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handoutMasterIdLst>
    <p:handoutMasterId r:id="rId31"/>
  </p:handoutMasterIdLst>
  <p:sldIdLst>
    <p:sldId id="257" r:id="rId2"/>
    <p:sldId id="256" r:id="rId3"/>
    <p:sldId id="259" r:id="rId4"/>
    <p:sldId id="260" r:id="rId5"/>
    <p:sldId id="261" r:id="rId6"/>
    <p:sldId id="262" r:id="rId7"/>
    <p:sldId id="263" r:id="rId8"/>
    <p:sldId id="264" r:id="rId9"/>
    <p:sldId id="265" r:id="rId10"/>
    <p:sldId id="266" r:id="rId11"/>
    <p:sldId id="267" r:id="rId12"/>
    <p:sldId id="278" r:id="rId13"/>
    <p:sldId id="279" r:id="rId14"/>
    <p:sldId id="300" r:id="rId15"/>
    <p:sldId id="301" r:id="rId16"/>
    <p:sldId id="302" r:id="rId17"/>
    <p:sldId id="303" r:id="rId18"/>
    <p:sldId id="304" r:id="rId19"/>
    <p:sldId id="307" r:id="rId20"/>
    <p:sldId id="310" r:id="rId21"/>
    <p:sldId id="311" r:id="rId22"/>
    <p:sldId id="313" r:id="rId23"/>
    <p:sldId id="314" r:id="rId24"/>
    <p:sldId id="315" r:id="rId25"/>
    <p:sldId id="316" r:id="rId26"/>
    <p:sldId id="317" r:id="rId27"/>
    <p:sldId id="319" r:id="rId28"/>
    <p:sldId id="321" r:id="rId29"/>
  </p:sldIdLst>
  <p:sldSz cx="12192000" cy="6858000"/>
  <p:notesSz cx="7010400" cy="92964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Lato" panose="020B0604020202020204" charset="0"/>
      <p:regular r:id="rId38"/>
      <p:bold r:id="rId39"/>
      <p:italic r:id="rId40"/>
      <p:boldItalic r:id="rId41"/>
    </p:embeddedFont>
    <p:embeddedFont>
      <p:font typeface="Lato Black" panose="020B0604020202020204" charset="0"/>
      <p:bold r:id="rId42"/>
      <p:boldItalic r:id="rId43"/>
    </p:embeddedFont>
    <p:embeddedFont>
      <p:font typeface="Lato Light" panose="020F0302020204030203" charset="0"/>
      <p:regular r:id="rId44"/>
      <p:italic r:id="rId45"/>
    </p:embeddedFont>
    <p:embeddedFont>
      <p:font typeface="Open Sans Semibold" panose="020B0604020202020204" charset="0"/>
      <p:bold r:id="rId46"/>
      <p:boldItalic r:id="rId47"/>
    </p:embeddedFont>
    <p:embeddedFont>
      <p:font typeface="Trebuchet MS" panose="020B0603020202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6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8" autoAdjust="0"/>
    <p:restoredTop sz="76751" autoAdjust="0"/>
  </p:normalViewPr>
  <p:slideViewPr>
    <p:cSldViewPr snapToGrid="0">
      <p:cViewPr varScale="1">
        <p:scale>
          <a:sx n="69" d="100"/>
          <a:sy n="69" d="100"/>
        </p:scale>
        <p:origin x="1302" y="66"/>
      </p:cViewPr>
      <p:guideLst/>
    </p:cSldViewPr>
  </p:slideViewPr>
  <p:notesTextViewPr>
    <p:cViewPr>
      <p:scale>
        <a:sx n="3" d="2"/>
        <a:sy n="3" d="2"/>
      </p:scale>
      <p:origin x="0" y="0"/>
    </p:cViewPr>
  </p:notesTextViewPr>
  <p:sorterViewPr>
    <p:cViewPr>
      <p:scale>
        <a:sx n="100" d="100"/>
        <a:sy n="100" d="100"/>
      </p:scale>
      <p:origin x="0" y="-1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ABA1DF86-C288-42C2-A1C0-2263F3088AF6}" type="datetimeFigureOut">
              <a:rPr lang="en-US" smtClean="0"/>
              <a:t>4/15/2020</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4619AEE8-BF06-40FC-B28B-E531BE96E401}" type="slidenum">
              <a:rPr lang="en-US" smtClean="0"/>
              <a:t>‹#›</a:t>
            </a:fld>
            <a:endParaRPr lang="en-US"/>
          </a:p>
        </p:txBody>
      </p:sp>
    </p:spTree>
    <p:extLst>
      <p:ext uri="{BB962C8B-B14F-4D97-AF65-F5344CB8AC3E}">
        <p14:creationId xmlns:p14="http://schemas.microsoft.com/office/powerpoint/2010/main" val="3323235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19BAA8E-1089-46BD-91D3-C961CBBFD010}" type="datetimeFigureOut">
              <a:rPr lang="en-US" smtClean="0"/>
              <a:t>4/15/2020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2A2DF3AF-F056-4DDB-9867-BA21AE7B097C}" type="slidenum">
              <a:rPr lang="en-US" smtClean="0"/>
              <a:t>‹#›</a:t>
            </a:fld>
            <a:endParaRPr lang="en-US"/>
          </a:p>
        </p:txBody>
      </p:sp>
    </p:spTree>
    <p:extLst>
      <p:ext uri="{BB962C8B-B14F-4D97-AF65-F5344CB8AC3E}">
        <p14:creationId xmlns:p14="http://schemas.microsoft.com/office/powerpoint/2010/main" val="282420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a:t>
            </a:fld>
            <a:endParaRPr lang="en-US" dirty="0"/>
          </a:p>
        </p:txBody>
      </p:sp>
    </p:spTree>
    <p:extLst>
      <p:ext uri="{BB962C8B-B14F-4D97-AF65-F5344CB8AC3E}">
        <p14:creationId xmlns:p14="http://schemas.microsoft.com/office/powerpoint/2010/main" val="3132565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Were YIELD signs ever yellow?</a:t>
            </a:r>
            <a:endParaRPr lang="en-US" dirty="0"/>
          </a:p>
          <a:p>
            <a:r>
              <a:rPr lang="en-US" b="1" dirty="0"/>
              <a:t>Yes - in fact, yellow was the standard color for YIELD signs for nearly </a:t>
            </a:r>
            <a:r>
              <a:rPr lang="en-US" b="1" i="1" dirty="0"/>
              <a:t>40 </a:t>
            </a:r>
            <a:r>
              <a:rPr lang="en-US" b="1" dirty="0"/>
              <a:t>years.</a:t>
            </a:r>
            <a:endParaRPr lang="en-US" dirty="0"/>
          </a:p>
          <a:p>
            <a:r>
              <a:rPr lang="en-US" dirty="0"/>
              <a:t>The YIELD sign was added to the Manual on Uniform Traffic Control Devices in 1954. In 1971, the YIELD sign was changed to use the red background you see today, along with the white region in the center of the sign</a:t>
            </a:r>
          </a:p>
          <a:p>
            <a:endParaRPr 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10</a:t>
            </a:fld>
            <a:endParaRPr lang="en-US" dirty="0"/>
          </a:p>
        </p:txBody>
      </p:sp>
    </p:spTree>
    <p:extLst>
      <p:ext uri="{BB962C8B-B14F-4D97-AF65-F5344CB8AC3E}">
        <p14:creationId xmlns:p14="http://schemas.microsoft.com/office/powerpoint/2010/main" val="413383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Let’s start off with “Myths and Misconceptions</a:t>
            </a:r>
            <a:r>
              <a:rPr lang="en-US" baseline="0" dirty="0"/>
              <a:t> from the “Old World” can cause harm to you in the “New World”.  Let’s take a look at a couple of examples.</a:t>
            </a:r>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11</a:t>
            </a:fld>
            <a:endParaRPr lang="en-US" dirty="0"/>
          </a:p>
        </p:txBody>
      </p:sp>
    </p:spTree>
    <p:extLst>
      <p:ext uri="{BB962C8B-B14F-4D97-AF65-F5344CB8AC3E}">
        <p14:creationId xmlns:p14="http://schemas.microsoft.com/office/powerpoint/2010/main" val="394177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12</a:t>
            </a:fld>
            <a:endParaRPr lang="en-US" dirty="0"/>
          </a:p>
        </p:txBody>
      </p:sp>
    </p:spTree>
    <p:extLst>
      <p:ext uri="{BB962C8B-B14F-4D97-AF65-F5344CB8AC3E}">
        <p14:creationId xmlns:p14="http://schemas.microsoft.com/office/powerpoint/2010/main" val="1500535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Here’s how you do tax planning.  It's all about these four buckets.  By the way, if you don't like taxes, this is one thing you want to write down.  </a:t>
            </a:r>
          </a:p>
          <a:p>
            <a:endParaRPr lang="en-US" sz="1300" dirty="0"/>
          </a:p>
          <a:p>
            <a:r>
              <a:rPr lang="en-US" sz="1300" dirty="0"/>
              <a:t>Here's the first one:  the taxable bucket.  In the accounts that go in here, money that you have in the taxable bucket are those dollars that you receive a 1099 on every year whether or not you spend the money. </a:t>
            </a:r>
          </a:p>
          <a:p>
            <a:endParaRPr lang="en-US" sz="1300" dirty="0"/>
          </a:p>
          <a:p>
            <a:r>
              <a:rPr lang="en-US" sz="1300" dirty="0"/>
              <a:t>So an example.  How many of you have ever owned a CD?  All right, you have a CD at the bank, and you earn interest on CDs.  And each year, what does a bank send you? A 1099.</a:t>
            </a:r>
          </a:p>
          <a:p>
            <a:endParaRPr lang="en-US" sz="1300" dirty="0"/>
          </a:p>
          <a:p>
            <a:r>
              <a:rPr lang="en-US" sz="1300" dirty="0"/>
              <a:t>This is our taxable bucket.  Things like bank accounts, brokerage accounts, trust accounts fall in this bucket.</a:t>
            </a:r>
          </a:p>
          <a:p>
            <a:r>
              <a:rPr lang="en-US" sz="1300" dirty="0"/>
              <a:t> </a:t>
            </a:r>
          </a:p>
          <a:p>
            <a:r>
              <a:rPr lang="en-US" sz="1300" dirty="0"/>
              <a:t>The second bucket is the tax-deferred bucket.  These are those investments and insurance products where the money grows without tax until</a:t>
            </a:r>
            <a:r>
              <a:rPr lang="en-US" sz="1300" strike="sngStrike" dirty="0"/>
              <a:t> </a:t>
            </a:r>
            <a:r>
              <a:rPr lang="en-US" sz="1300" dirty="0"/>
              <a:t>the money is withdrawn.  When the money comes out, that's when you pay tax.  There  are three primary financial products that fall in that bucket. First, employer sponsored retirement plans, right?  401(k)s, 403(b)s, and those IRAs, they fall in that bucket.  Second, nonqualified annuities are a biggie.  They fall in that bucket.  Fixed or variable.  Third, savings bonds fall in that bucket. </a:t>
            </a:r>
          </a:p>
          <a:p>
            <a:r>
              <a:rPr lang="en-US" sz="1300" dirty="0"/>
              <a:t> </a:t>
            </a:r>
            <a:endParaRPr lang="en-US" sz="1300" strike="sngStrike" dirty="0"/>
          </a:p>
          <a:p>
            <a:r>
              <a:rPr lang="en-US" sz="1300" dirty="0"/>
              <a:t>Third bucket is our tax-free bucket.  Now, this is the fun one.  There are only three financial vehicles that are tax free.  Really two and a half, but only three.  What are they?  Roth IRA. </a:t>
            </a:r>
          </a:p>
          <a:p>
            <a:endParaRPr lang="en-US" sz="1300" dirty="0"/>
          </a:p>
          <a:p>
            <a:r>
              <a:rPr lang="en-US" sz="1300" dirty="0"/>
              <a:t>Municipal bonds.  They're the half.  The reason I say they're half is because, yes, the interest is tax free, but guess what?  The interest counts against you for Social Security.  So people who would otherwise not pay full tax on their Social Security, the interest on the municipal bond may force them to pay tax on Social Security.  So I'll give that a half, but let's just give it, say, muni.  What's third?  This is the one that people get half the time, and half the time they don't.  What do corporations use all the time to invest tax free?</a:t>
            </a:r>
          </a:p>
          <a:p>
            <a:endParaRPr lang="en-US" sz="1300" dirty="0"/>
          </a:p>
          <a:p>
            <a:r>
              <a:rPr lang="en-US" sz="1300" dirty="0"/>
              <a:t>Properly designed life insurance (very similar to Roth).</a:t>
            </a:r>
          </a:p>
          <a:p>
            <a:endParaRPr lang="en-US" sz="1300" dirty="0"/>
          </a:p>
          <a:p>
            <a:r>
              <a:rPr lang="en-US" sz="1300" dirty="0"/>
              <a:t>Now, all of these buckets fall within your taxable estate.  And then you have this bucket way out here called our income tax-free, estate tax-free – this is where you have, ILITs, life insurance trusts, charitable trusts, all these special, fancy trust planning that you see.  That's for people with, $11.58 million and above.  </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13</a:t>
            </a:fld>
            <a:endParaRPr lang="en-US" dirty="0"/>
          </a:p>
        </p:txBody>
      </p:sp>
    </p:spTree>
    <p:extLst>
      <p:ext uri="{BB962C8B-B14F-4D97-AF65-F5344CB8AC3E}">
        <p14:creationId xmlns:p14="http://schemas.microsoft.com/office/powerpoint/2010/main" val="475815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14</a:t>
            </a:fld>
            <a:endParaRPr lang="en-US" dirty="0"/>
          </a:p>
        </p:txBody>
      </p:sp>
    </p:spTree>
    <p:extLst>
      <p:ext uri="{BB962C8B-B14F-4D97-AF65-F5344CB8AC3E}">
        <p14:creationId xmlns:p14="http://schemas.microsoft.com/office/powerpoint/2010/main" val="1002584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 benefits were initially exempt from federal income tax, but in 1983, they became partially taxable. In 1993, a second income threshold was added that increased the share of benefits subject to taxation. Today, some recipients of Social Security can collect all of their benefits tax-free. Others, however, are required to pay taxes on their Social Security benefits, and this is where provisional income comes into play.</a:t>
            </a:r>
          </a:p>
          <a:p>
            <a:r>
              <a:rPr lang="en-US" dirty="0"/>
              <a:t>Provisional income is a measure used by the IRS to determine whether or not recipients of Social Security are required to pay taxes on their benefits. Provisional income is calculated by adding up a recipient's gross income, tax-free interest, and 50% of Social Security benefits.</a:t>
            </a:r>
            <a:endParaRPr lang="en-US" b="1" dirty="0"/>
          </a:p>
          <a:p>
            <a:r>
              <a:rPr lang="en-US" b="1" dirty="0"/>
              <a:t>NEXT</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15</a:t>
            </a:fld>
            <a:endParaRPr lang="en-US" dirty="0"/>
          </a:p>
        </p:txBody>
      </p:sp>
    </p:spTree>
    <p:extLst>
      <p:ext uri="{BB962C8B-B14F-4D97-AF65-F5344CB8AC3E}">
        <p14:creationId xmlns:p14="http://schemas.microsoft.com/office/powerpoint/2010/main" val="334871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n-US" dirty="0"/>
              <a:t>This</a:t>
            </a:r>
            <a:r>
              <a:rPr lang="en-US" altLang="en-US" baseline="0" dirty="0"/>
              <a:t> slide shows the taxation of SS benefits.  </a:t>
            </a:r>
            <a:endParaRPr lang="en-US" alt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16</a:t>
            </a:fld>
            <a:endParaRPr lang="en-US" dirty="0"/>
          </a:p>
        </p:txBody>
      </p:sp>
    </p:spTree>
    <p:extLst>
      <p:ext uri="{BB962C8B-B14F-4D97-AF65-F5344CB8AC3E}">
        <p14:creationId xmlns:p14="http://schemas.microsoft.com/office/powerpoint/2010/main" val="916086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income does the IRS keep</a:t>
            </a:r>
            <a:r>
              <a:rPr lang="en-US" baseline="0" dirty="0"/>
              <a:t> track of to determine if your Social Security gets taxed?  The following is a list of the most common sources of provisional income.</a:t>
            </a:r>
          </a:p>
          <a:p>
            <a:endParaRPr lang="en-US" baseline="0" dirty="0"/>
          </a:p>
          <a:p>
            <a:r>
              <a:rPr lang="en-US" baseline="0" dirty="0"/>
              <a:t>The IRS adds up all your provisional income and, based on that total, and your marital status, determines what percentage of your Social Security benefits will become taxed.  That percentage of your Social Security is then taxed at your highest marginal tax rate.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17</a:t>
            </a:fld>
            <a:endParaRPr lang="en-US" dirty="0"/>
          </a:p>
        </p:txBody>
      </p:sp>
    </p:spTree>
    <p:extLst>
      <p:ext uri="{BB962C8B-B14F-4D97-AF65-F5344CB8AC3E}">
        <p14:creationId xmlns:p14="http://schemas.microsoft.com/office/powerpoint/2010/main" val="176917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How provisional income affects taxation</a:t>
            </a:r>
            <a:br>
              <a:rPr lang="en-US" b="1" dirty="0"/>
            </a:br>
            <a:r>
              <a:rPr lang="en-US" dirty="0"/>
              <a:t>Your provisional income and your tax filing status decide whether, and how much, your Social Security benefits are taxed:</a:t>
            </a:r>
          </a:p>
          <a:p>
            <a:endParaRPr lang="en-US" dirty="0"/>
          </a:p>
          <a:p>
            <a:r>
              <a:rPr lang="en-US" dirty="0"/>
              <a:t>Let’s look at an example.  Let's say your gross income is $32,184 and you earned $0 in municipal bond interest. Add those amounts together to arrive at $32,184. Now let's assume you receive $40,596 in Social Security benefits. Divide that in half to arrive at $20,298. Add $32,184 and $20,298 and your provisional income is $52,482.</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18</a:t>
            </a:fld>
            <a:endParaRPr lang="en-US" dirty="0"/>
          </a:p>
        </p:txBody>
      </p:sp>
    </p:spTree>
    <p:extLst>
      <p:ext uri="{BB962C8B-B14F-4D97-AF65-F5344CB8AC3E}">
        <p14:creationId xmlns:p14="http://schemas.microsoft.com/office/powerpoint/2010/main" val="2461188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19</a:t>
            </a:fld>
            <a:endParaRPr lang="en-US" dirty="0"/>
          </a:p>
        </p:txBody>
      </p:sp>
    </p:spTree>
    <p:extLst>
      <p:ext uri="{BB962C8B-B14F-4D97-AF65-F5344CB8AC3E}">
        <p14:creationId xmlns:p14="http://schemas.microsoft.com/office/powerpoint/2010/main" val="3975361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a:t>
            </a:fld>
            <a:endParaRPr lang="en-US" dirty="0"/>
          </a:p>
        </p:txBody>
      </p:sp>
    </p:spTree>
    <p:extLst>
      <p:ext uri="{BB962C8B-B14F-4D97-AF65-F5344CB8AC3E}">
        <p14:creationId xmlns:p14="http://schemas.microsoft.com/office/powerpoint/2010/main" val="118445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How wise is Conventional Wisdom? Turns out, it’s not always good advice.</a:t>
            </a:r>
          </a:p>
          <a:p>
            <a:pPr fontAlgn="base"/>
            <a:r>
              <a:rPr lang="en-US" dirty="0"/>
              <a:t>Conventional wisdom says to convert portfolio assets to retirement income in this order:</a:t>
            </a:r>
          </a:p>
          <a:p>
            <a:pPr marL="771790" lvl="1" indent="-378879" fontAlgn="base">
              <a:buFont typeface="+mj-lt"/>
              <a:buAutoNum type="arabicPeriod"/>
            </a:pPr>
            <a:r>
              <a:rPr lang="en-US" dirty="0"/>
              <a:t>Taxable Accounts</a:t>
            </a:r>
          </a:p>
          <a:p>
            <a:pPr marL="771790" lvl="1" indent="-378879" fontAlgn="base">
              <a:buFont typeface="+mj-lt"/>
              <a:buAutoNum type="arabicPeriod"/>
            </a:pPr>
            <a:r>
              <a:rPr lang="en-US" dirty="0"/>
              <a:t>Tax Deferred Accounts</a:t>
            </a:r>
          </a:p>
          <a:p>
            <a:pPr marL="771790" lvl="1" indent="-378879" fontAlgn="base">
              <a:buFont typeface="+mj-lt"/>
              <a:buAutoNum type="arabicPeriod"/>
            </a:pPr>
            <a:r>
              <a:rPr lang="en-US" dirty="0"/>
              <a:t>Tax Exempt Accounts (Roth)</a:t>
            </a:r>
          </a:p>
          <a:p>
            <a:pPr marL="771790" lvl="1" indent="-378879" fontAlgn="base">
              <a:buFont typeface="+mj-lt"/>
              <a:buAutoNum type="arabicPeriod"/>
            </a:pPr>
            <a:r>
              <a:rPr lang="en-US" dirty="0"/>
              <a:t>Non-Deductible IRA</a:t>
            </a:r>
          </a:p>
          <a:p>
            <a:pPr marL="771790" lvl="1" indent="-378879" fontAlgn="base">
              <a:buFont typeface="+mj-lt"/>
              <a:buAutoNum type="arabicPeriod"/>
            </a:pPr>
            <a:r>
              <a:rPr lang="en-US" dirty="0"/>
              <a:t>Non-Qualified Annuity</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20</a:t>
            </a:fld>
            <a:endParaRPr lang="en-US" dirty="0"/>
          </a:p>
        </p:txBody>
      </p:sp>
    </p:spTree>
    <p:extLst>
      <p:ext uri="{BB962C8B-B14F-4D97-AF65-F5344CB8AC3E}">
        <p14:creationId xmlns:p14="http://schemas.microsoft.com/office/powerpoint/2010/main" val="276728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21</a:t>
            </a:fld>
            <a:endParaRPr lang="en-US" dirty="0"/>
          </a:p>
        </p:txBody>
      </p:sp>
    </p:spTree>
    <p:extLst>
      <p:ext uri="{BB962C8B-B14F-4D97-AF65-F5344CB8AC3E}">
        <p14:creationId xmlns:p14="http://schemas.microsoft.com/office/powerpoint/2010/main" val="3879614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22</a:t>
            </a:fld>
            <a:endParaRPr lang="en-US" dirty="0"/>
          </a:p>
        </p:txBody>
      </p:sp>
    </p:spTree>
    <p:extLst>
      <p:ext uri="{BB962C8B-B14F-4D97-AF65-F5344CB8AC3E}">
        <p14:creationId xmlns:p14="http://schemas.microsoft.com/office/powerpoint/2010/main" val="2874624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What we've done here is we've used our </a:t>
            </a:r>
            <a:r>
              <a:rPr lang="en-US" dirty="0" err="1"/>
              <a:t>Emoney</a:t>
            </a:r>
            <a:r>
              <a:rPr lang="en-US"/>
              <a:t> software to </a:t>
            </a:r>
            <a:r>
              <a:rPr lang="en-US" dirty="0"/>
              <a:t>determine how Jim and Joan will fair in retirement using conventional wisdom.  Now, with conventional wisdom, they only have their needs and wants covered until age 93 and 92.  That means they're going to run out of money before they run out of retirement.  It will be only a few years before their only source of income is social security.  In this example, we used an inflation rate of 3%, an annual rate of return of 6% and a withdrawal rate of a net of $30,000 per year.</a:t>
            </a:r>
          </a:p>
          <a:p>
            <a:pPr defTabSz="931717">
              <a:defRPr/>
            </a:pPr>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23</a:t>
            </a:fld>
            <a:endParaRPr lang="en-US" dirty="0"/>
          </a:p>
        </p:txBody>
      </p:sp>
    </p:spTree>
    <p:extLst>
      <p:ext uri="{BB962C8B-B14F-4D97-AF65-F5344CB8AC3E}">
        <p14:creationId xmlns:p14="http://schemas.microsoft.com/office/powerpoint/2010/main" val="320570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this example, the unconventional wisdom, what we did is we flipped the returns, so instead of using the taxable accounts first, tax deferred accounts, and then Roth accounts, we went ahead and we did a spend down with using the Roth account first, the tax deferred account second, and then the taxable accounts third, so here's the difference for Jim and Joan - their level of coverage in the amount of their lifetime needs and wants that their assets will cover is now a little bit shorter</a:t>
            </a:r>
            <a:r>
              <a:rPr lang="en-US" dirty="0"/>
              <a:t>.  There still is a small gap between their assets and needs, simply changing the order they withdraw from their accounts, means that they have </a:t>
            </a:r>
            <a:r>
              <a:rPr lang="en-US" b="1" dirty="0"/>
              <a:t>1 less </a:t>
            </a:r>
            <a:r>
              <a:rPr lang="en-US" dirty="0"/>
              <a:t>year of portfolio longevity.  Now, in the conventional wisdom and unconventional wisdom, these previous two strategies, this is what we call sequential withdrawals.</a:t>
            </a:r>
          </a:p>
          <a:p>
            <a:endParaRPr lang="en-US" dirty="0"/>
          </a:p>
          <a:p>
            <a:r>
              <a:rPr lang="en-US" dirty="0"/>
              <a:t>In this example we kept everything the same, we used an inflation rate of 3.%, an annual rate of return of 6% and a withdrawal rate of a net of $30,000 per year.</a:t>
            </a:r>
          </a:p>
        </p:txBody>
      </p:sp>
      <p:sp>
        <p:nvSpPr>
          <p:cNvPr id="4" name="Slide Number Placeholder 3"/>
          <p:cNvSpPr>
            <a:spLocks noGrp="1"/>
          </p:cNvSpPr>
          <p:nvPr>
            <p:ph type="sldNum" sz="quarter" idx="10"/>
          </p:nvPr>
        </p:nvSpPr>
        <p:spPr/>
        <p:txBody>
          <a:bodyPr/>
          <a:lstStyle/>
          <a:p>
            <a:fld id="{2A2DF3AF-F056-4DDB-9867-BA21AE7B097C}" type="slidenum">
              <a:rPr lang="en-US" smtClean="0"/>
              <a:t>24</a:t>
            </a:fld>
            <a:endParaRPr lang="en-US" dirty="0"/>
          </a:p>
        </p:txBody>
      </p:sp>
    </p:spTree>
    <p:extLst>
      <p:ext uri="{BB962C8B-B14F-4D97-AF65-F5344CB8AC3E}">
        <p14:creationId xmlns:p14="http://schemas.microsoft.com/office/powerpoint/2010/main" val="2442914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460">
              <a:defRPr/>
            </a:pPr>
            <a:r>
              <a:rPr lang="en-US" dirty="0"/>
              <a:t>In this example, the unconventional wisdom, what we did is we used all accounts simultaneously rather than sequentially. Here's the difference for Jim and Joan - their level of coverage in the amount of their lifetime needs and wants that their assets will cover is now a little bit longer - it's age 101 to 100.  There still is a small gap between their assets and needs, simply changing the how they withdraw from their accounts, means that they have </a:t>
            </a:r>
            <a:r>
              <a:rPr lang="en-US" b="1" dirty="0"/>
              <a:t>5 more </a:t>
            </a:r>
            <a:r>
              <a:rPr lang="en-US" dirty="0"/>
              <a:t>years of portfolio longevity.  </a:t>
            </a:r>
          </a:p>
          <a:p>
            <a:endParaRPr lang="en-US" dirty="0"/>
          </a:p>
          <a:p>
            <a:r>
              <a:rPr lang="en-US" dirty="0"/>
              <a:t>In this example we kept everything the same, we used an inflation rate of 3.%, an annual rate of return of 6% and a withdrawal rate of a net of $30,000 per year.</a:t>
            </a:r>
          </a:p>
        </p:txBody>
      </p:sp>
      <p:sp>
        <p:nvSpPr>
          <p:cNvPr id="4" name="Slide Number Placeholder 3"/>
          <p:cNvSpPr>
            <a:spLocks noGrp="1"/>
          </p:cNvSpPr>
          <p:nvPr>
            <p:ph type="sldNum" sz="quarter" idx="10"/>
          </p:nvPr>
        </p:nvSpPr>
        <p:spPr/>
        <p:txBody>
          <a:bodyPr/>
          <a:lstStyle/>
          <a:p>
            <a:fld id="{2A2DF3AF-F056-4DDB-9867-BA21AE7B097C}" type="slidenum">
              <a:rPr lang="en-US" smtClean="0"/>
              <a:t>25</a:t>
            </a:fld>
            <a:endParaRPr lang="en-US" dirty="0"/>
          </a:p>
        </p:txBody>
      </p:sp>
    </p:spTree>
    <p:extLst>
      <p:ext uri="{BB962C8B-B14F-4D97-AF65-F5344CB8AC3E}">
        <p14:creationId xmlns:p14="http://schemas.microsoft.com/office/powerpoint/2010/main" val="3346219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look at a scenario comparison.  Using sequential withdrawals, scenario A, is pulling from your taxable accounts and your tax-deferred and your tax-free accounts.  Based on the results of our software and the assumptions used, the redline age that you run out of money is 93 and 92 and they're able to pull a total income of $1.1 million.  Unconventional wisdom, when it comes to withdrawing your income, means that you're going to pull from your Roth first, your tax-deferred second, and your taxable accounts third.  The redline age here is 96 or 95, and they have a total income of $1.6 million, but if you look at simultaneous withdrawals, scenario C, the redline age is now age 101 or 100 and they're able to pull out $2.1 million in withdrawals from the accounts.  The key here is the withdrawal strategy that's created by simultaneously pulling income from various accounts to create the most efficient withdrawal strategy.  From a tax perspective it is increasingly important the closer that you get to retirement to have a withdrawal strategy and a tax plan.</a:t>
            </a:r>
          </a:p>
        </p:txBody>
      </p:sp>
      <p:sp>
        <p:nvSpPr>
          <p:cNvPr id="4" name="Slide Number Placeholder 3"/>
          <p:cNvSpPr>
            <a:spLocks noGrp="1"/>
          </p:cNvSpPr>
          <p:nvPr>
            <p:ph type="sldNum" sz="quarter" idx="10"/>
          </p:nvPr>
        </p:nvSpPr>
        <p:spPr/>
        <p:txBody>
          <a:bodyPr/>
          <a:lstStyle/>
          <a:p>
            <a:fld id="{2A2DF3AF-F056-4DDB-9867-BA21AE7B097C}" type="slidenum">
              <a:rPr lang="en-US" smtClean="0"/>
              <a:t>26</a:t>
            </a:fld>
            <a:endParaRPr lang="en-US" dirty="0"/>
          </a:p>
        </p:txBody>
      </p:sp>
    </p:spTree>
    <p:extLst>
      <p:ext uri="{BB962C8B-B14F-4D97-AF65-F5344CB8AC3E}">
        <p14:creationId xmlns:p14="http://schemas.microsoft.com/office/powerpoint/2010/main" val="823212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all this mean for you?</a:t>
            </a:r>
          </a:p>
          <a:p>
            <a:endParaRPr lang="en-US" dirty="0"/>
          </a:p>
          <a:p>
            <a:pPr marL="167008" indent="-167008">
              <a:buFont typeface="Arial" pitchFamily="34" charset="0"/>
              <a:buChar char="•"/>
            </a:pPr>
            <a:r>
              <a:rPr lang="en-US" dirty="0"/>
              <a:t>First, we hope you understand better that when you claim SS matters! Sometimes</a:t>
            </a:r>
            <a:r>
              <a:rPr lang="en-US" baseline="0" dirty="0"/>
              <a:t> it can be a matter of a month of waiting that will make a substantial difference in the lifetime benefits you receive.</a:t>
            </a:r>
          </a:p>
          <a:p>
            <a:pPr marL="167008" indent="-167008">
              <a:buFont typeface="Arial" pitchFamily="34" charset="0"/>
              <a:buChar char="•"/>
            </a:pPr>
            <a:r>
              <a:rPr lang="en-US" baseline="0" dirty="0"/>
              <a:t>The rules are complicated. They are voluminous. While you may be able to do some internet research and learn a few of the rules, the likelihood that you will overlook something important is significant. You need help with the rules, and we can provide that assistance.</a:t>
            </a:r>
          </a:p>
          <a:p>
            <a:pPr marL="167008" indent="-167008">
              <a:buFont typeface="Arial" pitchFamily="34" charset="0"/>
              <a:buChar char="•"/>
            </a:pPr>
            <a:r>
              <a:rPr lang="en-US" baseline="0" dirty="0"/>
              <a:t>There are many combinations of those rules that may help you. We use powerful software coded with all the rules to help you select a strategy that will get you the most in benefits – and we can help you compare other claiming options side-by-side.</a:t>
            </a:r>
          </a:p>
          <a:p>
            <a:pPr marL="167008" indent="-167008">
              <a:buFont typeface="Arial" pitchFamily="34" charset="0"/>
              <a:buChar char="•"/>
            </a:pPr>
            <a:r>
              <a:rPr lang="en-US" baseline="0" dirty="0"/>
              <a:t>Because your decision is irrevocable beyond 12 months, it’s critical that you get it right. You can’t afford to make a mistake.</a:t>
            </a:r>
          </a:p>
          <a:p>
            <a:pPr marL="167008" indent="-167008">
              <a:buFont typeface="Arial" pitchFamily="34" charset="0"/>
              <a:buChar char="•"/>
            </a:pPr>
            <a:r>
              <a:rPr lang="en-US" baseline="0" dirty="0"/>
              <a:t>Don’t delay – see us immediately</a:t>
            </a:r>
          </a:p>
          <a:p>
            <a:pPr marL="167008" indent="-167008">
              <a:buFont typeface="Arial" pitchFamily="34" charset="0"/>
              <a:buChar char="•"/>
            </a:pPr>
            <a:r>
              <a:rPr lang="en-US" baseline="0" dirty="0"/>
              <a:t>You need expert advice. Our firm can help remove the complexity and make it simpler for you. </a:t>
            </a:r>
          </a:p>
          <a:p>
            <a:pPr marL="167008" indent="-167008">
              <a:buFont typeface="Arial" pitchFamily="34" charset="0"/>
              <a:buChar char="•"/>
            </a:pPr>
            <a:endParaRPr lang="en-US" baseline="0"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27</a:t>
            </a:fld>
            <a:endParaRPr lang="en-US" dirty="0"/>
          </a:p>
        </p:txBody>
      </p:sp>
    </p:spTree>
    <p:extLst>
      <p:ext uri="{BB962C8B-B14F-4D97-AF65-F5344CB8AC3E}">
        <p14:creationId xmlns:p14="http://schemas.microsoft.com/office/powerpoint/2010/main" val="1387069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FORM here</a:t>
            </a:r>
          </a:p>
        </p:txBody>
      </p:sp>
      <p:sp>
        <p:nvSpPr>
          <p:cNvPr id="4" name="Slide Number Placeholder 3"/>
          <p:cNvSpPr>
            <a:spLocks noGrp="1"/>
          </p:cNvSpPr>
          <p:nvPr>
            <p:ph type="sldNum" sz="quarter" idx="10"/>
          </p:nvPr>
        </p:nvSpPr>
        <p:spPr/>
        <p:txBody>
          <a:bodyPr/>
          <a:lstStyle/>
          <a:p>
            <a:fld id="{2A2DF3AF-F056-4DDB-9867-BA21AE7B097C}" type="slidenum">
              <a:rPr lang="en-US" smtClean="0"/>
              <a:t>28</a:t>
            </a:fld>
            <a:endParaRPr lang="en-US" dirty="0"/>
          </a:p>
        </p:txBody>
      </p:sp>
    </p:spTree>
    <p:extLst>
      <p:ext uri="{BB962C8B-B14F-4D97-AF65-F5344CB8AC3E}">
        <p14:creationId xmlns:p14="http://schemas.microsoft.com/office/powerpoint/2010/main" val="318138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i="1" dirty="0"/>
              <a:t>Read disclosures</a:t>
            </a:r>
          </a:p>
          <a:p>
            <a:endParaRPr lang="en-US" altLang="en-US" sz="1300" i="1" dirty="0"/>
          </a:p>
          <a:p>
            <a:r>
              <a:rPr lang="en-US" altLang="en-US" b="1" dirty="0">
                <a:solidFill>
                  <a:schemeClr val="tx1"/>
                </a:solidFill>
              </a:rPr>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a:t>
            </a:fld>
            <a:endParaRPr lang="en-US" dirty="0"/>
          </a:p>
        </p:txBody>
      </p:sp>
    </p:spTree>
    <p:extLst>
      <p:ext uri="{BB962C8B-B14F-4D97-AF65-F5344CB8AC3E}">
        <p14:creationId xmlns:p14="http://schemas.microsoft.com/office/powerpoint/2010/main" val="236206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a:t>
            </a:fld>
            <a:endParaRPr lang="en-US" dirty="0"/>
          </a:p>
        </p:txBody>
      </p:sp>
    </p:spTree>
    <p:extLst>
      <p:ext uri="{BB962C8B-B14F-4D97-AF65-F5344CB8AC3E}">
        <p14:creationId xmlns:p14="http://schemas.microsoft.com/office/powerpoint/2010/main" val="20361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dirty="0"/>
              <a:t>What color is a Stop sign?</a:t>
            </a:r>
          </a:p>
        </p:txBody>
      </p:sp>
      <p:sp>
        <p:nvSpPr>
          <p:cNvPr id="4" name="Slide Number Placeholder 3"/>
          <p:cNvSpPr>
            <a:spLocks noGrp="1"/>
          </p:cNvSpPr>
          <p:nvPr>
            <p:ph type="sldNum" sz="quarter" idx="10"/>
          </p:nvPr>
        </p:nvSpPr>
        <p:spPr/>
        <p:txBody>
          <a:bodyPr/>
          <a:lstStyle/>
          <a:p>
            <a:fld id="{2A2DF3AF-F056-4DDB-9867-BA21AE7B097C}" type="slidenum">
              <a:rPr lang="en-US" smtClean="0"/>
              <a:t>5</a:t>
            </a:fld>
            <a:endParaRPr lang="en-US" dirty="0"/>
          </a:p>
        </p:txBody>
      </p:sp>
    </p:spTree>
    <p:extLst>
      <p:ext uri="{BB962C8B-B14F-4D97-AF65-F5344CB8AC3E}">
        <p14:creationId xmlns:p14="http://schemas.microsoft.com/office/powerpoint/2010/main" val="973236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6</a:t>
            </a:fld>
            <a:endParaRPr lang="en-US" dirty="0"/>
          </a:p>
        </p:txBody>
      </p:sp>
    </p:spTree>
    <p:extLst>
      <p:ext uri="{BB962C8B-B14F-4D97-AF65-F5344CB8AC3E}">
        <p14:creationId xmlns:p14="http://schemas.microsoft.com/office/powerpoint/2010/main" val="52775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a:p>
            <a:pPr defTabSz="931717">
              <a:defRPr/>
            </a:pPr>
            <a:r>
              <a:rPr lang="en-US" sz="1300" dirty="0"/>
              <a:t>What color is a Yield sign?</a:t>
            </a:r>
          </a:p>
        </p:txBody>
      </p:sp>
      <p:sp>
        <p:nvSpPr>
          <p:cNvPr id="4" name="Slide Number Placeholder 3"/>
          <p:cNvSpPr>
            <a:spLocks noGrp="1"/>
          </p:cNvSpPr>
          <p:nvPr>
            <p:ph type="sldNum" sz="quarter" idx="10"/>
          </p:nvPr>
        </p:nvSpPr>
        <p:spPr/>
        <p:txBody>
          <a:bodyPr/>
          <a:lstStyle/>
          <a:p>
            <a:fld id="{2A2DF3AF-F056-4DDB-9867-BA21AE7B097C}" type="slidenum">
              <a:rPr lang="en-US" smtClean="0"/>
              <a:t>7</a:t>
            </a:fld>
            <a:endParaRPr lang="en-US" dirty="0"/>
          </a:p>
        </p:txBody>
      </p:sp>
    </p:spTree>
    <p:extLst>
      <p:ext uri="{BB962C8B-B14F-4D97-AF65-F5344CB8AC3E}">
        <p14:creationId xmlns:p14="http://schemas.microsoft.com/office/powerpoint/2010/main" val="86393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8</a:t>
            </a:fld>
            <a:endParaRPr lang="en-US" dirty="0"/>
          </a:p>
        </p:txBody>
      </p:sp>
    </p:spTree>
    <p:extLst>
      <p:ext uri="{BB962C8B-B14F-4D97-AF65-F5344CB8AC3E}">
        <p14:creationId xmlns:p14="http://schemas.microsoft.com/office/powerpoint/2010/main" val="220321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9</a:t>
            </a:fld>
            <a:endParaRPr lang="en-US" dirty="0"/>
          </a:p>
        </p:txBody>
      </p:sp>
    </p:spTree>
    <p:extLst>
      <p:ext uri="{BB962C8B-B14F-4D97-AF65-F5344CB8AC3E}">
        <p14:creationId xmlns:p14="http://schemas.microsoft.com/office/powerpoint/2010/main" val="30512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06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7"/>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
        <p:nvSpPr>
          <p:cNvPr id="11" name="Rectangle 10"/>
          <p:cNvSpPr/>
          <p:nvPr userDrawn="1"/>
        </p:nvSpPr>
        <p:spPr>
          <a:xfrm>
            <a:off x="634253" y="1086038"/>
            <a:ext cx="2066614" cy="6543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695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72C4018-6FA6-463A-AB8E-77BC2CBE32C1}"/>
              </a:ext>
            </a:extLst>
          </p:cNvPr>
          <p:cNvSpPr>
            <a:spLocks noGrp="1"/>
          </p:cNvSpPr>
          <p:nvPr>
            <p:ph type="pic" sz="quarter" idx="18"/>
          </p:nvPr>
        </p:nvSpPr>
        <p:spPr>
          <a:xfrm>
            <a:off x="0" y="1"/>
            <a:ext cx="12192000" cy="3429000"/>
          </a:xfrm>
          <a:prstGeom prst="rect">
            <a:avLst/>
          </a:prstGeom>
        </p:spPr>
        <p:txBody>
          <a:bodyPr>
            <a:normAutofit/>
          </a:bodyPr>
          <a:lstStyle>
            <a:lvl1pPr>
              <a:defRPr sz="1600">
                <a:solidFill>
                  <a:schemeClr val="accent2"/>
                </a:solidFill>
              </a:defRPr>
            </a:lvl1pPr>
          </a:lstStyle>
          <a:p>
            <a:endParaRPr lang="id-ID"/>
          </a:p>
        </p:txBody>
      </p:sp>
      <p:sp>
        <p:nvSpPr>
          <p:cNvPr id="4" name="Text Placeholder 7">
            <a:extLst>
              <a:ext uri="{FF2B5EF4-FFF2-40B4-BE49-F238E27FC236}">
                <a16:creationId xmlns:a16="http://schemas.microsoft.com/office/drawing/2014/main" id="{5946940D-F8F7-4F9F-954C-8106351EF77A}"/>
              </a:ext>
            </a:extLst>
          </p:cNvPr>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Tree>
    <p:extLst>
      <p:ext uri="{BB962C8B-B14F-4D97-AF65-F5344CB8AC3E}">
        <p14:creationId xmlns:p14="http://schemas.microsoft.com/office/powerpoint/2010/main" val="404643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7"/>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Tree>
    <p:extLst>
      <p:ext uri="{BB962C8B-B14F-4D97-AF65-F5344CB8AC3E}">
        <p14:creationId xmlns:p14="http://schemas.microsoft.com/office/powerpoint/2010/main" val="4029067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863AC01-31C0-42B0-B0DE-8A75A1528DAD}"/>
              </a:ext>
            </a:extLst>
          </p:cNvPr>
          <p:cNvSpPr>
            <a:spLocks noGrp="1"/>
          </p:cNvSpPr>
          <p:nvPr>
            <p:ph type="pic" sz="quarter" idx="10"/>
          </p:nvPr>
        </p:nvSpPr>
        <p:spPr>
          <a:xfrm>
            <a:off x="2" y="-1"/>
            <a:ext cx="5491619" cy="5524501"/>
          </a:xfrm>
          <a:custGeom>
            <a:avLst/>
            <a:gdLst>
              <a:gd name="connsiteX0" fmla="*/ 0 w 5491619"/>
              <a:gd name="connsiteY0" fmla="*/ 0 h 5524501"/>
              <a:gd name="connsiteX1" fmla="*/ 4584938 w 5491619"/>
              <a:gd name="connsiteY1" fmla="*/ 0 h 5524501"/>
              <a:gd name="connsiteX2" fmla="*/ 4745164 w 5491619"/>
              <a:gd name="connsiteY2" fmla="*/ 176294 h 5524501"/>
              <a:gd name="connsiteX3" fmla="*/ 5491619 w 5491619"/>
              <a:gd name="connsiteY3" fmla="*/ 2255611 h 5524501"/>
              <a:gd name="connsiteX4" fmla="*/ 2222729 w 5491619"/>
              <a:gd name="connsiteY4" fmla="*/ 5524501 h 5524501"/>
              <a:gd name="connsiteX5" fmla="*/ 143412 w 5491619"/>
              <a:gd name="connsiteY5" fmla="*/ 4778046 h 5524501"/>
              <a:gd name="connsiteX6" fmla="*/ 0 w 5491619"/>
              <a:gd name="connsiteY6" fmla="*/ 4647705 h 552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1619" h="5524501">
                <a:moveTo>
                  <a:pt x="0" y="0"/>
                </a:moveTo>
                <a:lnTo>
                  <a:pt x="4584938" y="0"/>
                </a:lnTo>
                <a:lnTo>
                  <a:pt x="4745164" y="176294"/>
                </a:lnTo>
                <a:cubicBezTo>
                  <a:pt x="5211490" y="741351"/>
                  <a:pt x="5491619" y="1465767"/>
                  <a:pt x="5491619" y="2255611"/>
                </a:cubicBezTo>
                <a:cubicBezTo>
                  <a:pt x="5491619" y="4060969"/>
                  <a:pt x="4028087" y="5524501"/>
                  <a:pt x="2222729" y="5524501"/>
                </a:cubicBezTo>
                <a:cubicBezTo>
                  <a:pt x="1432885" y="5524501"/>
                  <a:pt x="708469" y="5244372"/>
                  <a:pt x="143412" y="4778046"/>
                </a:cubicBezTo>
                <a:lnTo>
                  <a:pt x="0" y="4647705"/>
                </a:lnTo>
                <a:close/>
              </a:path>
            </a:pathLst>
          </a:custGeom>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180581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523CAB-E1B1-4E09-A660-DFA15F7199ED}"/>
              </a:ext>
            </a:extLst>
          </p:cNvPr>
          <p:cNvSpPr/>
          <p:nvPr userDrawn="1"/>
        </p:nvSpPr>
        <p:spPr>
          <a:xfrm>
            <a:off x="0" y="0"/>
            <a:ext cx="12192000" cy="3003619"/>
          </a:xfrm>
          <a:custGeom>
            <a:avLst/>
            <a:gdLst>
              <a:gd name="connsiteX0" fmla="*/ 0 w 12192000"/>
              <a:gd name="connsiteY0" fmla="*/ 0 h 1425388"/>
              <a:gd name="connsiteX1" fmla="*/ 12192000 w 12192000"/>
              <a:gd name="connsiteY1" fmla="*/ 0 h 1425388"/>
              <a:gd name="connsiteX2" fmla="*/ 12192000 w 12192000"/>
              <a:gd name="connsiteY2" fmla="*/ 1425388 h 1425388"/>
              <a:gd name="connsiteX3" fmla="*/ 0 w 12192000"/>
              <a:gd name="connsiteY3" fmla="*/ 1425388 h 1425388"/>
              <a:gd name="connsiteX4" fmla="*/ 0 w 12192000"/>
              <a:gd name="connsiteY4" fmla="*/ 0 h 1425388"/>
              <a:gd name="connsiteX0" fmla="*/ 0 w 12192000"/>
              <a:gd name="connsiteY0" fmla="*/ 0 h 2560917"/>
              <a:gd name="connsiteX1" fmla="*/ 12192000 w 12192000"/>
              <a:gd name="connsiteY1" fmla="*/ 0 h 2560917"/>
              <a:gd name="connsiteX2" fmla="*/ 12192000 w 12192000"/>
              <a:gd name="connsiteY2" fmla="*/ 1425388 h 2560917"/>
              <a:gd name="connsiteX3" fmla="*/ 0 w 12192000"/>
              <a:gd name="connsiteY3" fmla="*/ 1425388 h 2560917"/>
              <a:gd name="connsiteX4" fmla="*/ 0 w 12192000"/>
              <a:gd name="connsiteY4" fmla="*/ 0 h 2560917"/>
              <a:gd name="connsiteX0" fmla="*/ 0 w 12192000"/>
              <a:gd name="connsiteY0" fmla="*/ 0 h 3003619"/>
              <a:gd name="connsiteX1" fmla="*/ 12192000 w 12192000"/>
              <a:gd name="connsiteY1" fmla="*/ 0 h 3003619"/>
              <a:gd name="connsiteX2" fmla="*/ 12192000 w 12192000"/>
              <a:gd name="connsiteY2" fmla="*/ 1425388 h 3003619"/>
              <a:gd name="connsiteX3" fmla="*/ 0 w 12192000"/>
              <a:gd name="connsiteY3" fmla="*/ 1425388 h 3003619"/>
              <a:gd name="connsiteX4" fmla="*/ 0 w 12192000"/>
              <a:gd name="connsiteY4" fmla="*/ 0 h 300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003619">
                <a:moveTo>
                  <a:pt x="0" y="0"/>
                </a:moveTo>
                <a:lnTo>
                  <a:pt x="12192000" y="0"/>
                </a:lnTo>
                <a:lnTo>
                  <a:pt x="12192000" y="1425388"/>
                </a:lnTo>
                <a:cubicBezTo>
                  <a:pt x="8692776" y="3025588"/>
                  <a:pt x="5126318" y="3980329"/>
                  <a:pt x="0" y="1425388"/>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2CEE15D9-7E99-41D4-908B-0ED3971BC612}"/>
              </a:ext>
            </a:extLst>
          </p:cNvPr>
          <p:cNvSpPr>
            <a:spLocks noGrp="1"/>
          </p:cNvSpPr>
          <p:nvPr>
            <p:ph type="pic" sz="quarter" idx="10"/>
          </p:nvPr>
        </p:nvSpPr>
        <p:spPr>
          <a:xfrm>
            <a:off x="3682253" y="739589"/>
            <a:ext cx="4827494" cy="4827494"/>
          </a:xfrm>
          <a:custGeom>
            <a:avLst/>
            <a:gdLst>
              <a:gd name="connsiteX0" fmla="*/ 2413747 w 4827494"/>
              <a:gd name="connsiteY0" fmla="*/ 0 h 4827494"/>
              <a:gd name="connsiteX1" fmla="*/ 4827494 w 4827494"/>
              <a:gd name="connsiteY1" fmla="*/ 2413747 h 4827494"/>
              <a:gd name="connsiteX2" fmla="*/ 2413747 w 4827494"/>
              <a:gd name="connsiteY2" fmla="*/ 4827494 h 4827494"/>
              <a:gd name="connsiteX3" fmla="*/ 0 w 4827494"/>
              <a:gd name="connsiteY3" fmla="*/ 2413747 h 4827494"/>
              <a:gd name="connsiteX4" fmla="*/ 2413747 w 4827494"/>
              <a:gd name="connsiteY4" fmla="*/ 0 h 48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494" h="4827494">
                <a:moveTo>
                  <a:pt x="2413747" y="0"/>
                </a:moveTo>
                <a:cubicBezTo>
                  <a:pt x="3746823" y="0"/>
                  <a:pt x="4827494" y="1080671"/>
                  <a:pt x="4827494" y="2413747"/>
                </a:cubicBezTo>
                <a:cubicBezTo>
                  <a:pt x="4827494" y="3746823"/>
                  <a:pt x="3746823" y="4827494"/>
                  <a:pt x="2413747" y="4827494"/>
                </a:cubicBezTo>
                <a:cubicBezTo>
                  <a:pt x="1080671" y="4827494"/>
                  <a:pt x="0" y="3746823"/>
                  <a:pt x="0" y="2413747"/>
                </a:cubicBezTo>
                <a:cubicBezTo>
                  <a:pt x="0" y="1080671"/>
                  <a:pt x="1080671" y="0"/>
                  <a:pt x="2413747" y="0"/>
                </a:cubicBezTo>
                <a:close/>
              </a:path>
            </a:pathLst>
          </a:custGeom>
        </p:spPr>
        <p:txBody>
          <a:bodyPr wrap="square">
            <a:noAutofit/>
          </a:bodyPr>
          <a:lstStyle>
            <a:lvl1pPr marL="0" indent="0">
              <a:buFont typeface="Arial" panose="020B0604020202020204" pitchFamily="34" charset="0"/>
              <a:buNone/>
              <a:defRPr sz="1600"/>
            </a:lvl1pPr>
          </a:lstStyle>
          <a:p>
            <a:endParaRPr lang="en-US"/>
          </a:p>
        </p:txBody>
      </p:sp>
      <p:sp>
        <p:nvSpPr>
          <p:cNvPr id="9" name="Oval 8">
            <a:extLst>
              <a:ext uri="{FF2B5EF4-FFF2-40B4-BE49-F238E27FC236}">
                <a16:creationId xmlns:a16="http://schemas.microsoft.com/office/drawing/2014/main" id="{4C2558EC-0818-444C-A528-658905C877F0}"/>
              </a:ext>
            </a:extLst>
          </p:cNvPr>
          <p:cNvSpPr/>
          <p:nvPr userDrawn="1"/>
        </p:nvSpPr>
        <p:spPr>
          <a:xfrm>
            <a:off x="3318062" y="382122"/>
            <a:ext cx="5555876" cy="5555876"/>
          </a:xfrm>
          <a:prstGeom prst="ellipse">
            <a:avLst/>
          </a:prstGeom>
          <a:noFill/>
          <a:ln w="76200">
            <a:gradFill>
              <a:gsLst>
                <a:gs pos="0">
                  <a:srgbClr val="00B0F0"/>
                </a:gs>
                <a:gs pos="100000">
                  <a:srgbClr val="002464"/>
                </a:gs>
              </a:gsLst>
              <a:lin ang="6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62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A056A46-D461-49EB-865E-DA85111394EB}"/>
              </a:ext>
            </a:extLst>
          </p:cNvPr>
          <p:cNvGrpSpPr/>
          <p:nvPr userDrawn="1"/>
        </p:nvGrpSpPr>
        <p:grpSpPr>
          <a:xfrm>
            <a:off x="3081776" y="6508"/>
            <a:ext cx="9123671" cy="4015158"/>
            <a:chOff x="-2" y="1492525"/>
            <a:chExt cx="12192002" cy="5365473"/>
          </a:xfrm>
        </p:grpSpPr>
        <p:pic>
          <p:nvPicPr>
            <p:cNvPr id="4" name="Picture 3">
              <a:extLst>
                <a:ext uri="{FF2B5EF4-FFF2-40B4-BE49-F238E27FC236}">
                  <a16:creationId xmlns:a16="http://schemas.microsoft.com/office/drawing/2014/main" id="{0B9FC477-A182-4017-A6CB-7D8DD9EBCA12}"/>
                </a:ext>
              </a:extLst>
            </p:cNvPr>
            <p:cNvPicPr>
              <a:picLocks noChangeAspect="1"/>
            </p:cNvPicPr>
            <p:nvPr/>
          </p:nvPicPr>
          <p:blipFill rotWithShape="1">
            <a:blip r:embed="rId2">
              <a:extLst>
                <a:ext uri="{28A0092B-C50C-407E-A947-70E740481C1C}">
                  <a14:useLocalDpi xmlns:a14="http://schemas.microsoft.com/office/drawing/2010/main" val="0"/>
                </a:ext>
              </a:extLst>
            </a:blip>
            <a:srcRect t="27003" r="4586"/>
            <a:stretch/>
          </p:blipFill>
          <p:spPr>
            <a:xfrm>
              <a:off x="1923920" y="1492525"/>
              <a:ext cx="10235585" cy="4748618"/>
            </a:xfrm>
            <a:prstGeom prst="rect">
              <a:avLst/>
            </a:prstGeom>
          </p:spPr>
        </p:pic>
        <p:sp>
          <p:nvSpPr>
            <p:cNvPr id="5" name="Rectangle 4">
              <a:extLst>
                <a:ext uri="{FF2B5EF4-FFF2-40B4-BE49-F238E27FC236}">
                  <a16:creationId xmlns:a16="http://schemas.microsoft.com/office/drawing/2014/main" id="{A0F7D6E2-1B8F-48AC-BA02-E0A10E523406}"/>
                </a:ext>
              </a:extLst>
            </p:cNvPr>
            <p:cNvSpPr/>
            <p:nvPr/>
          </p:nvSpPr>
          <p:spPr>
            <a:xfrm flipH="1">
              <a:off x="-1" y="1492528"/>
              <a:ext cx="12192001"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 name="Rectangle 5">
              <a:extLst>
                <a:ext uri="{FF2B5EF4-FFF2-40B4-BE49-F238E27FC236}">
                  <a16:creationId xmlns:a16="http://schemas.microsoft.com/office/drawing/2014/main" id="{79E069A5-77D1-47AF-A9DD-24C7AF14B0F7}"/>
                </a:ext>
              </a:extLst>
            </p:cNvPr>
            <p:cNvSpPr/>
            <p:nvPr/>
          </p:nvSpPr>
          <p:spPr>
            <a:xfrm flipH="1">
              <a:off x="-2" y="1492528"/>
              <a:ext cx="12192000"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grpSp>
      <p:sp>
        <p:nvSpPr>
          <p:cNvPr id="7" name="Text Placeholder 7">
            <a:extLst>
              <a:ext uri="{FF2B5EF4-FFF2-40B4-BE49-F238E27FC236}">
                <a16:creationId xmlns:a16="http://schemas.microsoft.com/office/drawing/2014/main" id="{F342A0C4-C726-4F01-8BFD-BFC7EB7E1A32}"/>
              </a:ext>
            </a:extLst>
          </p:cNvPr>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Tree>
    <p:extLst>
      <p:ext uri="{BB962C8B-B14F-4D97-AF65-F5344CB8AC3E}">
        <p14:creationId xmlns:p14="http://schemas.microsoft.com/office/powerpoint/2010/main" val="149508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183B4B1-7FBB-4821-92D0-C26F36BED08C}"/>
              </a:ext>
            </a:extLst>
          </p:cNvPr>
          <p:cNvSpPr>
            <a:spLocks noGrp="1"/>
          </p:cNvSpPr>
          <p:nvPr>
            <p:ph type="pic" sz="quarter" idx="11"/>
          </p:nvPr>
        </p:nvSpPr>
        <p:spPr>
          <a:xfrm>
            <a:off x="6723620" y="867102"/>
            <a:ext cx="4719828" cy="4719828"/>
          </a:xfrm>
          <a:custGeom>
            <a:avLst/>
            <a:gdLst>
              <a:gd name="connsiteX0" fmla="*/ 2359914 w 4719828"/>
              <a:gd name="connsiteY0" fmla="*/ 0 h 4719828"/>
              <a:gd name="connsiteX1" fmla="*/ 4719828 w 4719828"/>
              <a:gd name="connsiteY1" fmla="*/ 2359914 h 4719828"/>
              <a:gd name="connsiteX2" fmla="*/ 2359914 w 4719828"/>
              <a:gd name="connsiteY2" fmla="*/ 4719828 h 4719828"/>
              <a:gd name="connsiteX3" fmla="*/ 0 w 4719828"/>
              <a:gd name="connsiteY3" fmla="*/ 2359914 h 4719828"/>
              <a:gd name="connsiteX4" fmla="*/ 2359914 w 4719828"/>
              <a:gd name="connsiteY4" fmla="*/ 0 h 4719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828" h="4719828">
                <a:moveTo>
                  <a:pt x="2359914" y="0"/>
                </a:moveTo>
                <a:cubicBezTo>
                  <a:pt x="3663259" y="0"/>
                  <a:pt x="4719828" y="1056569"/>
                  <a:pt x="4719828" y="2359914"/>
                </a:cubicBezTo>
                <a:cubicBezTo>
                  <a:pt x="4719828" y="3663259"/>
                  <a:pt x="3663259" y="4719828"/>
                  <a:pt x="2359914" y="4719828"/>
                </a:cubicBezTo>
                <a:cubicBezTo>
                  <a:pt x="1056569" y="4719828"/>
                  <a:pt x="0" y="3663259"/>
                  <a:pt x="0" y="2359914"/>
                </a:cubicBezTo>
                <a:cubicBezTo>
                  <a:pt x="0" y="1056569"/>
                  <a:pt x="1056569" y="0"/>
                  <a:pt x="2359914" y="0"/>
                </a:cubicBezTo>
                <a:close/>
              </a:path>
            </a:pathLst>
          </a:custGeom>
        </p:spPr>
        <p:txBody>
          <a:bodyPr wrap="square">
            <a:noAutofit/>
          </a:bodyPr>
          <a:lstStyle>
            <a:lvl1pPr marL="0" indent="0">
              <a:buNone/>
              <a:defRPr sz="1800"/>
            </a:lvl1pPr>
          </a:lstStyle>
          <a:p>
            <a:endParaRPr lang="en-US"/>
          </a:p>
        </p:txBody>
      </p:sp>
      <p:sp>
        <p:nvSpPr>
          <p:cNvPr id="7" name="Freeform: Shape 6"/>
          <p:cNvSpPr/>
          <p:nvPr userDrawn="1"/>
        </p:nvSpPr>
        <p:spPr>
          <a:xfrm>
            <a:off x="0" y="6054019"/>
            <a:ext cx="12192000" cy="817531"/>
          </a:xfrm>
          <a:custGeom>
            <a:avLst/>
            <a:gdLst>
              <a:gd name="connsiteX0" fmla="*/ 11309747 w 12192000"/>
              <a:gd name="connsiteY0" fmla="*/ 0 h 817531"/>
              <a:gd name="connsiteX1" fmla="*/ 11719630 w 12192000"/>
              <a:gd name="connsiteY1" fmla="*/ 416631 h 817531"/>
              <a:gd name="connsiteX2" fmla="*/ 12192000 w 12192000"/>
              <a:gd name="connsiteY2" fmla="*/ 416631 h 817531"/>
              <a:gd name="connsiteX3" fmla="*/ 12192000 w 12192000"/>
              <a:gd name="connsiteY3" fmla="*/ 817531 h 817531"/>
              <a:gd name="connsiteX4" fmla="*/ 0 w 12192000"/>
              <a:gd name="connsiteY4" fmla="*/ 817531 h 817531"/>
              <a:gd name="connsiteX5" fmla="*/ 0 w 12192000"/>
              <a:gd name="connsiteY5" fmla="*/ 416631 h 817531"/>
              <a:gd name="connsiteX6" fmla="*/ 10899864 w 12192000"/>
              <a:gd name="connsiteY6" fmla="*/ 416631 h 81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17531">
                <a:moveTo>
                  <a:pt x="11309747" y="0"/>
                </a:moveTo>
                <a:lnTo>
                  <a:pt x="11719630" y="416631"/>
                </a:lnTo>
                <a:lnTo>
                  <a:pt x="12192000" y="416631"/>
                </a:lnTo>
                <a:lnTo>
                  <a:pt x="12192000" y="817531"/>
                </a:lnTo>
                <a:lnTo>
                  <a:pt x="0" y="817531"/>
                </a:lnTo>
                <a:lnTo>
                  <a:pt x="0" y="416631"/>
                </a:lnTo>
                <a:lnTo>
                  <a:pt x="10899864" y="416631"/>
                </a:lnTo>
                <a:close/>
              </a:path>
            </a:pathLst>
          </a:custGeom>
          <a:gradFill>
            <a:gsLst>
              <a:gs pos="100000">
                <a:srgbClr val="00B0F0"/>
              </a:gs>
              <a:gs pos="0">
                <a:srgbClr val="002060"/>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3207" y="6112047"/>
            <a:ext cx="1263843" cy="691805"/>
          </a:xfrm>
          <a:prstGeom prst="rect">
            <a:avLst/>
          </a:prstGeom>
        </p:spPr>
      </p:pic>
      <p:sp>
        <p:nvSpPr>
          <p:cNvPr id="9" name="Rectangle 8"/>
          <p:cNvSpPr/>
          <p:nvPr userDrawn="1"/>
        </p:nvSpPr>
        <p:spPr>
          <a:xfrm>
            <a:off x="184785" y="6545903"/>
            <a:ext cx="2018501" cy="261610"/>
          </a:xfrm>
          <a:prstGeom prst="rect">
            <a:avLst/>
          </a:prstGeom>
        </p:spPr>
        <p:txBody>
          <a:bodyPr wrap="none">
            <a:spAutoFit/>
          </a:bodyPr>
          <a:lstStyle/>
          <a:p>
            <a:r>
              <a:rPr lang="en-US"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©2020 Emerging Advisor, LLC</a:t>
            </a:r>
          </a:p>
        </p:txBody>
      </p:sp>
    </p:spTree>
    <p:extLst>
      <p:ext uri="{BB962C8B-B14F-4D97-AF65-F5344CB8AC3E}">
        <p14:creationId xmlns:p14="http://schemas.microsoft.com/office/powerpoint/2010/main" val="230022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E41C37D2-2883-4D20-BA5A-78FE43C414A7}"/>
              </a:ext>
            </a:extLst>
          </p:cNvPr>
          <p:cNvSpPr/>
          <p:nvPr userDrawn="1"/>
        </p:nvSpPr>
        <p:spPr>
          <a:xfrm>
            <a:off x="0" y="6054019"/>
            <a:ext cx="12192000" cy="817531"/>
          </a:xfrm>
          <a:custGeom>
            <a:avLst/>
            <a:gdLst>
              <a:gd name="connsiteX0" fmla="*/ 11309747 w 12192000"/>
              <a:gd name="connsiteY0" fmla="*/ 0 h 817531"/>
              <a:gd name="connsiteX1" fmla="*/ 11719630 w 12192000"/>
              <a:gd name="connsiteY1" fmla="*/ 416631 h 817531"/>
              <a:gd name="connsiteX2" fmla="*/ 12192000 w 12192000"/>
              <a:gd name="connsiteY2" fmla="*/ 416631 h 817531"/>
              <a:gd name="connsiteX3" fmla="*/ 12192000 w 12192000"/>
              <a:gd name="connsiteY3" fmla="*/ 817531 h 817531"/>
              <a:gd name="connsiteX4" fmla="*/ 0 w 12192000"/>
              <a:gd name="connsiteY4" fmla="*/ 817531 h 817531"/>
              <a:gd name="connsiteX5" fmla="*/ 0 w 12192000"/>
              <a:gd name="connsiteY5" fmla="*/ 416631 h 817531"/>
              <a:gd name="connsiteX6" fmla="*/ 10899864 w 12192000"/>
              <a:gd name="connsiteY6" fmla="*/ 416631 h 81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17531">
                <a:moveTo>
                  <a:pt x="11309747" y="0"/>
                </a:moveTo>
                <a:lnTo>
                  <a:pt x="11719630" y="416631"/>
                </a:lnTo>
                <a:lnTo>
                  <a:pt x="12192000" y="416631"/>
                </a:lnTo>
                <a:lnTo>
                  <a:pt x="12192000" y="817531"/>
                </a:lnTo>
                <a:lnTo>
                  <a:pt x="0" y="817531"/>
                </a:lnTo>
                <a:lnTo>
                  <a:pt x="0" y="416631"/>
                </a:lnTo>
                <a:lnTo>
                  <a:pt x="10899864" y="416631"/>
                </a:lnTo>
                <a:close/>
              </a:path>
            </a:pathLst>
          </a:custGeom>
          <a:gradFill>
            <a:gsLst>
              <a:gs pos="100000">
                <a:srgbClr val="00B0F0"/>
              </a:gs>
              <a:gs pos="0">
                <a:srgbClr val="002060"/>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02A125-2F94-4D95-9A44-42692905E27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93207" y="6112047"/>
            <a:ext cx="1263843" cy="691805"/>
          </a:xfrm>
          <a:prstGeom prst="rect">
            <a:avLst/>
          </a:prstGeom>
        </p:spPr>
      </p:pic>
      <p:sp>
        <p:nvSpPr>
          <p:cNvPr id="4" name="Rectangle 3">
            <a:extLst>
              <a:ext uri="{FF2B5EF4-FFF2-40B4-BE49-F238E27FC236}">
                <a16:creationId xmlns:a16="http://schemas.microsoft.com/office/drawing/2014/main" id="{61C019CD-CD76-4B26-80D6-2FB67889D3A2}"/>
              </a:ext>
            </a:extLst>
          </p:cNvPr>
          <p:cNvSpPr/>
          <p:nvPr userDrawn="1"/>
        </p:nvSpPr>
        <p:spPr>
          <a:xfrm>
            <a:off x="184785" y="6545903"/>
            <a:ext cx="2165978" cy="261610"/>
          </a:xfrm>
          <a:prstGeom prst="rect">
            <a:avLst/>
          </a:prstGeom>
        </p:spPr>
        <p:txBody>
          <a:bodyPr wrap="none">
            <a:spAutoFit/>
          </a:bodyPr>
          <a:lstStyle/>
          <a:p>
            <a:r>
              <a:rPr lang="en-US"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©2020 Emerging Advisor, LLC</a:t>
            </a:r>
          </a:p>
        </p:txBody>
      </p:sp>
    </p:spTree>
    <p:extLst>
      <p:ext uri="{BB962C8B-B14F-4D97-AF65-F5344CB8AC3E}">
        <p14:creationId xmlns:p14="http://schemas.microsoft.com/office/powerpoint/2010/main" val="2874542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4" r:id="rId6"/>
    <p:sldLayoutId id="2147483653"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www.irs.gov/publications/p590b/ch02.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sa.gov/planners/taxe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dirty="0"/>
              <a:t>Limited Use Disclaimer to Presenters</a:t>
            </a:r>
          </a:p>
        </p:txBody>
      </p:sp>
      <p:sp>
        <p:nvSpPr>
          <p:cNvPr id="13" name="TextBox 12"/>
          <p:cNvSpPr txBox="1"/>
          <p:nvPr/>
        </p:nvSpPr>
        <p:spPr>
          <a:xfrm>
            <a:off x="537710" y="1505974"/>
            <a:ext cx="11181849" cy="2977995"/>
          </a:xfrm>
          <a:prstGeom prst="rect">
            <a:avLst/>
          </a:prstGeom>
          <a:noFill/>
        </p:spPr>
        <p:txBody>
          <a:bodyPr wrap="square" rtlCol="0">
            <a:spAutoFit/>
          </a:bodyPr>
          <a:lstStyle/>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This sales presentation is appropriate only for use by producers that are also registered to offer investment advice and/or that possess specific qualifications or designations.  Discussion of securities and securities transactions by those lacking the appropriate registration places their insurance license at risk. </a:t>
            </a:r>
          </a:p>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When strategically partnering with or incorporating into your practice other professional services, such as tax or legal, clients must fully understand who provides which services; producers cannot hold themselves out as being able to provide services they are not qualified to perform.</a:t>
            </a:r>
          </a:p>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Prior to use, investment advisors are strongly encouraged to obtain pre-approval from the broker-dealer or registered investment advisor with which they may be affiliated. </a:t>
            </a:r>
          </a:p>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Producers are ultimately responsible for the use or implementation of this program material.  </a:t>
            </a:r>
          </a:p>
        </p:txBody>
      </p:sp>
    </p:spTree>
    <p:extLst>
      <p:ext uri="{BB962C8B-B14F-4D97-AF65-F5344CB8AC3E}">
        <p14:creationId xmlns:p14="http://schemas.microsoft.com/office/powerpoint/2010/main" val="99578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3A31416-22E3-47D9-B5A5-00F3AACB6942}"/>
              </a:ext>
            </a:extLst>
          </p:cNvPr>
          <p:cNvPicPr>
            <a:picLocks noGrp="1" noChangeAspect="1"/>
          </p:cNvPicPr>
          <p:nvPr>
            <p:ph type="pic" sz="quarter" idx="18"/>
          </p:nvPr>
        </p:nvPicPr>
        <p:blipFill>
          <a:blip r:embed="rId3"/>
          <a:srcRect t="23853" b="23853"/>
          <a:stretch>
            <a:fillRect/>
          </a:stretch>
        </p:blipFill>
        <p:spPr>
          <a:prstGeom prst="rect">
            <a:avLst/>
          </a:prstGeom>
        </p:spPr>
      </p:pic>
      <p:sp>
        <p:nvSpPr>
          <p:cNvPr id="6" name="Rectangle 5">
            <a:extLst>
              <a:ext uri="{FF2B5EF4-FFF2-40B4-BE49-F238E27FC236}">
                <a16:creationId xmlns:a16="http://schemas.microsoft.com/office/drawing/2014/main"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3228FCC-B2DB-4644-B078-0FBE53283AF0}"/>
              </a:ext>
            </a:extLst>
          </p:cNvPr>
          <p:cNvGrpSpPr/>
          <p:nvPr/>
        </p:nvGrpSpPr>
        <p:grpSpPr>
          <a:xfrm>
            <a:off x="-4162" y="-1"/>
            <a:ext cx="6938362" cy="3429001"/>
            <a:chOff x="-4162" y="-1"/>
            <a:chExt cx="6938362" cy="3429001"/>
          </a:xfrm>
        </p:grpSpPr>
        <p:sp>
          <p:nvSpPr>
            <p:cNvPr id="10" name="Right Triangle 9">
              <a:extLst>
                <a:ext uri="{FF2B5EF4-FFF2-40B4-BE49-F238E27FC236}">
                  <a16:creationId xmlns:a16="http://schemas.microsoft.com/office/drawing/2014/main"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id="{F2F9D227-8C11-496F-BB90-E2031BF1617B}"/>
                </a:ext>
              </a:extLst>
            </p:cNvPr>
            <p:cNvSpPr/>
            <p:nvPr/>
          </p:nvSpPr>
          <p:spPr>
            <a:xfrm>
              <a:off x="-4162" y="-1"/>
              <a:ext cx="4708508"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Rectangle 11">
            <a:extLst>
              <a:ext uri="{FF2B5EF4-FFF2-40B4-BE49-F238E27FC236}">
                <a16:creationId xmlns:a16="http://schemas.microsoft.com/office/drawing/2014/main" id="{98996101-C9C5-46FE-A545-A37F4CB77EC8}"/>
              </a:ext>
            </a:extLst>
          </p:cNvPr>
          <p:cNvSpPr/>
          <p:nvPr/>
        </p:nvSpPr>
        <p:spPr>
          <a:xfrm>
            <a:off x="666750" y="2438400"/>
            <a:ext cx="57150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AE9CA2F8-5E57-4F4D-981C-852943A3CCE6}"/>
              </a:ext>
            </a:extLst>
          </p:cNvPr>
          <p:cNvSpPr>
            <a:spLocks noGrp="1"/>
          </p:cNvSpPr>
          <p:nvPr>
            <p:ph type="body" sz="quarter" idx="10"/>
          </p:nvPr>
        </p:nvSpPr>
        <p:spPr>
          <a:xfrm>
            <a:off x="537711" y="1145949"/>
            <a:ext cx="4166636" cy="508678"/>
          </a:xfrm>
        </p:spPr>
        <p:txBody>
          <a:bodyPr/>
          <a:lstStyle/>
          <a:p>
            <a:r>
              <a:rPr lang="en-US" dirty="0">
                <a:solidFill>
                  <a:schemeClr val="bg1"/>
                </a:solidFill>
              </a:rPr>
              <a:t>Were YIELD signs ever yellow?</a:t>
            </a:r>
          </a:p>
        </p:txBody>
      </p:sp>
      <p:sp>
        <p:nvSpPr>
          <p:cNvPr id="15" name="TextBox 14">
            <a:extLst>
              <a:ext uri="{FF2B5EF4-FFF2-40B4-BE49-F238E27FC236}">
                <a16:creationId xmlns:a16="http://schemas.microsoft.com/office/drawing/2014/main" id="{D659CFB7-CED9-45D3-8ED0-E85CE23E8F86}"/>
              </a:ext>
            </a:extLst>
          </p:cNvPr>
          <p:cNvSpPr txBox="1">
            <a:spLocks noChangeArrowheads="1"/>
          </p:cNvSpPr>
          <p:nvPr/>
        </p:nvSpPr>
        <p:spPr bwMode="auto">
          <a:xfrm>
            <a:off x="666750" y="3929134"/>
            <a:ext cx="9159421" cy="1785104"/>
          </a:xfrm>
          <a:prstGeom prst="rect">
            <a:avLst/>
          </a:prstGeom>
          <a:noFill/>
          <a:ln w="9525">
            <a:noFill/>
            <a:miter lim="800000"/>
            <a:headEnd/>
            <a:tailEnd/>
          </a:ln>
        </p:spPr>
        <p:txBody>
          <a:bodyPr wrap="square">
            <a:spAutoFit/>
          </a:bodyPr>
          <a:lstStyle/>
          <a:p>
            <a:pPr marL="342900" indent="-342900" defTabSz="457200">
              <a:spcAft>
                <a:spcPts val="1800"/>
              </a:spcAft>
              <a:buFont typeface="Wingdings" panose="05000000000000000000" pitchFamily="2" charset="2"/>
              <a:buChar char="v"/>
            </a:pPr>
            <a:r>
              <a:rPr lang="en-US" sz="2000" b="1" dirty="0">
                <a:latin typeface="+mj-lt"/>
              </a:rPr>
              <a:t>Yes.  In fact, yellow was the standard color for YIELD signs for nearly 40 years.</a:t>
            </a:r>
          </a:p>
          <a:p>
            <a:pPr marL="342900" indent="-342900" defTabSz="457200">
              <a:spcAft>
                <a:spcPts val="1800"/>
              </a:spcAft>
              <a:buFont typeface="Wingdings" panose="05000000000000000000" pitchFamily="2" charset="2"/>
              <a:buChar char="v"/>
            </a:pPr>
            <a:r>
              <a:rPr lang="en-US" sz="2000" dirty="0">
                <a:latin typeface="+mj-lt"/>
              </a:rPr>
              <a:t>The YIELD sign was added to the Manual on Uniform Traffic Control Devices in 1954. </a:t>
            </a:r>
          </a:p>
          <a:p>
            <a:pPr marL="342900" indent="-342900" defTabSz="457200">
              <a:spcAft>
                <a:spcPts val="1800"/>
              </a:spcAft>
              <a:buFont typeface="Wingdings" panose="05000000000000000000" pitchFamily="2" charset="2"/>
              <a:buChar char="v"/>
            </a:pPr>
            <a:r>
              <a:rPr lang="en-US" sz="2000" dirty="0">
                <a:latin typeface="+mj-lt"/>
              </a:rPr>
              <a:t>In 1971, the YIELD sign was changed to use the red background you see today, along with the white region in the center of the sign.</a:t>
            </a:r>
          </a:p>
        </p:txBody>
      </p:sp>
    </p:spTree>
    <p:extLst>
      <p:ext uri="{BB962C8B-B14F-4D97-AF65-F5344CB8AC3E}">
        <p14:creationId xmlns:p14="http://schemas.microsoft.com/office/powerpoint/2010/main" val="165137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0E5FC447-672E-4A20-8312-AB787C779720}"/>
              </a:ext>
            </a:extLst>
          </p:cNvPr>
          <p:cNvSpPr txBox="1">
            <a:spLocks/>
          </p:cNvSpPr>
          <p:nvPr/>
        </p:nvSpPr>
        <p:spPr>
          <a:xfrm>
            <a:off x="791370" y="2960238"/>
            <a:ext cx="10609261"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Myths and Misconceptions From the “Old World” can cause harm to you in the “New World.”</a:t>
            </a:r>
          </a:p>
        </p:txBody>
      </p:sp>
      <p:pic>
        <p:nvPicPr>
          <p:cNvPr id="4" name="Picture 3">
            <a:extLst>
              <a:ext uri="{FF2B5EF4-FFF2-40B4-BE49-F238E27FC236}">
                <a16:creationId xmlns:a16="http://schemas.microsoft.com/office/drawing/2014/main" id="{37F5266D-D88D-42CB-AA70-89430AF28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304" y="416309"/>
            <a:ext cx="3623493" cy="2290797"/>
          </a:xfrm>
          <a:prstGeom prst="rect">
            <a:avLst/>
          </a:prstGeom>
        </p:spPr>
      </p:pic>
    </p:spTree>
    <p:extLst>
      <p:ext uri="{BB962C8B-B14F-4D97-AF65-F5344CB8AC3E}">
        <p14:creationId xmlns:p14="http://schemas.microsoft.com/office/powerpoint/2010/main" val="58115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54ED68E-9CA7-440E-ACE8-4A9B659ED7FC}"/>
              </a:ext>
            </a:extLst>
          </p:cNvPr>
          <p:cNvSpPr txBox="1">
            <a:spLocks/>
          </p:cNvSpPr>
          <p:nvPr/>
        </p:nvSpPr>
        <p:spPr>
          <a:xfrm>
            <a:off x="1127205" y="2960238"/>
            <a:ext cx="9937590"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Taxation of Investment/ Interest Income</a:t>
            </a:r>
          </a:p>
        </p:txBody>
      </p:sp>
      <p:pic>
        <p:nvPicPr>
          <p:cNvPr id="4" name="Picture 3">
            <a:extLst>
              <a:ext uri="{FF2B5EF4-FFF2-40B4-BE49-F238E27FC236}">
                <a16:creationId xmlns:a16="http://schemas.microsoft.com/office/drawing/2014/main" id="{C041B135-6222-4EDD-BA8D-7C7EADD67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764060" cy="2379664"/>
          </a:xfrm>
          <a:prstGeom prst="rect">
            <a:avLst/>
          </a:prstGeom>
        </p:spPr>
      </p:pic>
    </p:spTree>
    <p:extLst>
      <p:ext uri="{BB962C8B-B14F-4D97-AF65-F5344CB8AC3E}">
        <p14:creationId xmlns:p14="http://schemas.microsoft.com/office/powerpoint/2010/main" val="215349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A3D7AC-AA44-404C-BB0D-D54A957BD615}"/>
              </a:ext>
            </a:extLst>
          </p:cNvPr>
          <p:cNvSpPr>
            <a:spLocks noGrp="1"/>
          </p:cNvSpPr>
          <p:nvPr>
            <p:ph type="body" sz="quarter" idx="10"/>
          </p:nvPr>
        </p:nvSpPr>
        <p:spPr/>
        <p:txBody>
          <a:bodyPr/>
          <a:lstStyle/>
          <a:p>
            <a:r>
              <a:rPr lang="en-US" dirty="0"/>
              <a:t>Tax Planning:  The Four Buckets</a:t>
            </a:r>
          </a:p>
        </p:txBody>
      </p:sp>
      <p:pic>
        <p:nvPicPr>
          <p:cNvPr id="6" name="Picture 5" descr="AA044535.png">
            <a:extLst>
              <a:ext uri="{FF2B5EF4-FFF2-40B4-BE49-F238E27FC236}">
                <a16:creationId xmlns:a16="http://schemas.microsoft.com/office/drawing/2014/main" id="{51CE7406-53B3-4D34-B86C-943776B507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A044535.png">
            <a:extLst>
              <a:ext uri="{FF2B5EF4-FFF2-40B4-BE49-F238E27FC236}">
                <a16:creationId xmlns:a16="http://schemas.microsoft.com/office/drawing/2014/main" id="{2753FBF1-E94F-41B3-B06E-07B48915B0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1608"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A044535.png">
            <a:extLst>
              <a:ext uri="{FF2B5EF4-FFF2-40B4-BE49-F238E27FC236}">
                <a16:creationId xmlns:a16="http://schemas.microsoft.com/office/drawing/2014/main" id="{FC3C2D36-37FA-4053-BA72-8A0013B027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041"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A044535.png">
            <a:extLst>
              <a:ext uri="{FF2B5EF4-FFF2-40B4-BE49-F238E27FC236}">
                <a16:creationId xmlns:a16="http://schemas.microsoft.com/office/drawing/2014/main" id="{B41F9A18-A66F-48F9-B59D-62D2A654C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8473"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52735E51-D68E-4BE1-8D85-63A8A1966710}"/>
              </a:ext>
            </a:extLst>
          </p:cNvPr>
          <p:cNvSpPr txBox="1">
            <a:spLocks noChangeArrowheads="1"/>
          </p:cNvSpPr>
          <p:nvPr/>
        </p:nvSpPr>
        <p:spPr bwMode="auto">
          <a:xfrm>
            <a:off x="853246" y="1937583"/>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TAXABLE</a:t>
            </a:r>
          </a:p>
        </p:txBody>
      </p:sp>
      <p:sp>
        <p:nvSpPr>
          <p:cNvPr id="11" name="TextBox 10">
            <a:extLst>
              <a:ext uri="{FF2B5EF4-FFF2-40B4-BE49-F238E27FC236}">
                <a16:creationId xmlns:a16="http://schemas.microsoft.com/office/drawing/2014/main" id="{FC13B638-8BFE-4B0D-A47C-FA28F7FF05D1}"/>
              </a:ext>
            </a:extLst>
          </p:cNvPr>
          <p:cNvSpPr txBox="1">
            <a:spLocks noChangeArrowheads="1"/>
          </p:cNvSpPr>
          <p:nvPr/>
        </p:nvSpPr>
        <p:spPr bwMode="auto">
          <a:xfrm>
            <a:off x="8700398" y="1758739"/>
            <a:ext cx="22528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INCOME AND ESTATE TAX-FREE</a:t>
            </a:r>
          </a:p>
        </p:txBody>
      </p:sp>
      <p:sp>
        <p:nvSpPr>
          <p:cNvPr id="12" name="TextBox 11">
            <a:extLst>
              <a:ext uri="{FF2B5EF4-FFF2-40B4-BE49-F238E27FC236}">
                <a16:creationId xmlns:a16="http://schemas.microsoft.com/office/drawing/2014/main" id="{50C66D54-C926-452E-AF55-DC849367637D}"/>
              </a:ext>
            </a:extLst>
          </p:cNvPr>
          <p:cNvSpPr txBox="1">
            <a:spLocks noChangeArrowheads="1"/>
          </p:cNvSpPr>
          <p:nvPr/>
        </p:nvSpPr>
        <p:spPr bwMode="auto">
          <a:xfrm>
            <a:off x="6411293" y="1937583"/>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TAX-FREE</a:t>
            </a:r>
          </a:p>
        </p:txBody>
      </p:sp>
      <p:sp>
        <p:nvSpPr>
          <p:cNvPr id="13" name="TextBox 12">
            <a:extLst>
              <a:ext uri="{FF2B5EF4-FFF2-40B4-BE49-F238E27FC236}">
                <a16:creationId xmlns:a16="http://schemas.microsoft.com/office/drawing/2014/main" id="{510C5807-366F-4EDB-86D5-D3EFA15A13F8}"/>
              </a:ext>
            </a:extLst>
          </p:cNvPr>
          <p:cNvSpPr txBox="1">
            <a:spLocks noChangeArrowheads="1"/>
          </p:cNvSpPr>
          <p:nvPr/>
        </p:nvSpPr>
        <p:spPr bwMode="auto">
          <a:xfrm>
            <a:off x="3357632" y="1937583"/>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TAX-DEFERRED</a:t>
            </a:r>
          </a:p>
        </p:txBody>
      </p:sp>
      <p:sp>
        <p:nvSpPr>
          <p:cNvPr id="14" name="Arrow: Pentagon 13">
            <a:extLst>
              <a:ext uri="{FF2B5EF4-FFF2-40B4-BE49-F238E27FC236}">
                <a16:creationId xmlns:a16="http://schemas.microsoft.com/office/drawing/2014/main" id="{57979274-A677-4F0E-B53C-CF60B92DD9F3}"/>
              </a:ext>
            </a:extLst>
          </p:cNvPr>
          <p:cNvSpPr/>
          <p:nvPr/>
        </p:nvSpPr>
        <p:spPr>
          <a:xfrm>
            <a:off x="0" y="4682081"/>
            <a:ext cx="10695198" cy="350520"/>
          </a:xfrm>
          <a:prstGeom prst="homePlate">
            <a:avLst>
              <a:gd name="adj" fmla="val 82609"/>
            </a:avLst>
          </a:prstGeom>
          <a:gradFill>
            <a:gsLst>
              <a:gs pos="0">
                <a:schemeClr val="bg1"/>
              </a:gs>
              <a:gs pos="50000">
                <a:srgbClr val="8092B2">
                  <a:alpha val="68000"/>
                </a:srgbClr>
              </a:gs>
              <a:gs pos="100000">
                <a:srgbClr val="002464"/>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9C45115-BD5E-4D67-B81F-4896862FCFB5}"/>
              </a:ext>
            </a:extLst>
          </p:cNvPr>
          <p:cNvSpPr txBox="1">
            <a:spLocks noChangeArrowheads="1"/>
          </p:cNvSpPr>
          <p:nvPr/>
        </p:nvSpPr>
        <p:spPr bwMode="auto">
          <a:xfrm>
            <a:off x="4218198" y="5097748"/>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i="1" dirty="0">
                <a:latin typeface="+mj-lt"/>
              </a:rPr>
              <a:t>The more you have, the more you want to move assets to the right.</a:t>
            </a:r>
          </a:p>
        </p:txBody>
      </p:sp>
    </p:spTree>
    <p:extLst>
      <p:ext uri="{BB962C8B-B14F-4D97-AF65-F5344CB8AC3E}">
        <p14:creationId xmlns:p14="http://schemas.microsoft.com/office/powerpoint/2010/main" val="207950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54ED68E-9CA7-440E-ACE8-4A9B659ED7FC}"/>
              </a:ext>
            </a:extLst>
          </p:cNvPr>
          <p:cNvSpPr txBox="1">
            <a:spLocks/>
          </p:cNvSpPr>
          <p:nvPr/>
        </p:nvSpPr>
        <p:spPr>
          <a:xfrm>
            <a:off x="1535153" y="2960238"/>
            <a:ext cx="9121695"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Social Security And Provisional Income</a:t>
            </a:r>
          </a:p>
        </p:txBody>
      </p:sp>
      <p:pic>
        <p:nvPicPr>
          <p:cNvPr id="4" name="Picture 3">
            <a:extLst>
              <a:ext uri="{FF2B5EF4-FFF2-40B4-BE49-F238E27FC236}">
                <a16:creationId xmlns:a16="http://schemas.microsoft.com/office/drawing/2014/main" id="{AE6BCAFD-D02A-4B32-B96C-24660DE9C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693152" cy="2334836"/>
          </a:xfrm>
          <a:prstGeom prst="rect">
            <a:avLst/>
          </a:prstGeom>
        </p:spPr>
      </p:pic>
    </p:spTree>
    <p:extLst>
      <p:ext uri="{BB962C8B-B14F-4D97-AF65-F5344CB8AC3E}">
        <p14:creationId xmlns:p14="http://schemas.microsoft.com/office/powerpoint/2010/main" val="315626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F27FDCD-0BB5-432B-85B6-7E3F16EC692A}"/>
              </a:ext>
            </a:extLst>
          </p:cNvPr>
          <p:cNvSpPr>
            <a:spLocks noGrp="1"/>
          </p:cNvSpPr>
          <p:nvPr>
            <p:ph type="body" sz="quarter" idx="10"/>
          </p:nvPr>
        </p:nvSpPr>
        <p:spPr>
          <a:xfrm>
            <a:off x="537710" y="2002293"/>
            <a:ext cx="10609261" cy="508678"/>
          </a:xfrm>
        </p:spPr>
        <p:txBody>
          <a:bodyPr/>
          <a:lstStyle/>
          <a:p>
            <a:r>
              <a:rPr lang="en-US" dirty="0"/>
              <a:t>What is Provisional Income?</a:t>
            </a:r>
          </a:p>
        </p:txBody>
      </p:sp>
      <p:grpSp>
        <p:nvGrpSpPr>
          <p:cNvPr id="9" name="Group 8">
            <a:extLst>
              <a:ext uri="{FF2B5EF4-FFF2-40B4-BE49-F238E27FC236}">
                <a16:creationId xmlns:a16="http://schemas.microsoft.com/office/drawing/2014/main" id="{CB1D21E4-FF2C-4470-B916-F3CCF12ABF0A}"/>
              </a:ext>
            </a:extLst>
          </p:cNvPr>
          <p:cNvGrpSpPr/>
          <p:nvPr/>
        </p:nvGrpSpPr>
        <p:grpSpPr>
          <a:xfrm>
            <a:off x="7170948" y="-1"/>
            <a:ext cx="5021053" cy="4264930"/>
            <a:chOff x="7170948" y="-1"/>
            <a:chExt cx="5021053" cy="4264930"/>
          </a:xfrm>
        </p:grpSpPr>
        <p:pic>
          <p:nvPicPr>
            <p:cNvPr id="4" name="Picture 3">
              <a:extLst>
                <a:ext uri="{FF2B5EF4-FFF2-40B4-BE49-F238E27FC236}">
                  <a16:creationId xmlns:a16="http://schemas.microsoft.com/office/drawing/2014/main" id="{7D3E272A-7B5C-4E83-85FD-38EF87F7C02A}"/>
                </a:ext>
              </a:extLst>
            </p:cNvPr>
            <p:cNvPicPr>
              <a:picLocks noChangeAspect="1"/>
            </p:cNvPicPr>
            <p:nvPr/>
          </p:nvPicPr>
          <p:blipFill>
            <a:blip r:embed="rId3"/>
            <a:stretch>
              <a:fillRect/>
            </a:stretch>
          </p:blipFill>
          <p:spPr>
            <a:xfrm>
              <a:off x="7524750" y="0"/>
              <a:ext cx="4667250" cy="3409950"/>
            </a:xfrm>
            <a:prstGeom prst="rect">
              <a:avLst/>
            </a:prstGeom>
          </p:spPr>
        </p:pic>
        <p:sp>
          <p:nvSpPr>
            <p:cNvPr id="5" name="Rectangle 4">
              <a:extLst>
                <a:ext uri="{FF2B5EF4-FFF2-40B4-BE49-F238E27FC236}">
                  <a16:creationId xmlns:a16="http://schemas.microsoft.com/office/drawing/2014/main" id="{EAF8903A-D4B4-4A2D-B1D3-FE7AD5436AAE}"/>
                </a:ext>
              </a:extLst>
            </p:cNvPr>
            <p:cNvSpPr/>
            <p:nvPr/>
          </p:nvSpPr>
          <p:spPr>
            <a:xfrm rot="5400000">
              <a:off x="6458397" y="960201"/>
              <a:ext cx="4264929"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FBF18BE-8633-45BC-A8B1-33B8A796A582}"/>
                </a:ext>
              </a:extLst>
            </p:cNvPr>
            <p:cNvSpPr/>
            <p:nvPr/>
          </p:nvSpPr>
          <p:spPr>
            <a:xfrm rot="5400000">
              <a:off x="6210747" y="960200"/>
              <a:ext cx="4264929"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9E64A20-F7E5-4E9E-8E25-57813F57A73F}"/>
                </a:ext>
              </a:extLst>
            </p:cNvPr>
            <p:cNvSpPr/>
            <p:nvPr/>
          </p:nvSpPr>
          <p:spPr>
            <a:xfrm>
              <a:off x="7418599" y="1232777"/>
              <a:ext cx="4773402"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21F8640-2A98-46D1-B46E-2BF8E9D64691}"/>
                </a:ext>
              </a:extLst>
            </p:cNvPr>
            <p:cNvSpPr/>
            <p:nvPr/>
          </p:nvSpPr>
          <p:spPr>
            <a:xfrm>
              <a:off x="7418597" y="1581816"/>
              <a:ext cx="4773402"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id="{D3CEF89D-0AE7-465D-9889-8B67413D150D}"/>
              </a:ext>
            </a:extLst>
          </p:cNvPr>
          <p:cNvSpPr/>
          <p:nvPr/>
        </p:nvSpPr>
        <p:spPr>
          <a:xfrm>
            <a:off x="634253" y="2610037"/>
            <a:ext cx="353172"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77BC5B4-C865-4695-BAF9-ECA68DD27F62}"/>
              </a:ext>
            </a:extLst>
          </p:cNvPr>
          <p:cNvSpPr/>
          <p:nvPr/>
        </p:nvSpPr>
        <p:spPr>
          <a:xfrm>
            <a:off x="537710" y="2957321"/>
            <a:ext cx="7672840" cy="830997"/>
          </a:xfrm>
          <a:prstGeom prst="rect">
            <a:avLst/>
          </a:prstGeom>
        </p:spPr>
        <p:txBody>
          <a:bodyPr wrap="square">
            <a:spAutoFit/>
          </a:bodyPr>
          <a:lstStyle/>
          <a:p>
            <a:r>
              <a:rPr lang="en-US" sz="2400" dirty="0">
                <a:latin typeface="+mj-lt"/>
              </a:rPr>
              <a:t>Provisional Income is the income the IRS tracks to determine if your Social Security will be taxed.</a:t>
            </a:r>
          </a:p>
        </p:txBody>
      </p:sp>
      <p:grpSp>
        <p:nvGrpSpPr>
          <p:cNvPr id="12" name="Group 11">
            <a:extLst>
              <a:ext uri="{FF2B5EF4-FFF2-40B4-BE49-F238E27FC236}">
                <a16:creationId xmlns:a16="http://schemas.microsoft.com/office/drawing/2014/main" id="{9406D83A-EEE1-4828-A20B-0CBDF901CBF1}"/>
              </a:ext>
            </a:extLst>
          </p:cNvPr>
          <p:cNvGrpSpPr/>
          <p:nvPr/>
        </p:nvGrpSpPr>
        <p:grpSpPr>
          <a:xfrm>
            <a:off x="634253" y="928643"/>
            <a:ext cx="986515" cy="863411"/>
            <a:chOff x="2569485" y="4937447"/>
            <a:chExt cx="464344" cy="406400"/>
          </a:xfrm>
          <a:solidFill>
            <a:srgbClr val="002464"/>
          </a:solidFill>
        </p:grpSpPr>
        <p:sp>
          <p:nvSpPr>
            <p:cNvPr id="13" name="AutoShape 103">
              <a:extLst>
                <a:ext uri="{FF2B5EF4-FFF2-40B4-BE49-F238E27FC236}">
                  <a16:creationId xmlns:a16="http://schemas.microsoft.com/office/drawing/2014/main" id="{D15B40C5-9D0D-4CFD-BF95-0F48E8D8DDAC}"/>
                </a:ext>
              </a:extLst>
            </p:cNvPr>
            <p:cNvSpPr>
              <a:spLocks/>
            </p:cNvSpPr>
            <p:nvPr/>
          </p:nvSpPr>
          <p:spPr bwMode="auto">
            <a:xfrm>
              <a:off x="2642510" y="5009678"/>
              <a:ext cx="166688" cy="109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4" name="AutoShape 104">
              <a:extLst>
                <a:ext uri="{FF2B5EF4-FFF2-40B4-BE49-F238E27FC236}">
                  <a16:creationId xmlns:a16="http://schemas.microsoft.com/office/drawing/2014/main" id="{2B0BD606-B4D4-4472-8DF1-8B88B4754BBB}"/>
                </a:ext>
              </a:extLst>
            </p:cNvPr>
            <p:cNvSpPr>
              <a:spLocks/>
            </p:cNvSpPr>
            <p:nvPr/>
          </p:nvSpPr>
          <p:spPr bwMode="auto">
            <a:xfrm>
              <a:off x="2569485" y="4937447"/>
              <a:ext cx="464344"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15" name="Rectangle 14">
            <a:extLst>
              <a:ext uri="{FF2B5EF4-FFF2-40B4-BE49-F238E27FC236}">
                <a16:creationId xmlns:a16="http://schemas.microsoft.com/office/drawing/2014/main" id="{D018A516-C593-4F66-85C3-3F542B38632A}"/>
              </a:ext>
            </a:extLst>
          </p:cNvPr>
          <p:cNvSpPr/>
          <p:nvPr/>
        </p:nvSpPr>
        <p:spPr>
          <a:xfrm>
            <a:off x="601209" y="5553530"/>
            <a:ext cx="5997415" cy="276999"/>
          </a:xfrm>
          <a:prstGeom prst="rect">
            <a:avLst/>
          </a:prstGeom>
        </p:spPr>
        <p:txBody>
          <a:bodyPr wrap="square">
            <a:spAutoFit/>
          </a:bodyPr>
          <a:lstStyle/>
          <a:p>
            <a:r>
              <a:rPr lang="en-US" sz="1200" dirty="0"/>
              <a:t>Source:  </a:t>
            </a:r>
            <a:r>
              <a:rPr lang="en-US" sz="1200" dirty="0">
                <a:hlinkClick r:id="rId4">
                  <a:extLst>
                    <a:ext uri="{A12FA001-AC4F-418D-AE19-62706E023703}">
                      <ahyp:hlinkClr xmlns:ahyp="http://schemas.microsoft.com/office/drawing/2018/hyperlinkcolor" val="tx"/>
                    </a:ext>
                  </a:extLst>
                </a:hlinkClick>
              </a:rPr>
              <a:t>https://www.irs.gov/publications/p590b/ch02.html</a:t>
            </a:r>
            <a:r>
              <a:rPr lang="en-US" sz="1200" dirty="0"/>
              <a:t>; accessed Jan 2020</a:t>
            </a:r>
          </a:p>
        </p:txBody>
      </p:sp>
    </p:spTree>
    <p:extLst>
      <p:ext uri="{BB962C8B-B14F-4D97-AF65-F5344CB8AC3E}">
        <p14:creationId xmlns:p14="http://schemas.microsoft.com/office/powerpoint/2010/main" val="337201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7DE0B0-0480-4EDE-8743-E13709217D12}"/>
              </a:ext>
            </a:extLst>
          </p:cNvPr>
          <p:cNvSpPr>
            <a:spLocks noGrp="1"/>
          </p:cNvSpPr>
          <p:nvPr>
            <p:ph type="body" sz="quarter" idx="10"/>
          </p:nvPr>
        </p:nvSpPr>
        <p:spPr/>
        <p:txBody>
          <a:bodyPr/>
          <a:lstStyle/>
          <a:p>
            <a:r>
              <a:rPr lang="en-US" dirty="0"/>
              <a:t>Provisional Income Thresholds</a:t>
            </a:r>
          </a:p>
        </p:txBody>
      </p:sp>
      <p:graphicFrame>
        <p:nvGraphicFramePr>
          <p:cNvPr id="4" name="Table 3">
            <a:extLst>
              <a:ext uri="{FF2B5EF4-FFF2-40B4-BE49-F238E27FC236}">
                <a16:creationId xmlns:a16="http://schemas.microsoft.com/office/drawing/2014/main" id="{7ED80516-B740-4ABA-951D-9D8C5B8B5067}"/>
              </a:ext>
            </a:extLst>
          </p:cNvPr>
          <p:cNvGraphicFramePr>
            <a:graphicFrameLocks noGrp="1"/>
          </p:cNvGraphicFramePr>
          <p:nvPr>
            <p:extLst>
              <p:ext uri="{D42A27DB-BD31-4B8C-83A1-F6EECF244321}">
                <p14:modId xmlns:p14="http://schemas.microsoft.com/office/powerpoint/2010/main" val="2537355089"/>
              </p:ext>
            </p:extLst>
          </p:nvPr>
        </p:nvGraphicFramePr>
        <p:xfrm>
          <a:off x="537710" y="1569095"/>
          <a:ext cx="10841490" cy="3206106"/>
        </p:xfrm>
        <a:graphic>
          <a:graphicData uri="http://schemas.openxmlformats.org/drawingml/2006/table">
            <a:tbl>
              <a:tblPr firstRow="1" bandRow="1">
                <a:tableStyleId>{B301B821-A1FF-4177-AEE7-76D212191A09}</a:tableStyleId>
              </a:tblPr>
              <a:tblGrid>
                <a:gridCol w="3613830">
                  <a:extLst>
                    <a:ext uri="{9D8B030D-6E8A-4147-A177-3AD203B41FA5}">
                      <a16:colId xmlns:a16="http://schemas.microsoft.com/office/drawing/2014/main" val="20000"/>
                    </a:ext>
                  </a:extLst>
                </a:gridCol>
                <a:gridCol w="4335423">
                  <a:extLst>
                    <a:ext uri="{9D8B030D-6E8A-4147-A177-3AD203B41FA5}">
                      <a16:colId xmlns:a16="http://schemas.microsoft.com/office/drawing/2014/main" val="20001"/>
                    </a:ext>
                  </a:extLst>
                </a:gridCol>
                <a:gridCol w="2892237">
                  <a:extLst>
                    <a:ext uri="{9D8B030D-6E8A-4147-A177-3AD203B41FA5}">
                      <a16:colId xmlns:a16="http://schemas.microsoft.com/office/drawing/2014/main" val="20002"/>
                    </a:ext>
                  </a:extLst>
                </a:gridCol>
              </a:tblGrid>
              <a:tr h="63189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rgbClr val="002464"/>
                          </a:solidFill>
                          <a:latin typeface="Lato Black" panose="020F0502020204030203" pitchFamily="34" charset="0"/>
                          <a:ea typeface="Lato Black" panose="020F0502020204030203" pitchFamily="34" charset="0"/>
                          <a:cs typeface="Lato Black" panose="020F0502020204030203" pitchFamily="34" charset="0"/>
                        </a:rPr>
                        <a:t>Combined income limitations for taxation of Social Security retirement benefits</a:t>
                      </a:r>
                      <a:endParaRPr lang="en-US" sz="1800" dirty="0">
                        <a:solidFill>
                          <a:srgbClr val="002464"/>
                        </a:solidFill>
                        <a:latin typeface="Lato Black" panose="020F0502020204030203" pitchFamily="34" charset="0"/>
                        <a:ea typeface="Lato Black" panose="020F0502020204030203" pitchFamily="34" charset="0"/>
                        <a:cs typeface="Lato Black" panose="020F0502020204030203" pitchFamily="34" charset="0"/>
                      </a:endParaRPr>
                    </a:p>
                  </a:txBody>
                  <a:tcPr marL="51437" marR="51437"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858072">
                <a:tc>
                  <a:txBody>
                    <a:bodyPr/>
                    <a:lstStyle/>
                    <a:p>
                      <a:pPr algn="ctr" fontAlgn="b"/>
                      <a:r>
                        <a:rPr lang="en-US" sz="1400" b="1" u="none" strike="noStrike" dirty="0">
                          <a:latin typeface="+mj-lt"/>
                        </a:rPr>
                        <a:t>Percentage of benefits that are taxable</a:t>
                      </a:r>
                      <a:endParaRPr lang="en-US" sz="1400" b="1" i="0" u="none" strike="noStrike" dirty="0">
                        <a:solidFill>
                          <a:srgbClr val="00703C"/>
                        </a:solidFill>
                        <a:latin typeface="+mj-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u="none" strike="noStrike" dirty="0">
                          <a:latin typeface="+mj-lt"/>
                        </a:rPr>
                        <a:t>Single, head of household and qualifying widower</a:t>
                      </a:r>
                      <a:endParaRPr lang="en-US" sz="1400" b="1" i="0" u="none" strike="noStrike" dirty="0">
                        <a:solidFill>
                          <a:srgbClr val="00703C"/>
                        </a:solidFill>
                        <a:latin typeface="+mj-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u="none" strike="noStrike" dirty="0">
                          <a:latin typeface="+mj-lt"/>
                        </a:rPr>
                        <a:t>Married filing jointly</a:t>
                      </a:r>
                      <a:endParaRPr lang="en-US" sz="1400" b="1" i="0" u="none" strike="noStrike" dirty="0">
                        <a:solidFill>
                          <a:srgbClr val="00703C"/>
                        </a:solidFill>
                        <a:latin typeface="+mj-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2047">
                <a:tc>
                  <a:txBody>
                    <a:bodyPr/>
                    <a:lstStyle/>
                    <a:p>
                      <a:pPr algn="ctr" fontAlgn="b"/>
                      <a:r>
                        <a:rPr lang="en-US" sz="1400" u="none" strike="noStrike" dirty="0"/>
                        <a:t>0%</a:t>
                      </a:r>
                      <a:endParaRPr lang="en-US" sz="1400" b="0" i="0" u="none" strike="noStrike" dirty="0">
                        <a:solidFill>
                          <a:srgbClr val="000000"/>
                        </a:solidFill>
                        <a:latin typeface="+mn-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Below $25,000</a:t>
                      </a:r>
                      <a:endParaRPr lang="en-US" sz="1400" b="0" i="0" u="none" strike="noStrike" dirty="0">
                        <a:solidFill>
                          <a:srgbClr val="000000"/>
                        </a:solidFill>
                        <a:latin typeface="+mn-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Below $32,000</a:t>
                      </a:r>
                      <a:endParaRPr lang="en-US" sz="1400" b="0" i="0" u="none" strike="noStrike" dirty="0">
                        <a:solidFill>
                          <a:srgbClr val="000000"/>
                        </a:solidFill>
                        <a:latin typeface="+mn-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2047">
                <a:tc>
                  <a:txBody>
                    <a:bodyPr/>
                    <a:lstStyle/>
                    <a:p>
                      <a:pPr algn="ctr" fontAlgn="b"/>
                      <a:r>
                        <a:rPr lang="en-US" sz="1400" u="none" strike="noStrike" dirty="0"/>
                        <a:t>Up to 50%</a:t>
                      </a:r>
                      <a:endParaRPr lang="en-US" sz="1400" b="0" i="0" u="none" strike="noStrike" dirty="0">
                        <a:solidFill>
                          <a:srgbClr val="000000"/>
                        </a:solidFill>
                        <a:latin typeface="+mn-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$25,000 - $34,000</a:t>
                      </a:r>
                      <a:endParaRPr lang="en-US" sz="1400" b="0" i="0" u="none" strike="noStrike" dirty="0">
                        <a:solidFill>
                          <a:srgbClr val="000000"/>
                        </a:solidFill>
                        <a:latin typeface="+mn-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$32,000 - $44,000</a:t>
                      </a:r>
                      <a:endParaRPr lang="en-US" sz="1400" b="0" i="0" u="none" strike="noStrike" dirty="0">
                        <a:solidFill>
                          <a:srgbClr val="000000"/>
                        </a:solidFill>
                        <a:latin typeface="+mn-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2047">
                <a:tc>
                  <a:txBody>
                    <a:bodyPr/>
                    <a:lstStyle/>
                    <a:p>
                      <a:pPr algn="ctr" fontAlgn="b"/>
                      <a:r>
                        <a:rPr lang="en-US" sz="1400" u="none" strike="noStrike" dirty="0"/>
                        <a:t>Up to 85%</a:t>
                      </a:r>
                      <a:endParaRPr lang="en-US" sz="1400" b="0" i="0" u="none" strike="noStrike" dirty="0">
                        <a:solidFill>
                          <a:srgbClr val="000000"/>
                        </a:solidFill>
                        <a:latin typeface="+mn-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Above $34,000</a:t>
                      </a:r>
                      <a:endParaRPr lang="en-US" sz="1400" b="0" i="0" u="none" strike="noStrike" dirty="0">
                        <a:solidFill>
                          <a:srgbClr val="000000"/>
                        </a:solidFill>
                        <a:latin typeface="+mn-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Above $44,000</a:t>
                      </a:r>
                      <a:endParaRPr lang="en-US" sz="1400" b="0" i="0" u="none" strike="noStrike" dirty="0">
                        <a:solidFill>
                          <a:srgbClr val="000000"/>
                        </a:solidFill>
                        <a:latin typeface="+mn-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901F4F62-6A57-45F3-AD23-D213998F53B4}"/>
              </a:ext>
            </a:extLst>
          </p:cNvPr>
          <p:cNvSpPr txBox="1"/>
          <p:nvPr/>
        </p:nvSpPr>
        <p:spPr>
          <a:xfrm flipH="1">
            <a:off x="1006416" y="5832550"/>
            <a:ext cx="5363561" cy="276999"/>
          </a:xfrm>
          <a:prstGeom prst="rect">
            <a:avLst/>
          </a:prstGeom>
          <a:noFill/>
        </p:spPr>
        <p:txBody>
          <a:bodyPr wrap="square" rtlCol="0">
            <a:spAutoFit/>
          </a:bodyPr>
          <a:lstStyle>
            <a:defPPr>
              <a:defRPr lang="en-US"/>
            </a:defPPr>
            <a:lvl1pPr>
              <a:defRPr sz="1000">
                <a:solidFill>
                  <a:schemeClr val="tx2"/>
                </a:solidFill>
              </a:defRPr>
            </a:lvl1pPr>
          </a:lstStyle>
          <a:p>
            <a:r>
              <a:rPr lang="en-US" sz="1200" dirty="0">
                <a:solidFill>
                  <a:schemeClr val="tx1"/>
                </a:solidFill>
                <a:cs typeface="Arial" pitchFamily="34" charset="0"/>
              </a:rPr>
              <a:t>Source: </a:t>
            </a:r>
            <a:r>
              <a:rPr lang="en-US" sz="1200" dirty="0">
                <a:solidFill>
                  <a:schemeClr val="tx1"/>
                </a:solidFill>
                <a:cs typeface="Arial" pitchFamily="34" charset="0"/>
                <a:hlinkClick r:id="rId3"/>
              </a:rPr>
              <a:t>https://www.ssa.gov/planners/taxes.html</a:t>
            </a:r>
            <a:r>
              <a:rPr lang="en-US" sz="1200" dirty="0">
                <a:solidFill>
                  <a:schemeClr val="tx1"/>
                </a:solidFill>
              </a:rPr>
              <a:t>;  accessed Jan 2020</a:t>
            </a:r>
          </a:p>
        </p:txBody>
      </p:sp>
    </p:spTree>
    <p:extLst>
      <p:ext uri="{BB962C8B-B14F-4D97-AF65-F5344CB8AC3E}">
        <p14:creationId xmlns:p14="http://schemas.microsoft.com/office/powerpoint/2010/main" val="2433092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71A100-530D-4E79-9A1A-B118D22B0263}"/>
              </a:ext>
            </a:extLst>
          </p:cNvPr>
          <p:cNvSpPr>
            <a:spLocks noGrp="1"/>
          </p:cNvSpPr>
          <p:nvPr>
            <p:ph type="body" sz="quarter" idx="10"/>
          </p:nvPr>
        </p:nvSpPr>
        <p:spPr/>
        <p:txBody>
          <a:bodyPr/>
          <a:lstStyle/>
          <a:p>
            <a:r>
              <a:rPr lang="en-US" dirty="0"/>
              <a:t>What Counts as Provisional Income</a:t>
            </a:r>
          </a:p>
        </p:txBody>
      </p:sp>
      <p:graphicFrame>
        <p:nvGraphicFramePr>
          <p:cNvPr id="3" name="Table 2">
            <a:extLst>
              <a:ext uri="{FF2B5EF4-FFF2-40B4-BE49-F238E27FC236}">
                <a16:creationId xmlns:a16="http://schemas.microsoft.com/office/drawing/2014/main" id="{A6BDD5C6-D9B4-4AE4-A3D2-95C021CCC85B}"/>
              </a:ext>
            </a:extLst>
          </p:cNvPr>
          <p:cNvGraphicFramePr>
            <a:graphicFrameLocks noGrp="1"/>
          </p:cNvGraphicFramePr>
          <p:nvPr>
            <p:extLst>
              <p:ext uri="{D42A27DB-BD31-4B8C-83A1-F6EECF244321}">
                <p14:modId xmlns:p14="http://schemas.microsoft.com/office/powerpoint/2010/main" val="3514829267"/>
              </p:ext>
            </p:extLst>
          </p:nvPr>
        </p:nvGraphicFramePr>
        <p:xfrm>
          <a:off x="537709" y="1533846"/>
          <a:ext cx="10870520" cy="2980096"/>
        </p:xfrm>
        <a:graphic>
          <a:graphicData uri="http://schemas.openxmlformats.org/drawingml/2006/table">
            <a:tbl>
              <a:tblPr firstRow="1" bandRow="1">
                <a:tableStyleId>{5C22544A-7EE6-4342-B048-85BDC9FD1C3A}</a:tableStyleId>
              </a:tblPr>
              <a:tblGrid>
                <a:gridCol w="5435260">
                  <a:extLst>
                    <a:ext uri="{9D8B030D-6E8A-4147-A177-3AD203B41FA5}">
                      <a16:colId xmlns:a16="http://schemas.microsoft.com/office/drawing/2014/main" val="801163405"/>
                    </a:ext>
                  </a:extLst>
                </a:gridCol>
                <a:gridCol w="5435260">
                  <a:extLst>
                    <a:ext uri="{9D8B030D-6E8A-4147-A177-3AD203B41FA5}">
                      <a16:colId xmlns:a16="http://schemas.microsoft.com/office/drawing/2014/main" val="3954138214"/>
                    </a:ext>
                  </a:extLst>
                </a:gridCol>
              </a:tblGrid>
              <a:tr h="745024">
                <a:tc>
                  <a:txBody>
                    <a:bodyPr/>
                    <a:lstStyle/>
                    <a:p>
                      <a:pPr algn="ctr"/>
                      <a:r>
                        <a:rPr lang="en-US" sz="18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ALL Earned</a:t>
                      </a:r>
                      <a:r>
                        <a:rPr lang="en-US" sz="1800" baseline="0" dirty="0">
                          <a:solidFill>
                            <a:srgbClr val="002464"/>
                          </a:solidFill>
                          <a:latin typeface="Lato Black" panose="020F0502020204030203" pitchFamily="34" charset="0"/>
                          <a:ea typeface="Lato Black" panose="020F0502020204030203" pitchFamily="34" charset="0"/>
                          <a:cs typeface="Lato Black" panose="020F0502020204030203" pitchFamily="34" charset="0"/>
                        </a:rPr>
                        <a:t> Income</a:t>
                      </a:r>
                      <a:endParaRPr lang="en-US" sz="1800" dirty="0">
                        <a:solidFill>
                          <a:srgbClr val="002464"/>
                        </a:solidFill>
                        <a:latin typeface="Lato Black" panose="020F0502020204030203" pitchFamily="34" charset="0"/>
                        <a:ea typeface="Lato Black" panose="020F0502020204030203" pitchFamily="34" charset="0"/>
                        <a:cs typeface="Lato Black" panose="020F0502020204030203" pitchFamily="34" charset="0"/>
                      </a:endParaRPr>
                    </a:p>
                  </a:txBody>
                  <a:tcPr anchor="ctr">
                    <a:lnR w="28575" cap="flat" cmpd="sng" algn="ctr">
                      <a:solidFill>
                        <a:schemeClr val="bg1">
                          <a:lumMod val="65000"/>
                        </a:schemeClr>
                      </a:solidFill>
                      <a:prstDash val="solid"/>
                      <a:round/>
                      <a:headEnd type="none" w="med" len="med"/>
                      <a:tailEnd type="none" w="med" len="med"/>
                    </a:lnR>
                    <a:lnB w="2857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1099s</a:t>
                      </a:r>
                      <a:r>
                        <a:rPr lang="en-US" sz="1800" b="1" i="1" kern="12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 from taxable bucket</a:t>
                      </a:r>
                      <a:endParaRPr lang="en-US" sz="1800" b="1" kern="1200" dirty="0">
                        <a:solidFill>
                          <a:srgbClr val="002464"/>
                        </a:solidFill>
                        <a:latin typeface="Lato Black" panose="020F0502020204030203" pitchFamily="34" charset="0"/>
                        <a:ea typeface="Lato Black" panose="020F0502020204030203" pitchFamily="34" charset="0"/>
                        <a:cs typeface="Lato Black" panose="020F0502020204030203" pitchFamily="34" charset="0"/>
                      </a:endParaRPr>
                    </a:p>
                  </a:txBody>
                  <a:tcPr anchor="ctr">
                    <a:lnL w="28575" cap="flat" cmpd="sng" algn="ctr">
                      <a:solidFill>
                        <a:schemeClr val="bg1">
                          <a:lumMod val="65000"/>
                        </a:schemeClr>
                      </a:solidFill>
                      <a:prstDash val="solid"/>
                      <a:round/>
                      <a:headEnd type="none" w="med" len="med"/>
                      <a:tailEnd type="none" w="med" len="med"/>
                    </a:lnL>
                    <a:lnB w="285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973964843"/>
                  </a:ext>
                </a:extLst>
              </a:tr>
              <a:tr h="745024">
                <a:tc>
                  <a:txBody>
                    <a:bodyPr/>
                    <a:lstStyle/>
                    <a:p>
                      <a:pPr algn="ctr"/>
                      <a:r>
                        <a:rPr lang="en-US" sz="1800" b="1" kern="1200" dirty="0">
                          <a:solidFill>
                            <a:schemeClr val="tx1"/>
                          </a:solidFill>
                          <a:latin typeface="+mj-lt"/>
                          <a:ea typeface="+mn-ea"/>
                          <a:cs typeface="+mn-cs"/>
                        </a:rPr>
                        <a:t>Distributions</a:t>
                      </a:r>
                      <a:r>
                        <a:rPr lang="en-US" sz="1800" i="1" kern="1200" dirty="0">
                          <a:solidFill>
                            <a:schemeClr val="tx2"/>
                          </a:solidFill>
                          <a:latin typeface="+mj-lt"/>
                          <a:ea typeface="+mn-ea"/>
                          <a:cs typeface="+mn-cs"/>
                        </a:rPr>
                        <a:t> from Qualified</a:t>
                      </a:r>
                    </a:p>
                    <a:p>
                      <a:pPr algn="ctr"/>
                      <a:r>
                        <a:rPr lang="en-US" sz="1800" i="1" kern="1200" dirty="0">
                          <a:solidFill>
                            <a:schemeClr val="tx2"/>
                          </a:solidFill>
                          <a:latin typeface="+mj-lt"/>
                          <a:ea typeface="+mn-ea"/>
                          <a:cs typeface="+mn-cs"/>
                        </a:rPr>
                        <a:t>Plans (IRAs, 401(k)s, etc.)</a:t>
                      </a:r>
                      <a:endParaRPr lang="en-US" sz="1800" kern="1200" dirty="0">
                        <a:solidFill>
                          <a:schemeClr val="accent2"/>
                        </a:solidFill>
                        <a:latin typeface="+mj-lt"/>
                        <a:ea typeface="+mn-ea"/>
                        <a:cs typeface="+mn-cs"/>
                      </a:endParaRPr>
                    </a:p>
                  </a:txBody>
                  <a:tcPr anchor="ctr">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800" b="1" kern="1200" dirty="0">
                          <a:solidFill>
                            <a:schemeClr val="tx1"/>
                          </a:solidFill>
                          <a:latin typeface="+mj-lt"/>
                          <a:ea typeface="+mn-ea"/>
                          <a:cs typeface="+mn-cs"/>
                        </a:rPr>
                        <a:t>Required Minimum</a:t>
                      </a:r>
                    </a:p>
                    <a:p>
                      <a:pPr algn="ctr"/>
                      <a:r>
                        <a:rPr lang="en-US" sz="1800" b="1" kern="1200" dirty="0">
                          <a:solidFill>
                            <a:schemeClr val="tx1"/>
                          </a:solidFill>
                          <a:latin typeface="+mj-lt"/>
                          <a:ea typeface="+mn-ea"/>
                          <a:cs typeface="+mn-cs"/>
                        </a:rPr>
                        <a:t>Distributions </a:t>
                      </a:r>
                      <a:r>
                        <a:rPr lang="en-US" sz="1800" i="1" kern="1200" dirty="0">
                          <a:solidFill>
                            <a:schemeClr val="tx2"/>
                          </a:solidFill>
                          <a:latin typeface="+mj-lt"/>
                          <a:ea typeface="+mn-ea"/>
                          <a:cs typeface="+mn-cs"/>
                        </a:rPr>
                        <a:t>(RMDs)</a:t>
                      </a:r>
                    </a:p>
                  </a:txBody>
                  <a:tcPr anchor="ctr">
                    <a:lnL w="28575" cap="flat" cmpd="sng" algn="ctr">
                      <a:solidFill>
                        <a:schemeClr val="bg1">
                          <a:lumMod val="65000"/>
                        </a:schemeClr>
                      </a:solidFill>
                      <a:prstDash val="solid"/>
                      <a:round/>
                      <a:headEnd type="none" w="med" len="med"/>
                      <a:tailEnd type="none" w="med" len="med"/>
                    </a:lnL>
                    <a:lnT w="28575"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67826469"/>
                  </a:ext>
                </a:extLst>
              </a:tr>
              <a:tr h="745024">
                <a:tc>
                  <a:txBody>
                    <a:bodyPr/>
                    <a:lstStyle/>
                    <a:p>
                      <a:pPr algn="ctr"/>
                      <a:r>
                        <a:rPr lang="en-US" sz="1800" b="1" kern="1200" dirty="0">
                          <a:solidFill>
                            <a:schemeClr val="tx1"/>
                          </a:solidFill>
                          <a:latin typeface="+mj-lt"/>
                          <a:ea typeface="+mn-ea"/>
                          <a:cs typeface="+mn-cs"/>
                        </a:rPr>
                        <a:t>Pensions</a:t>
                      </a:r>
                      <a:endParaRPr lang="en-US" b="1" dirty="0">
                        <a:solidFill>
                          <a:schemeClr val="tx1"/>
                        </a:solidFill>
                        <a:latin typeface="+mj-lt"/>
                      </a:endParaRPr>
                    </a:p>
                  </a:txBody>
                  <a:tcPr anchor="ctr">
                    <a:lnR w="28575"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j-lt"/>
                          <a:ea typeface="+mn-ea"/>
                          <a:cs typeface="+mn-cs"/>
                        </a:rPr>
                        <a:t>Interest</a:t>
                      </a:r>
                      <a:r>
                        <a:rPr lang="en-US" sz="1800" i="1" kern="1200" dirty="0">
                          <a:solidFill>
                            <a:schemeClr val="tx2"/>
                          </a:solidFill>
                          <a:latin typeface="+mj-lt"/>
                          <a:ea typeface="+mn-ea"/>
                          <a:cs typeface="+mn-cs"/>
                        </a:rPr>
                        <a:t> from Municipal Bonds</a:t>
                      </a:r>
                      <a:endParaRPr lang="en-US" sz="1800" kern="1200" dirty="0">
                        <a:solidFill>
                          <a:schemeClr val="accent2"/>
                        </a:solidFill>
                        <a:latin typeface="+mj-lt"/>
                        <a:ea typeface="+mn-ea"/>
                        <a:cs typeface="+mn-cs"/>
                      </a:endParaRPr>
                    </a:p>
                  </a:txBody>
                  <a:tcPr anchor="ctr">
                    <a:lnL w="28575"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586555446"/>
                  </a:ext>
                </a:extLst>
              </a:tr>
              <a:tr h="7450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j-lt"/>
                          <a:ea typeface="+mn-ea"/>
                          <a:cs typeface="+mn-cs"/>
                        </a:rPr>
                        <a:t>Rental</a:t>
                      </a:r>
                      <a:r>
                        <a:rPr lang="en-US" sz="1800" b="1" i="1" kern="1200" dirty="0">
                          <a:solidFill>
                            <a:schemeClr val="tx2"/>
                          </a:solidFill>
                          <a:latin typeface="+mj-lt"/>
                          <a:ea typeface="+mn-ea"/>
                          <a:cs typeface="+mn-cs"/>
                        </a:rPr>
                        <a:t> income</a:t>
                      </a:r>
                      <a:endParaRPr lang="en-US" sz="1800" b="1" kern="1200" dirty="0">
                        <a:solidFill>
                          <a:schemeClr val="accent2"/>
                        </a:solidFill>
                        <a:latin typeface="+mj-lt"/>
                        <a:ea typeface="+mn-ea"/>
                        <a:cs typeface="+mn-cs"/>
                      </a:endParaRPr>
                    </a:p>
                  </a:txBody>
                  <a:tcPr anchor="ctr">
                    <a:lnR w="28575"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2"/>
                          </a:solidFill>
                          <a:latin typeface="+mj-lt"/>
                          <a:ea typeface="+mn-ea"/>
                          <a:cs typeface="+mn-cs"/>
                        </a:rPr>
                        <a:t>One-half of your </a:t>
                      </a:r>
                      <a:r>
                        <a:rPr lang="en-US" sz="1800" kern="1200" dirty="0">
                          <a:solidFill>
                            <a:schemeClr val="tx1"/>
                          </a:solidFill>
                          <a:latin typeface="+mj-lt"/>
                          <a:ea typeface="+mn-ea"/>
                          <a:cs typeface="+mn-cs"/>
                        </a:rPr>
                        <a:t>Social Security</a:t>
                      </a:r>
                    </a:p>
                  </a:txBody>
                  <a:tcPr anchor="ctr">
                    <a:lnL w="28575"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450323006"/>
                  </a:ext>
                </a:extLst>
              </a:tr>
            </a:tbl>
          </a:graphicData>
        </a:graphic>
      </p:graphicFrame>
    </p:spTree>
    <p:extLst>
      <p:ext uri="{BB962C8B-B14F-4D97-AF65-F5344CB8AC3E}">
        <p14:creationId xmlns:p14="http://schemas.microsoft.com/office/powerpoint/2010/main" val="3582495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1CC220-9136-4312-AC50-AF4E9EA0FAE3}"/>
              </a:ext>
            </a:extLst>
          </p:cNvPr>
          <p:cNvSpPr>
            <a:spLocks noGrp="1"/>
          </p:cNvSpPr>
          <p:nvPr>
            <p:ph type="body" sz="quarter" idx="10"/>
          </p:nvPr>
        </p:nvSpPr>
        <p:spPr/>
        <p:txBody>
          <a:bodyPr/>
          <a:lstStyle/>
          <a:p>
            <a:r>
              <a:rPr lang="en-US" dirty="0">
                <a:solidFill>
                  <a:schemeClr val="tx2"/>
                </a:solidFill>
              </a:rPr>
              <a:t>Example of Social Security Taxation</a:t>
            </a:r>
          </a:p>
        </p:txBody>
      </p:sp>
      <p:graphicFrame>
        <p:nvGraphicFramePr>
          <p:cNvPr id="3" name="Table 2">
            <a:extLst>
              <a:ext uri="{FF2B5EF4-FFF2-40B4-BE49-F238E27FC236}">
                <a16:creationId xmlns:a16="http://schemas.microsoft.com/office/drawing/2014/main" id="{18AD1510-CFDC-40C5-BCE2-35635D94A407}"/>
              </a:ext>
            </a:extLst>
          </p:cNvPr>
          <p:cNvGraphicFramePr>
            <a:graphicFrameLocks noGrp="1"/>
          </p:cNvGraphicFramePr>
          <p:nvPr>
            <p:extLst>
              <p:ext uri="{D42A27DB-BD31-4B8C-83A1-F6EECF244321}">
                <p14:modId xmlns:p14="http://schemas.microsoft.com/office/powerpoint/2010/main" val="2586841781"/>
              </p:ext>
            </p:extLst>
          </p:nvPr>
        </p:nvGraphicFramePr>
        <p:xfrm>
          <a:off x="537710" y="1530043"/>
          <a:ext cx="11001147" cy="1358300"/>
        </p:xfrm>
        <a:graphic>
          <a:graphicData uri="http://schemas.openxmlformats.org/drawingml/2006/table">
            <a:tbl>
              <a:tblPr firstRow="1" bandRow="1">
                <a:tableStyleId>{5C22544A-7EE6-4342-B048-85BDC9FD1C3A}</a:tableStyleId>
              </a:tblPr>
              <a:tblGrid>
                <a:gridCol w="3667049">
                  <a:extLst>
                    <a:ext uri="{9D8B030D-6E8A-4147-A177-3AD203B41FA5}">
                      <a16:colId xmlns:a16="http://schemas.microsoft.com/office/drawing/2014/main" val="733196053"/>
                    </a:ext>
                  </a:extLst>
                </a:gridCol>
                <a:gridCol w="3951624">
                  <a:extLst>
                    <a:ext uri="{9D8B030D-6E8A-4147-A177-3AD203B41FA5}">
                      <a16:colId xmlns:a16="http://schemas.microsoft.com/office/drawing/2014/main" val="978429109"/>
                    </a:ext>
                  </a:extLst>
                </a:gridCol>
                <a:gridCol w="3382474">
                  <a:extLst>
                    <a:ext uri="{9D8B030D-6E8A-4147-A177-3AD203B41FA5}">
                      <a16:colId xmlns:a16="http://schemas.microsoft.com/office/drawing/2014/main" val="4181030352"/>
                    </a:ext>
                  </a:extLst>
                </a:gridCol>
              </a:tblGrid>
              <a:tr h="468765">
                <a:tc gridSpan="3">
                  <a:txBody>
                    <a:bodyPr/>
                    <a:lstStyle/>
                    <a:p>
                      <a:pPr marL="91440" algn="l"/>
                      <a:r>
                        <a:rPr lang="en-US" sz="2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Sample Data</a:t>
                      </a:r>
                    </a:p>
                  </a:txBody>
                  <a:tcPr>
                    <a:lnB w="6350" cap="flat" cmpd="sng" algn="ctr">
                      <a:solidFill>
                        <a:schemeClr val="bg1">
                          <a:lumMod val="65000"/>
                        </a:schemeClr>
                      </a:solidFill>
                      <a:prstDash val="solid"/>
                      <a:round/>
                      <a:headEnd type="none" w="med" len="med"/>
                      <a:tailEnd type="none" w="med" len="med"/>
                    </a:lnB>
                    <a:solidFill>
                      <a:srgbClr val="002464"/>
                    </a:solidFill>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val="3771126138"/>
                  </a:ext>
                </a:extLst>
              </a:tr>
              <a:tr h="468765">
                <a:tc>
                  <a:txBody>
                    <a:bodyPr/>
                    <a:lstStyle/>
                    <a:p>
                      <a:pPr marL="91440" algn="l"/>
                      <a:r>
                        <a:rPr lang="en-US" sz="1600" b="1" dirty="0"/>
                        <a:t>Gross Income</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600" b="1" dirty="0"/>
                        <a:t>Social Security</a:t>
                      </a:r>
                      <a:r>
                        <a:rPr lang="en-US" sz="1600" b="1" baseline="0" dirty="0"/>
                        <a:t> Income</a:t>
                      </a:r>
                      <a:endParaRPr lang="en-US" sz="1600" b="1"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600" b="1" dirty="0"/>
                        <a:t>Tax Exempt</a:t>
                      </a:r>
                      <a:r>
                        <a:rPr lang="en-US" sz="1600" b="1" baseline="0" dirty="0"/>
                        <a:t> Interest</a:t>
                      </a:r>
                      <a:endParaRPr lang="en-US" sz="1600" b="1" dirty="0"/>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508771542"/>
                  </a:ext>
                </a:extLst>
              </a:tr>
              <a:tr h="420770">
                <a:tc>
                  <a:txBody>
                    <a:bodyPr/>
                    <a:lstStyle/>
                    <a:p>
                      <a:pPr marL="91440" algn="l"/>
                      <a:r>
                        <a:rPr lang="en-US" sz="1600" dirty="0"/>
                        <a:t>$32,184</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600" dirty="0"/>
                        <a:t>$40,596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600" dirty="0"/>
                        <a:t>$0</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2718621288"/>
                  </a:ext>
                </a:extLst>
              </a:tr>
            </a:tbl>
          </a:graphicData>
        </a:graphic>
      </p:graphicFrame>
      <p:graphicFrame>
        <p:nvGraphicFramePr>
          <p:cNvPr id="4" name="Content Placeholder 5">
            <a:extLst>
              <a:ext uri="{FF2B5EF4-FFF2-40B4-BE49-F238E27FC236}">
                <a16:creationId xmlns:a16="http://schemas.microsoft.com/office/drawing/2014/main" id="{2DD10732-585B-42D5-B828-349624F430AE}"/>
              </a:ext>
            </a:extLst>
          </p:cNvPr>
          <p:cNvGraphicFramePr>
            <a:graphicFrameLocks/>
          </p:cNvGraphicFramePr>
          <p:nvPr>
            <p:extLst>
              <p:ext uri="{D42A27DB-BD31-4B8C-83A1-F6EECF244321}">
                <p14:modId xmlns:p14="http://schemas.microsoft.com/office/powerpoint/2010/main" val="940020570"/>
              </p:ext>
            </p:extLst>
          </p:nvPr>
        </p:nvGraphicFramePr>
        <p:xfrm>
          <a:off x="537709" y="3251200"/>
          <a:ext cx="11001146" cy="1509486"/>
        </p:xfrm>
        <a:graphic>
          <a:graphicData uri="http://schemas.openxmlformats.org/drawingml/2006/table">
            <a:tbl>
              <a:tblPr firstRow="1" bandRow="1">
                <a:tableStyleId>{5C22544A-7EE6-4342-B048-85BDC9FD1C3A}</a:tableStyleId>
              </a:tblPr>
              <a:tblGrid>
                <a:gridCol w="1010309">
                  <a:extLst>
                    <a:ext uri="{9D8B030D-6E8A-4147-A177-3AD203B41FA5}">
                      <a16:colId xmlns:a16="http://schemas.microsoft.com/office/drawing/2014/main" val="2350949668"/>
                    </a:ext>
                  </a:extLst>
                </a:gridCol>
                <a:gridCol w="1616495">
                  <a:extLst>
                    <a:ext uri="{9D8B030D-6E8A-4147-A177-3AD203B41FA5}">
                      <a16:colId xmlns:a16="http://schemas.microsoft.com/office/drawing/2014/main" val="793913084"/>
                    </a:ext>
                  </a:extLst>
                </a:gridCol>
                <a:gridCol w="1122566">
                  <a:extLst>
                    <a:ext uri="{9D8B030D-6E8A-4147-A177-3AD203B41FA5}">
                      <a16:colId xmlns:a16="http://schemas.microsoft.com/office/drawing/2014/main" val="4048076453"/>
                    </a:ext>
                  </a:extLst>
                </a:gridCol>
                <a:gridCol w="965407">
                  <a:extLst>
                    <a:ext uri="{9D8B030D-6E8A-4147-A177-3AD203B41FA5}">
                      <a16:colId xmlns:a16="http://schemas.microsoft.com/office/drawing/2014/main" val="1587419381"/>
                    </a:ext>
                  </a:extLst>
                </a:gridCol>
                <a:gridCol w="1055213">
                  <a:extLst>
                    <a:ext uri="{9D8B030D-6E8A-4147-A177-3AD203B41FA5}">
                      <a16:colId xmlns:a16="http://schemas.microsoft.com/office/drawing/2014/main" val="2142176958"/>
                    </a:ext>
                  </a:extLst>
                </a:gridCol>
                <a:gridCol w="1436884">
                  <a:extLst>
                    <a:ext uri="{9D8B030D-6E8A-4147-A177-3AD203B41FA5}">
                      <a16:colId xmlns:a16="http://schemas.microsoft.com/office/drawing/2014/main" val="2215897178"/>
                    </a:ext>
                  </a:extLst>
                </a:gridCol>
                <a:gridCol w="1257274">
                  <a:extLst>
                    <a:ext uri="{9D8B030D-6E8A-4147-A177-3AD203B41FA5}">
                      <a16:colId xmlns:a16="http://schemas.microsoft.com/office/drawing/2014/main" val="1981903461"/>
                    </a:ext>
                  </a:extLst>
                </a:gridCol>
                <a:gridCol w="1279724">
                  <a:extLst>
                    <a:ext uri="{9D8B030D-6E8A-4147-A177-3AD203B41FA5}">
                      <a16:colId xmlns:a16="http://schemas.microsoft.com/office/drawing/2014/main" val="1275361693"/>
                    </a:ext>
                  </a:extLst>
                </a:gridCol>
                <a:gridCol w="1257274">
                  <a:extLst>
                    <a:ext uri="{9D8B030D-6E8A-4147-A177-3AD203B41FA5}">
                      <a16:colId xmlns:a16="http://schemas.microsoft.com/office/drawing/2014/main" val="1647390574"/>
                    </a:ext>
                  </a:extLst>
                </a:gridCol>
              </a:tblGrid>
              <a:tr h="501021">
                <a:tc gridSpan="9">
                  <a:txBody>
                    <a:bodyPr/>
                    <a:lstStyle/>
                    <a:p>
                      <a:pPr marL="91440" algn="l"/>
                      <a:r>
                        <a:rPr lang="en-US" sz="2000" dirty="0">
                          <a:latin typeface="Lato Black" panose="020F0502020204030203" pitchFamily="34" charset="0"/>
                          <a:ea typeface="Lato Black" panose="020F0502020204030203" pitchFamily="34" charset="0"/>
                          <a:cs typeface="Lato Black" panose="020F0502020204030203" pitchFamily="34" charset="0"/>
                        </a:rPr>
                        <a:t>Social Security Provisional Income</a:t>
                      </a:r>
                    </a:p>
                  </a:txBody>
                  <a:tcPr anchor="ctr">
                    <a:lnB w="6350" cap="flat" cmpd="sng" algn="ctr">
                      <a:solidFill>
                        <a:schemeClr val="bg1">
                          <a:lumMod val="65000"/>
                        </a:schemeClr>
                      </a:solidFill>
                      <a:prstDash val="solid"/>
                      <a:round/>
                      <a:headEnd type="none" w="med" len="med"/>
                      <a:tailEnd type="none" w="med" len="med"/>
                    </a:lnB>
                    <a:solidFill>
                      <a:srgbClr val="002464"/>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373434316"/>
                  </a:ext>
                </a:extLst>
              </a:tr>
              <a:tr h="539561">
                <a:tc>
                  <a:txBody>
                    <a:bodyPr/>
                    <a:lstStyle/>
                    <a:p>
                      <a:pPr marL="91440" algn="l"/>
                      <a:r>
                        <a:rPr lang="en-US" sz="1100" b="1" dirty="0">
                          <a:latin typeface="+mj-lt"/>
                        </a:rPr>
                        <a:t>Gross Income</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50% Social Security</a:t>
                      </a:r>
                      <a:r>
                        <a:rPr lang="en-US" sz="1100" b="1" baseline="0" dirty="0">
                          <a:latin typeface="+mj-lt"/>
                        </a:rPr>
                        <a:t> Benefits</a:t>
                      </a:r>
                      <a:endParaRPr lang="en-US" sz="1100" b="1" dirty="0">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Tax Exempt</a:t>
                      </a:r>
                      <a:r>
                        <a:rPr lang="en-US" sz="1100" b="1" baseline="0" dirty="0">
                          <a:latin typeface="+mj-lt"/>
                        </a:rPr>
                        <a:t> Interest</a:t>
                      </a:r>
                      <a:endParaRPr lang="en-US" sz="1100" b="1" dirty="0">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Provisional Income</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0% Taxable</a:t>
                      </a:r>
                    </a:p>
                    <a:p>
                      <a:pPr marL="91440" algn="l"/>
                      <a:r>
                        <a:rPr lang="en-US" sz="1100" b="1" dirty="0">
                          <a:latin typeface="+mj-lt"/>
                        </a:rPr>
                        <a:t>$0-$32,000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50% Taxable</a:t>
                      </a:r>
                    </a:p>
                    <a:p>
                      <a:pPr marL="91440" algn="l"/>
                      <a:r>
                        <a:rPr lang="en-US" sz="1100" b="1" dirty="0">
                          <a:latin typeface="+mj-lt"/>
                        </a:rPr>
                        <a:t>$32,001-$44,000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85% Taxable $44,0001+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Taxable Social Security</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Max Taxable Social Security</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1266229590"/>
                  </a:ext>
                </a:extLst>
              </a:tr>
              <a:tr h="468904">
                <a:tc>
                  <a:txBody>
                    <a:bodyPr/>
                    <a:lstStyle/>
                    <a:p>
                      <a:pPr marL="91440" algn="l"/>
                      <a:r>
                        <a:rPr lang="en-US" sz="1400" dirty="0">
                          <a:latin typeface="+mj-lt"/>
                        </a:rPr>
                        <a:t>$32,184</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$20,298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$52,482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$32,000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$12,000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$8482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$13,210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$34,507</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257449732"/>
                  </a:ext>
                </a:extLst>
              </a:tr>
            </a:tbl>
          </a:graphicData>
        </a:graphic>
      </p:graphicFrame>
      <p:sp>
        <p:nvSpPr>
          <p:cNvPr id="5" name="TextBox 4">
            <a:extLst>
              <a:ext uri="{FF2B5EF4-FFF2-40B4-BE49-F238E27FC236}">
                <a16:creationId xmlns:a16="http://schemas.microsoft.com/office/drawing/2014/main" id="{90868A89-F9E7-44D6-BC52-C2F073C1D3F0}"/>
              </a:ext>
            </a:extLst>
          </p:cNvPr>
          <p:cNvSpPr txBox="1"/>
          <p:nvPr/>
        </p:nvSpPr>
        <p:spPr>
          <a:xfrm>
            <a:off x="721760" y="5467531"/>
            <a:ext cx="6398231" cy="276999"/>
          </a:xfrm>
          <a:prstGeom prst="rect">
            <a:avLst/>
          </a:prstGeom>
          <a:noFill/>
        </p:spPr>
        <p:txBody>
          <a:bodyPr wrap="square" rtlCol="0">
            <a:spAutoFit/>
          </a:bodyPr>
          <a:lstStyle/>
          <a:p>
            <a:r>
              <a:rPr lang="en-US" sz="1200" dirty="0"/>
              <a:t>*This information provided by these projections and calculators is for illustrative purposes only.  </a:t>
            </a:r>
          </a:p>
        </p:txBody>
      </p:sp>
    </p:spTree>
    <p:extLst>
      <p:ext uri="{BB962C8B-B14F-4D97-AF65-F5344CB8AC3E}">
        <p14:creationId xmlns:p14="http://schemas.microsoft.com/office/powerpoint/2010/main" val="414718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54ED68E-9CA7-440E-ACE8-4A9B659ED7FC}"/>
              </a:ext>
            </a:extLst>
          </p:cNvPr>
          <p:cNvSpPr txBox="1">
            <a:spLocks/>
          </p:cNvSpPr>
          <p:nvPr/>
        </p:nvSpPr>
        <p:spPr>
          <a:xfrm>
            <a:off x="1535153" y="2960238"/>
            <a:ext cx="9121695"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Withdrawal Strategy</a:t>
            </a:r>
          </a:p>
        </p:txBody>
      </p:sp>
      <p:sp>
        <p:nvSpPr>
          <p:cNvPr id="2" name="Rectangle 1">
            <a:extLst>
              <a:ext uri="{FF2B5EF4-FFF2-40B4-BE49-F238E27FC236}">
                <a16:creationId xmlns:a16="http://schemas.microsoft.com/office/drawing/2014/main" id="{83452A41-0229-469C-8242-7714DDB08A50}"/>
              </a:ext>
            </a:extLst>
          </p:cNvPr>
          <p:cNvSpPr/>
          <p:nvPr/>
        </p:nvSpPr>
        <p:spPr>
          <a:xfrm>
            <a:off x="4789393" y="3853934"/>
            <a:ext cx="2613215" cy="523220"/>
          </a:xfrm>
          <a:prstGeom prst="rect">
            <a:avLst/>
          </a:prstGeom>
        </p:spPr>
        <p:txBody>
          <a:bodyPr wrap="none">
            <a:spAutoFit/>
          </a:bodyPr>
          <a:lstStyle/>
          <a:p>
            <a:pPr algn="ctr"/>
            <a:r>
              <a:rPr lang="en-US" sz="2800" dirty="0">
                <a:solidFill>
                  <a:srgbClr val="00B0F0"/>
                </a:solidFill>
                <a:latin typeface="Lato" panose="020F0502020204030203" pitchFamily="34" charset="0"/>
                <a:ea typeface="Lato" panose="020F0502020204030203" pitchFamily="34" charset="0"/>
                <a:cs typeface="Lato" panose="020F0502020204030203" pitchFamily="34" charset="0"/>
              </a:rPr>
              <a:t>Does it matter?</a:t>
            </a:r>
          </a:p>
        </p:txBody>
      </p:sp>
      <p:pic>
        <p:nvPicPr>
          <p:cNvPr id="5" name="Picture 4">
            <a:extLst>
              <a:ext uri="{FF2B5EF4-FFF2-40B4-BE49-F238E27FC236}">
                <a16:creationId xmlns:a16="http://schemas.microsoft.com/office/drawing/2014/main" id="{39F3AA42-D754-4F75-A391-8BF874729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15" y="705692"/>
            <a:ext cx="3566152" cy="2254546"/>
          </a:xfrm>
          <a:prstGeom prst="rect">
            <a:avLst/>
          </a:prstGeom>
        </p:spPr>
      </p:pic>
    </p:spTree>
    <p:extLst>
      <p:ext uri="{BB962C8B-B14F-4D97-AF65-F5344CB8AC3E}">
        <p14:creationId xmlns:p14="http://schemas.microsoft.com/office/powerpoint/2010/main" val="1908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92647" y="-2"/>
            <a:ext cx="9123671" cy="4015158"/>
            <a:chOff x="-2" y="1492525"/>
            <a:chExt cx="12192002" cy="5365473"/>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7003" r="4586"/>
            <a:stretch/>
          </p:blipFill>
          <p:spPr>
            <a:xfrm>
              <a:off x="1923920" y="1492525"/>
              <a:ext cx="10235585" cy="4748618"/>
            </a:xfrm>
            <a:prstGeom prst="rect">
              <a:avLst/>
            </a:prstGeom>
          </p:spPr>
        </p:pic>
        <p:sp>
          <p:nvSpPr>
            <p:cNvPr id="15" name="Rectangle 14"/>
            <p:cNvSpPr/>
            <p:nvPr/>
          </p:nvSpPr>
          <p:spPr>
            <a:xfrm flipH="1">
              <a:off x="-1" y="1492528"/>
              <a:ext cx="12192001"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6" name="Rectangle 15"/>
            <p:cNvSpPr/>
            <p:nvPr/>
          </p:nvSpPr>
          <p:spPr>
            <a:xfrm flipH="1">
              <a:off x="-2" y="1492528"/>
              <a:ext cx="12192000"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sp>
        <p:nvSpPr>
          <p:cNvPr id="6" name="Rectangle 5"/>
          <p:cNvSpPr/>
          <p:nvPr/>
        </p:nvSpPr>
        <p:spPr>
          <a:xfrm>
            <a:off x="587701" y="2864787"/>
            <a:ext cx="11016598" cy="769441"/>
          </a:xfrm>
          <a:prstGeom prst="rect">
            <a:avLst/>
          </a:prstGeom>
        </p:spPr>
        <p:txBody>
          <a:bodyPr wrap="square">
            <a:spAutoFit/>
          </a:bodyPr>
          <a:lstStyle/>
          <a:p>
            <a:pPr algn="ctr"/>
            <a:r>
              <a:rPr lang="en-US" sz="4400" b="1" dirty="0">
                <a:solidFill>
                  <a:srgbClr val="002060"/>
                </a:solidFill>
                <a:latin typeface="Trebuchet MS" panose="020B0603020202020204" pitchFamily="34" charset="0"/>
              </a:rPr>
              <a:t>Your Retirement and Taxes</a:t>
            </a:r>
          </a:p>
        </p:txBody>
      </p:sp>
      <p:grpSp>
        <p:nvGrpSpPr>
          <p:cNvPr id="12" name="Group 11"/>
          <p:cNvGrpSpPr/>
          <p:nvPr/>
        </p:nvGrpSpPr>
        <p:grpSpPr>
          <a:xfrm>
            <a:off x="1" y="4677097"/>
            <a:ext cx="12192000" cy="1606198"/>
            <a:chOff x="-2346960" y="631288"/>
            <a:chExt cx="19127334" cy="2519873"/>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561" y="631288"/>
              <a:ext cx="5787813" cy="25198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4040" y="637559"/>
              <a:ext cx="3868521" cy="2513601"/>
            </a:xfrm>
            <a:prstGeom prst="rect">
              <a:avLst/>
            </a:prstGeom>
          </p:spPr>
        </p:pic>
        <p:grpSp>
          <p:nvGrpSpPr>
            <p:cNvPr id="11" name="Group 10"/>
            <p:cNvGrpSpPr/>
            <p:nvPr/>
          </p:nvGrpSpPr>
          <p:grpSpPr>
            <a:xfrm>
              <a:off x="-2346960" y="637560"/>
              <a:ext cx="9471001" cy="2513601"/>
              <a:chOff x="411480" y="122069"/>
              <a:chExt cx="9471001" cy="2513601"/>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5442"/>
              <a:stretch/>
            </p:blipFill>
            <p:spPr>
              <a:xfrm>
                <a:off x="4533239" y="124618"/>
                <a:ext cx="5349242" cy="2511052"/>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5260" t="-234" r="6848" b="127"/>
              <a:stretch/>
            </p:blipFill>
            <p:spPr>
              <a:xfrm>
                <a:off x="411480" y="122069"/>
                <a:ext cx="4194387" cy="2513601"/>
              </a:xfrm>
              <a:prstGeom prst="rect">
                <a:avLst/>
              </a:prstGeom>
            </p:spPr>
          </p:pic>
        </p:grpSp>
      </p:grpSp>
      <p:sp>
        <p:nvSpPr>
          <p:cNvPr id="17" name="Rectangle 16"/>
          <p:cNvSpPr/>
          <p:nvPr/>
        </p:nvSpPr>
        <p:spPr>
          <a:xfrm>
            <a:off x="0" y="6283294"/>
            <a:ext cx="12192000" cy="117506"/>
          </a:xfrm>
          <a:prstGeom prst="rect">
            <a:avLst/>
          </a:prstGeom>
          <a:gradFill>
            <a:gsLst>
              <a:gs pos="0">
                <a:srgbClr val="00B0F0"/>
              </a:gs>
              <a:gs pos="100000">
                <a:srgbClr val="002060"/>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3"/>
          <p:cNvSpPr txBox="1">
            <a:spLocks noGrp="1"/>
          </p:cNvSpPr>
          <p:nvPr/>
        </p:nvSpPr>
        <p:spPr>
          <a:xfrm>
            <a:off x="1440180" y="6446520"/>
            <a:ext cx="9311640" cy="276999"/>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dirty="0"/>
              <a:t>Investment Advisory Services offered through Elevated Capital Advisors, LLC. An SEC Registered Investment Advisor.</a:t>
            </a:r>
            <a:endParaRPr lang="en-US" sz="1200" i="1" dirty="0">
              <a:solidFill>
                <a:schemeClr val="tx1"/>
              </a:solidFill>
            </a:endParaRPr>
          </a:p>
        </p:txBody>
      </p:sp>
      <p:sp>
        <p:nvSpPr>
          <p:cNvPr id="19" name="Rectangle 18"/>
          <p:cNvSpPr/>
          <p:nvPr/>
        </p:nvSpPr>
        <p:spPr>
          <a:xfrm>
            <a:off x="5086750" y="4251731"/>
            <a:ext cx="2018501" cy="261610"/>
          </a:xfrm>
          <a:prstGeom prst="rect">
            <a:avLst/>
          </a:prstGeom>
        </p:spPr>
        <p:txBody>
          <a:bodyPr wrap="none">
            <a:spAutoFit/>
          </a:bodyPr>
          <a:lstStyle/>
          <a:p>
            <a:pPr algn="ctr"/>
            <a:r>
              <a:rPr lang="en-US" sz="1100" dirty="0">
                <a:latin typeface="Lato Light" panose="020F0502020204030203" pitchFamily="34" charset="0"/>
                <a:ea typeface="Lato Light" panose="020F0502020204030203" pitchFamily="34" charset="0"/>
                <a:cs typeface="Lato Light" panose="020F0502020204030203" pitchFamily="34" charset="0"/>
              </a:rPr>
              <a:t>©2020 Emerging Advisor, LLC</a:t>
            </a:r>
          </a:p>
        </p:txBody>
      </p:sp>
      <p:pic>
        <p:nvPicPr>
          <p:cNvPr id="3" name="Picture 2">
            <a:extLst>
              <a:ext uri="{FF2B5EF4-FFF2-40B4-BE49-F238E27FC236}">
                <a16:creationId xmlns:a16="http://schemas.microsoft.com/office/drawing/2014/main" id="{CC714ADD-44F9-4B37-9CA7-90E5203FB6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4946" y="553254"/>
            <a:ext cx="3583975" cy="2265813"/>
          </a:xfrm>
          <a:prstGeom prst="rect">
            <a:avLst/>
          </a:prstGeom>
        </p:spPr>
      </p:pic>
    </p:spTree>
    <p:extLst>
      <p:ext uri="{BB962C8B-B14F-4D97-AF65-F5344CB8AC3E}">
        <p14:creationId xmlns:p14="http://schemas.microsoft.com/office/powerpoint/2010/main" val="1019233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CC936044-9D1D-4DAF-A4B9-ED3953015CFE}"/>
              </a:ext>
            </a:extLst>
          </p:cNvPr>
          <p:cNvPicPr>
            <a:picLocks noGrp="1" noChangeAspect="1"/>
          </p:cNvPicPr>
          <p:nvPr>
            <p:ph type="pic" sz="quarter" idx="18"/>
          </p:nvPr>
        </p:nvPicPr>
        <p:blipFill>
          <a:blip r:embed="rId3"/>
          <a:srcRect t="18868" b="18868"/>
          <a:stretch>
            <a:fillRect/>
          </a:stretch>
        </p:blipFill>
        <p:spPr>
          <a:prstGeom prst="rect">
            <a:avLst/>
          </a:prstGeom>
        </p:spPr>
      </p:pic>
      <p:sp>
        <p:nvSpPr>
          <p:cNvPr id="6" name="Rectangle 5">
            <a:extLst>
              <a:ext uri="{FF2B5EF4-FFF2-40B4-BE49-F238E27FC236}">
                <a16:creationId xmlns:a16="http://schemas.microsoft.com/office/drawing/2014/main"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3228FCC-B2DB-4644-B078-0FBE53283AF0}"/>
              </a:ext>
            </a:extLst>
          </p:cNvPr>
          <p:cNvGrpSpPr/>
          <p:nvPr/>
        </p:nvGrpSpPr>
        <p:grpSpPr>
          <a:xfrm>
            <a:off x="0" y="-1"/>
            <a:ext cx="7940040" cy="3429001"/>
            <a:chOff x="-1005840" y="-1"/>
            <a:chExt cx="7940040" cy="3429001"/>
          </a:xfrm>
        </p:grpSpPr>
        <p:sp>
          <p:nvSpPr>
            <p:cNvPr id="10" name="Right Triangle 9">
              <a:extLst>
                <a:ext uri="{FF2B5EF4-FFF2-40B4-BE49-F238E27FC236}">
                  <a16:creationId xmlns:a16="http://schemas.microsoft.com/office/drawing/2014/main"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id="{F2F9D227-8C11-496F-BB90-E2031BF1617B}"/>
                </a:ext>
              </a:extLst>
            </p:cNvPr>
            <p:cNvSpPr/>
            <p:nvPr/>
          </p:nvSpPr>
          <p:spPr>
            <a:xfrm>
              <a:off x="-1005840" y="-1"/>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 Placeholder 2">
            <a:extLst>
              <a:ext uri="{FF2B5EF4-FFF2-40B4-BE49-F238E27FC236}">
                <a16:creationId xmlns:a16="http://schemas.microsoft.com/office/drawing/2014/main" id="{AE9CA2F8-5E57-4F4D-981C-852943A3CCE6}"/>
              </a:ext>
            </a:extLst>
          </p:cNvPr>
          <p:cNvSpPr>
            <a:spLocks noGrp="1"/>
          </p:cNvSpPr>
          <p:nvPr>
            <p:ph type="body" sz="quarter" idx="10"/>
          </p:nvPr>
        </p:nvSpPr>
        <p:spPr>
          <a:xfrm>
            <a:off x="537711" y="1048668"/>
            <a:ext cx="5172475" cy="508678"/>
          </a:xfrm>
        </p:spPr>
        <p:txBody>
          <a:bodyPr/>
          <a:lstStyle/>
          <a:p>
            <a:r>
              <a:rPr lang="en-US" dirty="0">
                <a:solidFill>
                  <a:schemeClr val="bg1"/>
                </a:solidFill>
              </a:rPr>
              <a:t>How wise is Conventional Wisdom?</a:t>
            </a:r>
          </a:p>
        </p:txBody>
      </p:sp>
      <p:sp>
        <p:nvSpPr>
          <p:cNvPr id="15" name="TextBox 14">
            <a:extLst>
              <a:ext uri="{FF2B5EF4-FFF2-40B4-BE49-F238E27FC236}">
                <a16:creationId xmlns:a16="http://schemas.microsoft.com/office/drawing/2014/main" id="{D659CFB7-CED9-45D3-8ED0-E85CE23E8F86}"/>
              </a:ext>
            </a:extLst>
          </p:cNvPr>
          <p:cNvSpPr txBox="1">
            <a:spLocks noChangeArrowheads="1"/>
          </p:cNvSpPr>
          <p:nvPr/>
        </p:nvSpPr>
        <p:spPr bwMode="auto">
          <a:xfrm>
            <a:off x="952500" y="4732114"/>
            <a:ext cx="4069443" cy="1077218"/>
          </a:xfrm>
          <a:prstGeom prst="rect">
            <a:avLst/>
          </a:prstGeom>
          <a:noFill/>
          <a:ln w="9525">
            <a:noFill/>
            <a:miter lim="800000"/>
            <a:headEnd/>
            <a:tailEnd/>
          </a:ln>
        </p:spPr>
        <p:txBody>
          <a:bodyPr wrap="square">
            <a:spAutoFit/>
          </a:bodyPr>
          <a:lstStyle/>
          <a:p>
            <a:pPr marL="457200" indent="-457200" defTabSz="457200">
              <a:spcAft>
                <a:spcPts val="600"/>
              </a:spcAft>
              <a:buFont typeface="+mj-lt"/>
              <a:buAutoNum type="arabicPeriod"/>
            </a:pPr>
            <a:r>
              <a:rPr lang="en-US" dirty="0">
                <a:latin typeface="+mj-lt"/>
              </a:rPr>
              <a:t>Taxable Accounts</a:t>
            </a:r>
          </a:p>
          <a:p>
            <a:pPr marL="457200" indent="-457200" defTabSz="457200">
              <a:spcAft>
                <a:spcPts val="600"/>
              </a:spcAft>
              <a:buFont typeface="+mj-lt"/>
              <a:buAutoNum type="arabicPeriod"/>
            </a:pPr>
            <a:r>
              <a:rPr lang="en-US" dirty="0">
                <a:latin typeface="+mj-lt"/>
              </a:rPr>
              <a:t>Tax Deferred Accounts</a:t>
            </a:r>
          </a:p>
          <a:p>
            <a:pPr marL="457200" indent="-457200" defTabSz="457200">
              <a:spcAft>
                <a:spcPts val="600"/>
              </a:spcAft>
              <a:buFont typeface="+mj-lt"/>
              <a:buAutoNum type="arabicPeriod"/>
            </a:pPr>
            <a:r>
              <a:rPr lang="en-US" dirty="0">
                <a:latin typeface="+mj-lt"/>
              </a:rPr>
              <a:t>Tax Exempt Accounts (Roth)</a:t>
            </a:r>
          </a:p>
        </p:txBody>
      </p:sp>
      <p:sp>
        <p:nvSpPr>
          <p:cNvPr id="17" name="Rectangle 16">
            <a:extLst>
              <a:ext uri="{FF2B5EF4-FFF2-40B4-BE49-F238E27FC236}">
                <a16:creationId xmlns:a16="http://schemas.microsoft.com/office/drawing/2014/main" id="{50E2EEA2-4DF8-4AE5-B370-977EEAC73DF6}"/>
              </a:ext>
            </a:extLst>
          </p:cNvPr>
          <p:cNvSpPr/>
          <p:nvPr/>
        </p:nvSpPr>
        <p:spPr>
          <a:xfrm>
            <a:off x="570496" y="3641102"/>
            <a:ext cx="7088800" cy="984885"/>
          </a:xfrm>
          <a:prstGeom prst="rect">
            <a:avLst/>
          </a:prstGeom>
        </p:spPr>
        <p:txBody>
          <a:bodyPr wrap="none">
            <a:spAutoFit/>
          </a:bodyPr>
          <a:lstStyle/>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Turns out, it’s not always good advice.</a:t>
            </a:r>
          </a:p>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Conventional wisdom says to convert portfolio </a:t>
            </a:r>
          </a:p>
        </p:txBody>
      </p:sp>
      <p:sp>
        <p:nvSpPr>
          <p:cNvPr id="19" name="TextBox 18">
            <a:extLst>
              <a:ext uri="{FF2B5EF4-FFF2-40B4-BE49-F238E27FC236}">
                <a16:creationId xmlns:a16="http://schemas.microsoft.com/office/drawing/2014/main" id="{3944EBCD-7840-43A5-8524-7174A066CFE3}"/>
              </a:ext>
            </a:extLst>
          </p:cNvPr>
          <p:cNvSpPr txBox="1">
            <a:spLocks noChangeArrowheads="1"/>
          </p:cNvSpPr>
          <p:nvPr/>
        </p:nvSpPr>
        <p:spPr bwMode="auto">
          <a:xfrm>
            <a:off x="4845050" y="4732114"/>
            <a:ext cx="4069443" cy="723275"/>
          </a:xfrm>
          <a:prstGeom prst="rect">
            <a:avLst/>
          </a:prstGeom>
          <a:noFill/>
          <a:ln w="9525">
            <a:noFill/>
            <a:miter lim="800000"/>
            <a:headEnd/>
            <a:tailEnd/>
          </a:ln>
        </p:spPr>
        <p:txBody>
          <a:bodyPr wrap="square">
            <a:spAutoFit/>
          </a:bodyPr>
          <a:lstStyle/>
          <a:p>
            <a:pPr marL="457200" indent="-457200" defTabSz="457200">
              <a:spcAft>
                <a:spcPts val="600"/>
              </a:spcAft>
              <a:buFont typeface="+mj-lt"/>
              <a:buAutoNum type="arabicPeriod" startAt="4"/>
            </a:pPr>
            <a:r>
              <a:rPr lang="en-US" dirty="0">
                <a:latin typeface="+mj-lt"/>
              </a:rPr>
              <a:t>Non-Deductible IRA</a:t>
            </a:r>
          </a:p>
          <a:p>
            <a:pPr marL="457200" indent="-457200" defTabSz="457200">
              <a:spcAft>
                <a:spcPts val="600"/>
              </a:spcAft>
              <a:buFont typeface="+mj-lt"/>
              <a:buAutoNum type="arabicPeriod" startAt="4"/>
            </a:pPr>
            <a:r>
              <a:rPr lang="en-US" dirty="0">
                <a:latin typeface="+mj-lt"/>
              </a:rPr>
              <a:t>Non-Qualified Annuity</a:t>
            </a:r>
          </a:p>
        </p:txBody>
      </p:sp>
    </p:spTree>
    <p:extLst>
      <p:ext uri="{BB962C8B-B14F-4D97-AF65-F5344CB8AC3E}">
        <p14:creationId xmlns:p14="http://schemas.microsoft.com/office/powerpoint/2010/main" val="214358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E872D128-85E9-44F7-8D34-E11979F56CA8}"/>
              </a:ext>
            </a:extLst>
          </p:cNvPr>
          <p:cNvPicPr>
            <a:picLocks noGrp="1" noChangeAspect="1"/>
          </p:cNvPicPr>
          <p:nvPr>
            <p:ph type="pic" sz="quarter" idx="18"/>
          </p:nvPr>
        </p:nvPicPr>
        <p:blipFill rotWithShape="1">
          <a:blip r:embed="rId3"/>
          <a:srcRect t="1446" b="35678"/>
          <a:stretch/>
        </p:blipFill>
        <p:spPr>
          <a:xfrm>
            <a:off x="0" y="1"/>
            <a:ext cx="12192000" cy="3429000"/>
          </a:xfrm>
          <a:prstGeom prst="rect">
            <a:avLst/>
          </a:prstGeom>
        </p:spPr>
      </p:pic>
      <p:sp>
        <p:nvSpPr>
          <p:cNvPr id="6" name="Rectangle 5">
            <a:extLst>
              <a:ext uri="{FF2B5EF4-FFF2-40B4-BE49-F238E27FC236}">
                <a16:creationId xmlns:a16="http://schemas.microsoft.com/office/drawing/2014/main"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43228FCC-B2DB-4644-B078-0FBE53283AF0}"/>
              </a:ext>
            </a:extLst>
          </p:cNvPr>
          <p:cNvGrpSpPr/>
          <p:nvPr/>
        </p:nvGrpSpPr>
        <p:grpSpPr>
          <a:xfrm>
            <a:off x="-3662" y="9310"/>
            <a:ext cx="7940040" cy="3429001"/>
            <a:chOff x="-1005840" y="85727"/>
            <a:chExt cx="7940040" cy="3429001"/>
          </a:xfrm>
        </p:grpSpPr>
        <p:sp>
          <p:nvSpPr>
            <p:cNvPr id="10" name="Right Triangle 9">
              <a:extLst>
                <a:ext uri="{FF2B5EF4-FFF2-40B4-BE49-F238E27FC236}">
                  <a16:creationId xmlns:a16="http://schemas.microsoft.com/office/drawing/2014/main" id="{B3CF7742-9939-4895-88E9-37E4D7B6A49E}"/>
                </a:ext>
              </a:extLst>
            </p:cNvPr>
            <p:cNvSpPr/>
            <p:nvPr/>
          </p:nvSpPr>
          <p:spPr>
            <a:xfrm>
              <a:off x="4704346" y="85728"/>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id="{F2F9D227-8C11-496F-BB90-E2031BF1617B}"/>
                </a:ext>
              </a:extLst>
            </p:cNvPr>
            <p:cNvSpPr/>
            <p:nvPr/>
          </p:nvSpPr>
          <p:spPr>
            <a:xfrm>
              <a:off x="-1005840" y="85727"/>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 Placeholder 2">
            <a:extLst>
              <a:ext uri="{FF2B5EF4-FFF2-40B4-BE49-F238E27FC236}">
                <a16:creationId xmlns:a16="http://schemas.microsoft.com/office/drawing/2014/main" id="{AE9CA2F8-5E57-4F4D-981C-852943A3CCE6}"/>
              </a:ext>
            </a:extLst>
          </p:cNvPr>
          <p:cNvSpPr>
            <a:spLocks noGrp="1"/>
          </p:cNvSpPr>
          <p:nvPr>
            <p:ph type="body" sz="quarter" idx="10"/>
          </p:nvPr>
        </p:nvSpPr>
        <p:spPr>
          <a:xfrm>
            <a:off x="537711" y="854526"/>
            <a:ext cx="5427660" cy="800101"/>
          </a:xfrm>
        </p:spPr>
        <p:txBody>
          <a:bodyPr/>
          <a:lstStyle/>
          <a:p>
            <a:r>
              <a:rPr lang="en-US" dirty="0">
                <a:solidFill>
                  <a:schemeClr val="bg1"/>
                </a:solidFill>
              </a:rPr>
              <a:t>Conventional Wisdom of Retirement Liquidations </a:t>
            </a:r>
          </a:p>
        </p:txBody>
      </p:sp>
      <p:sp>
        <p:nvSpPr>
          <p:cNvPr id="15" name="TextBox 14">
            <a:extLst>
              <a:ext uri="{FF2B5EF4-FFF2-40B4-BE49-F238E27FC236}">
                <a16:creationId xmlns:a16="http://schemas.microsoft.com/office/drawing/2014/main" id="{D659CFB7-CED9-45D3-8ED0-E85CE23E8F86}"/>
              </a:ext>
            </a:extLst>
          </p:cNvPr>
          <p:cNvSpPr txBox="1">
            <a:spLocks noChangeArrowheads="1"/>
          </p:cNvSpPr>
          <p:nvPr/>
        </p:nvSpPr>
        <p:spPr bwMode="auto">
          <a:xfrm>
            <a:off x="952500" y="4659543"/>
            <a:ext cx="9338129" cy="646331"/>
          </a:xfrm>
          <a:prstGeom prst="rect">
            <a:avLst/>
          </a:prstGeom>
          <a:noFill/>
          <a:ln w="9525">
            <a:noFill/>
            <a:miter lim="800000"/>
            <a:headEnd/>
            <a:tailEnd/>
          </a:ln>
        </p:spPr>
        <p:txBody>
          <a:bodyPr wrap="square">
            <a:spAutoFit/>
          </a:bodyPr>
          <a:lstStyle/>
          <a:p>
            <a:pPr defTabSz="457200">
              <a:spcAft>
                <a:spcPts val="600"/>
              </a:spcAft>
            </a:pPr>
            <a:r>
              <a:rPr lang="en-US" dirty="0">
                <a:latin typeface="+mj-lt"/>
              </a:rPr>
              <a:t>after-tax “taxable” brokerage accounts should be liquidated first, while retirement accounts like IRAs and 401(k) plans receive preferential (tax-deferred) treatment and should be liquidated last. </a:t>
            </a:r>
          </a:p>
        </p:txBody>
      </p:sp>
      <p:sp>
        <p:nvSpPr>
          <p:cNvPr id="17" name="Rectangle 16">
            <a:extLst>
              <a:ext uri="{FF2B5EF4-FFF2-40B4-BE49-F238E27FC236}">
                <a16:creationId xmlns:a16="http://schemas.microsoft.com/office/drawing/2014/main" id="{50E2EEA2-4DF8-4AE5-B370-977EEAC73DF6}"/>
              </a:ext>
            </a:extLst>
          </p:cNvPr>
          <p:cNvSpPr/>
          <p:nvPr/>
        </p:nvSpPr>
        <p:spPr>
          <a:xfrm>
            <a:off x="570496" y="3641102"/>
            <a:ext cx="3778599" cy="984885"/>
          </a:xfrm>
          <a:prstGeom prst="rect">
            <a:avLst/>
          </a:prstGeom>
        </p:spPr>
        <p:txBody>
          <a:bodyPr wrap="none">
            <a:spAutoFit/>
          </a:bodyPr>
          <a:lstStyle/>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Let the IRA Compound!</a:t>
            </a:r>
          </a:p>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The classic approach:</a:t>
            </a:r>
          </a:p>
        </p:txBody>
      </p:sp>
    </p:spTree>
    <p:extLst>
      <p:ext uri="{BB962C8B-B14F-4D97-AF65-F5344CB8AC3E}">
        <p14:creationId xmlns:p14="http://schemas.microsoft.com/office/powerpoint/2010/main" val="3546872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DC871-EABD-4287-8520-D67590C95ACD}"/>
              </a:ext>
            </a:extLst>
          </p:cNvPr>
          <p:cNvSpPr/>
          <p:nvPr/>
        </p:nvSpPr>
        <p:spPr>
          <a:xfrm>
            <a:off x="0" y="4344130"/>
            <a:ext cx="6883400" cy="1052906"/>
          </a:xfrm>
          <a:prstGeom prst="rect">
            <a:avLst/>
          </a:prstGeom>
          <a:gradFill>
            <a:gsLst>
              <a:gs pos="0">
                <a:schemeClr val="bg1">
                  <a:lumMod val="85000"/>
                </a:schemeClr>
              </a:gs>
              <a:gs pos="100000">
                <a:schemeClr val="bg1">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21" descr="iStock_000021075361XSmall.jpg">
            <a:extLst>
              <a:ext uri="{FF2B5EF4-FFF2-40B4-BE49-F238E27FC236}">
                <a16:creationId xmlns:a16="http://schemas.microsoft.com/office/drawing/2014/main" id="{0BD2897A-B056-4259-A4E3-BE1F7E5DDA50}"/>
              </a:ext>
            </a:extLst>
          </p:cNvPr>
          <p:cNvPicPr>
            <a:picLocks noGrp="1" noChangeAspect="1"/>
          </p:cNvPicPr>
          <p:nvPr>
            <p:ph type="pic" sz="quarter" idx="11"/>
          </p:nvPr>
        </p:nvPicPr>
        <p:blipFill>
          <a:blip r:embed="rId3"/>
          <a:srcRect l="16824" r="16824"/>
          <a:stretch>
            <a:fillRect/>
          </a:stretch>
        </p:blipFill>
        <p:spPr/>
      </p:pic>
      <p:grpSp>
        <p:nvGrpSpPr>
          <p:cNvPr id="5" name="Group 4">
            <a:extLst>
              <a:ext uri="{FF2B5EF4-FFF2-40B4-BE49-F238E27FC236}">
                <a16:creationId xmlns:a16="http://schemas.microsoft.com/office/drawing/2014/main" id="{3AF0D11A-5734-4D40-8885-834FB2A4D972}"/>
              </a:ext>
            </a:extLst>
          </p:cNvPr>
          <p:cNvGrpSpPr/>
          <p:nvPr/>
        </p:nvGrpSpPr>
        <p:grpSpPr>
          <a:xfrm>
            <a:off x="518141" y="1213759"/>
            <a:ext cx="1629973" cy="488187"/>
            <a:chOff x="518141" y="1915885"/>
            <a:chExt cx="1502284" cy="449943"/>
          </a:xfrm>
        </p:grpSpPr>
        <p:sp>
          <p:nvSpPr>
            <p:cNvPr id="6" name="Rectangle 5">
              <a:extLst>
                <a:ext uri="{FF2B5EF4-FFF2-40B4-BE49-F238E27FC236}">
                  <a16:creationId xmlns:a16="http://schemas.microsoft.com/office/drawing/2014/main" id="{62C724D1-E2F0-451D-9C57-5A0715684A9B}"/>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7EA4563E-9C7F-4B2A-A007-517C0ADB1C3E}"/>
                </a:ext>
              </a:extLst>
            </p:cNvPr>
            <p:cNvSpPr/>
            <p:nvPr/>
          </p:nvSpPr>
          <p:spPr>
            <a:xfrm>
              <a:off x="552226" y="1955053"/>
              <a:ext cx="1468199" cy="369332"/>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Case Study</a:t>
              </a:r>
            </a:p>
          </p:txBody>
        </p:sp>
      </p:grpSp>
      <p:sp>
        <p:nvSpPr>
          <p:cNvPr id="8" name="TextBox 7">
            <a:extLst>
              <a:ext uri="{FF2B5EF4-FFF2-40B4-BE49-F238E27FC236}">
                <a16:creationId xmlns:a16="http://schemas.microsoft.com/office/drawing/2014/main" id="{38355B38-8220-4DA8-9E29-6B0B27A1BC37}"/>
              </a:ext>
            </a:extLst>
          </p:cNvPr>
          <p:cNvSpPr txBox="1">
            <a:spLocks noChangeArrowheads="1"/>
          </p:cNvSpPr>
          <p:nvPr/>
        </p:nvSpPr>
        <p:spPr bwMode="auto">
          <a:xfrm>
            <a:off x="555123" y="1897306"/>
            <a:ext cx="5659681" cy="2446824"/>
          </a:xfrm>
          <a:prstGeom prst="rect">
            <a:avLst/>
          </a:prstGeom>
          <a:noFill/>
          <a:ln w="9525">
            <a:noFill/>
            <a:miter lim="800000"/>
            <a:headEnd/>
            <a:tailEnd/>
          </a:ln>
        </p:spPr>
        <p:txBody>
          <a:bodyPr wrap="square">
            <a:spAutoFit/>
          </a:bodyPr>
          <a:lstStyle/>
          <a:p>
            <a:pPr marL="292100" indent="-292100" defTabSz="457200">
              <a:spcAft>
                <a:spcPts val="1800"/>
              </a:spcAft>
              <a:buBlip>
                <a:blip r:embed="rId4"/>
              </a:buBlip>
            </a:pPr>
            <a:r>
              <a:rPr lang="en-US" dirty="0">
                <a:latin typeface="+mj-lt"/>
              </a:rPr>
              <a:t>But is that really the best strategy for you?</a:t>
            </a:r>
          </a:p>
          <a:p>
            <a:pPr marL="292100" indent="-292100" defTabSz="457200">
              <a:spcAft>
                <a:spcPts val="600"/>
              </a:spcAft>
              <a:buBlip>
                <a:blip r:embed="rId4"/>
              </a:buBlip>
            </a:pPr>
            <a:r>
              <a:rPr lang="en-US" dirty="0">
                <a:latin typeface="+mj-lt"/>
              </a:rPr>
              <a:t>Jim(66) and Joan(65) have saved a total of $679,000:</a:t>
            </a:r>
          </a:p>
          <a:p>
            <a:pPr marL="635000" lvl="1" indent="-342900" defTabSz="457200">
              <a:spcAft>
                <a:spcPts val="600"/>
              </a:spcAft>
              <a:buFont typeface="Wingdings" panose="05000000000000000000" pitchFamily="2" charset="2"/>
              <a:buChar char="v"/>
            </a:pPr>
            <a:r>
              <a:rPr lang="en-US" sz="1600" dirty="0">
                <a:latin typeface="+mj-lt"/>
              </a:rPr>
              <a:t>401(k)         </a:t>
            </a:r>
            <a:r>
              <a:rPr lang="en-US" sz="1600" b="1" dirty="0">
                <a:latin typeface="+mj-lt"/>
              </a:rPr>
              <a:t>$500,000</a:t>
            </a:r>
          </a:p>
          <a:p>
            <a:pPr marL="635000" lvl="1" indent="-342900" defTabSz="457200">
              <a:spcAft>
                <a:spcPts val="600"/>
              </a:spcAft>
              <a:buFont typeface="Wingdings" panose="05000000000000000000" pitchFamily="2" charset="2"/>
              <a:buChar char="v"/>
            </a:pPr>
            <a:r>
              <a:rPr lang="en-US" sz="1600" dirty="0">
                <a:latin typeface="+mj-lt"/>
              </a:rPr>
              <a:t>Taxable     </a:t>
            </a:r>
            <a:r>
              <a:rPr lang="en-US" sz="1600" b="1" dirty="0">
                <a:latin typeface="+mj-lt"/>
              </a:rPr>
              <a:t>  $125,000</a:t>
            </a:r>
          </a:p>
          <a:p>
            <a:pPr marL="635000" lvl="1" indent="-342900" defTabSz="457200">
              <a:spcAft>
                <a:spcPts val="1800"/>
              </a:spcAft>
              <a:buFont typeface="Wingdings" panose="05000000000000000000" pitchFamily="2" charset="2"/>
              <a:buChar char="v"/>
            </a:pPr>
            <a:r>
              <a:rPr lang="en-US" sz="1600" dirty="0">
                <a:latin typeface="+mj-lt"/>
              </a:rPr>
              <a:t>Roth          </a:t>
            </a:r>
            <a:r>
              <a:rPr lang="en-US" sz="1600" b="1" dirty="0">
                <a:latin typeface="+mj-lt"/>
              </a:rPr>
              <a:t>  $  54,000</a:t>
            </a:r>
          </a:p>
          <a:p>
            <a:pPr marL="292100" indent="-292100" defTabSz="457200">
              <a:spcAft>
                <a:spcPts val="1800"/>
              </a:spcAft>
              <a:buBlip>
                <a:blip r:embed="rId4"/>
              </a:buBlip>
            </a:pPr>
            <a:r>
              <a:rPr lang="en-US" dirty="0">
                <a:latin typeface="+mj-lt"/>
              </a:rPr>
              <a:t>Plan to retire at age </a:t>
            </a:r>
            <a:r>
              <a:rPr lang="en-US" b="1" dirty="0">
                <a:latin typeface="+mj-lt"/>
              </a:rPr>
              <a:t>67</a:t>
            </a:r>
          </a:p>
        </p:txBody>
      </p:sp>
      <p:sp>
        <p:nvSpPr>
          <p:cNvPr id="9" name="TextBox 8">
            <a:extLst>
              <a:ext uri="{FF2B5EF4-FFF2-40B4-BE49-F238E27FC236}">
                <a16:creationId xmlns:a16="http://schemas.microsoft.com/office/drawing/2014/main" id="{1A18788D-93FB-4F67-98C1-2D3DEA6CEBCC}"/>
              </a:ext>
            </a:extLst>
          </p:cNvPr>
          <p:cNvSpPr txBox="1">
            <a:spLocks noChangeArrowheads="1"/>
          </p:cNvSpPr>
          <p:nvPr/>
        </p:nvSpPr>
        <p:spPr bwMode="auto">
          <a:xfrm>
            <a:off x="537710" y="5945806"/>
            <a:ext cx="8896576" cy="461665"/>
          </a:xfrm>
          <a:prstGeom prst="rect">
            <a:avLst/>
          </a:prstGeom>
          <a:noFill/>
          <a:ln w="9525">
            <a:noFill/>
            <a:miter lim="800000"/>
            <a:headEnd/>
            <a:tailEnd/>
          </a:ln>
        </p:spPr>
        <p:txBody>
          <a:bodyPr wrap="square">
            <a:spAutoFit/>
          </a:bodyPr>
          <a:lstStyle/>
          <a:p>
            <a:pPr>
              <a:defRPr/>
            </a:pPr>
            <a:r>
              <a:rPr lang="en-US" sz="1200" dirty="0">
                <a:solidFill>
                  <a:schemeClr val="bg1">
                    <a:lumMod val="65000"/>
                  </a:schemeClr>
                </a:solidFill>
                <a:latin typeface="+mj-lt"/>
              </a:rPr>
              <a:t>This hypothetical example is for illustrative purposes only, and should not be deemed a representation of past or future results, and is no guarantee of return or future performance.</a:t>
            </a:r>
          </a:p>
        </p:txBody>
      </p:sp>
      <p:sp>
        <p:nvSpPr>
          <p:cNvPr id="2" name="Rectangle 1">
            <a:extLst>
              <a:ext uri="{FF2B5EF4-FFF2-40B4-BE49-F238E27FC236}">
                <a16:creationId xmlns:a16="http://schemas.microsoft.com/office/drawing/2014/main" id="{264E88DE-5E53-48B7-91ED-94406C3C1A97}"/>
              </a:ext>
            </a:extLst>
          </p:cNvPr>
          <p:cNvSpPr/>
          <p:nvPr/>
        </p:nvSpPr>
        <p:spPr>
          <a:xfrm>
            <a:off x="518141" y="4514090"/>
            <a:ext cx="6096000" cy="738664"/>
          </a:xfrm>
          <a:prstGeom prst="rect">
            <a:avLst/>
          </a:prstGeom>
        </p:spPr>
        <p:txBody>
          <a:bodyPr>
            <a:spAutoFit/>
          </a:bodyPr>
          <a:lstStyle/>
          <a:p>
            <a:r>
              <a:rPr lang="en-US" sz="1400" dirty="0">
                <a:latin typeface="+mj-lt"/>
              </a:rPr>
              <a:t>They know they will need to spend conservatively, but they plan to enjoy retirement. Because they have multiple accounts that are taxed differently, they need advice on a withdrawal strategy to make their savings last as long as possible.</a:t>
            </a:r>
          </a:p>
        </p:txBody>
      </p:sp>
    </p:spTree>
    <p:extLst>
      <p:ext uri="{BB962C8B-B14F-4D97-AF65-F5344CB8AC3E}">
        <p14:creationId xmlns:p14="http://schemas.microsoft.com/office/powerpoint/2010/main" val="70113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78514-5A51-4D82-B945-41DD5E4457ED}"/>
              </a:ext>
            </a:extLst>
          </p:cNvPr>
          <p:cNvSpPr>
            <a:spLocks noGrp="1"/>
          </p:cNvSpPr>
          <p:nvPr>
            <p:ph type="body" sz="quarter" idx="10"/>
          </p:nvPr>
        </p:nvSpPr>
        <p:spPr/>
        <p:txBody>
          <a:bodyPr/>
          <a:lstStyle/>
          <a:p>
            <a:r>
              <a:rPr lang="en-US" dirty="0"/>
              <a:t>Scenario A </a:t>
            </a:r>
          </a:p>
        </p:txBody>
      </p:sp>
      <p:grpSp>
        <p:nvGrpSpPr>
          <p:cNvPr id="4" name="Group 3">
            <a:extLst>
              <a:ext uri="{FF2B5EF4-FFF2-40B4-BE49-F238E27FC236}">
                <a16:creationId xmlns:a16="http://schemas.microsoft.com/office/drawing/2014/main" id="{97A80C31-472A-411A-9881-5DF734A26D0B}"/>
              </a:ext>
            </a:extLst>
          </p:cNvPr>
          <p:cNvGrpSpPr/>
          <p:nvPr/>
        </p:nvGrpSpPr>
        <p:grpSpPr>
          <a:xfrm>
            <a:off x="537710" y="1028019"/>
            <a:ext cx="4351791" cy="488187"/>
            <a:chOff x="518141" y="1915885"/>
            <a:chExt cx="2161085" cy="449943"/>
          </a:xfrm>
        </p:grpSpPr>
        <p:sp>
          <p:nvSpPr>
            <p:cNvPr id="5" name="Rectangle 4">
              <a:extLst>
                <a:ext uri="{FF2B5EF4-FFF2-40B4-BE49-F238E27FC236}">
                  <a16:creationId xmlns:a16="http://schemas.microsoft.com/office/drawing/2014/main" id="{2940BD91-14AC-4C09-A655-D37E4A39D867}"/>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7D7F336E-A246-4695-8965-F4B32F7366E3}"/>
                </a:ext>
              </a:extLst>
            </p:cNvPr>
            <p:cNvSpPr/>
            <p:nvPr/>
          </p:nvSpPr>
          <p:spPr>
            <a:xfrm>
              <a:off x="533305" y="1955053"/>
              <a:ext cx="2145921" cy="368766"/>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Conventional Wisdom</a:t>
              </a:r>
            </a:p>
          </p:txBody>
        </p:sp>
      </p:grpSp>
      <p:sp>
        <p:nvSpPr>
          <p:cNvPr id="10" name="TextBox 9">
            <a:extLst>
              <a:ext uri="{FF2B5EF4-FFF2-40B4-BE49-F238E27FC236}">
                <a16:creationId xmlns:a16="http://schemas.microsoft.com/office/drawing/2014/main" id="{C63D9241-F093-4265-AC2C-8447D524D5BE}"/>
              </a:ext>
            </a:extLst>
          </p:cNvPr>
          <p:cNvSpPr txBox="1"/>
          <p:nvPr/>
        </p:nvSpPr>
        <p:spPr>
          <a:xfrm>
            <a:off x="411755" y="5958006"/>
            <a:ext cx="10284598" cy="461665"/>
          </a:xfrm>
          <a:prstGeom prst="rect">
            <a:avLst/>
          </a:prstGeom>
          <a:noFill/>
        </p:spPr>
        <p:txBody>
          <a:bodyPr wrap="square" rtlCol="0">
            <a:spAutoFit/>
          </a:bodyPr>
          <a:lstStyle/>
          <a:p>
            <a:r>
              <a:rPr lang="en-US" sz="1100" dirty="0"/>
              <a:t>This hypothetical example is for </a:t>
            </a:r>
            <a:r>
              <a:rPr lang="en-US" sz="1200" dirty="0"/>
              <a:t>illustrative purposes only, should not be deemed a representation of past or future results and is no guarantee of return or future performance.  This example does not represent any specific product or service.</a:t>
            </a:r>
          </a:p>
        </p:txBody>
      </p:sp>
      <p:pic>
        <p:nvPicPr>
          <p:cNvPr id="7" name="Picture 6">
            <a:extLst>
              <a:ext uri="{FF2B5EF4-FFF2-40B4-BE49-F238E27FC236}">
                <a16:creationId xmlns:a16="http://schemas.microsoft.com/office/drawing/2014/main" id="{C9A131A0-CC65-4ACD-883A-63492D0F6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46" y="1720497"/>
            <a:ext cx="6601491" cy="3620173"/>
          </a:xfrm>
          <a:prstGeom prst="rect">
            <a:avLst/>
          </a:prstGeom>
        </p:spPr>
      </p:pic>
      <p:pic>
        <p:nvPicPr>
          <p:cNvPr id="13" name="Picture 12">
            <a:extLst>
              <a:ext uri="{FF2B5EF4-FFF2-40B4-BE49-F238E27FC236}">
                <a16:creationId xmlns:a16="http://schemas.microsoft.com/office/drawing/2014/main" id="{3EEBFB73-D14C-4620-B855-6CFB0DF88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477" y="1835552"/>
            <a:ext cx="3453494" cy="3390062"/>
          </a:xfrm>
          <a:prstGeom prst="rect">
            <a:avLst/>
          </a:prstGeom>
        </p:spPr>
      </p:pic>
    </p:spTree>
    <p:extLst>
      <p:ext uri="{BB962C8B-B14F-4D97-AF65-F5344CB8AC3E}">
        <p14:creationId xmlns:p14="http://schemas.microsoft.com/office/powerpoint/2010/main" val="874883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78514-5A51-4D82-B945-41DD5E4457ED}"/>
              </a:ext>
            </a:extLst>
          </p:cNvPr>
          <p:cNvSpPr>
            <a:spLocks noGrp="1"/>
          </p:cNvSpPr>
          <p:nvPr>
            <p:ph type="body" sz="quarter" idx="10"/>
          </p:nvPr>
        </p:nvSpPr>
        <p:spPr/>
        <p:txBody>
          <a:bodyPr/>
          <a:lstStyle/>
          <a:p>
            <a:r>
              <a:rPr lang="en-US" dirty="0"/>
              <a:t>Scenario B </a:t>
            </a:r>
          </a:p>
        </p:txBody>
      </p:sp>
      <p:grpSp>
        <p:nvGrpSpPr>
          <p:cNvPr id="4" name="Group 3">
            <a:extLst>
              <a:ext uri="{FF2B5EF4-FFF2-40B4-BE49-F238E27FC236}">
                <a16:creationId xmlns:a16="http://schemas.microsoft.com/office/drawing/2014/main" id="{97A80C31-472A-411A-9881-5DF734A26D0B}"/>
              </a:ext>
            </a:extLst>
          </p:cNvPr>
          <p:cNvGrpSpPr/>
          <p:nvPr/>
        </p:nvGrpSpPr>
        <p:grpSpPr>
          <a:xfrm>
            <a:off x="537710" y="1099459"/>
            <a:ext cx="4351791" cy="488187"/>
            <a:chOff x="518141" y="1915885"/>
            <a:chExt cx="2161085" cy="449943"/>
          </a:xfrm>
        </p:grpSpPr>
        <p:sp>
          <p:nvSpPr>
            <p:cNvPr id="5" name="Rectangle 4">
              <a:extLst>
                <a:ext uri="{FF2B5EF4-FFF2-40B4-BE49-F238E27FC236}">
                  <a16:creationId xmlns:a16="http://schemas.microsoft.com/office/drawing/2014/main" id="{2940BD91-14AC-4C09-A655-D37E4A39D867}"/>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7D7F336E-A246-4695-8965-F4B32F7366E3}"/>
                </a:ext>
              </a:extLst>
            </p:cNvPr>
            <p:cNvSpPr/>
            <p:nvPr/>
          </p:nvSpPr>
          <p:spPr>
            <a:xfrm>
              <a:off x="533305" y="1955053"/>
              <a:ext cx="2145921" cy="368766"/>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Unconventional Wisdom</a:t>
              </a:r>
            </a:p>
          </p:txBody>
        </p:sp>
      </p:grpSp>
      <p:sp>
        <p:nvSpPr>
          <p:cNvPr id="12" name="TextBox 11">
            <a:extLst>
              <a:ext uri="{FF2B5EF4-FFF2-40B4-BE49-F238E27FC236}">
                <a16:creationId xmlns:a16="http://schemas.microsoft.com/office/drawing/2014/main" id="{B1891FDF-8B5B-4D8E-A451-7B4214944788}"/>
              </a:ext>
            </a:extLst>
          </p:cNvPr>
          <p:cNvSpPr txBox="1"/>
          <p:nvPr/>
        </p:nvSpPr>
        <p:spPr>
          <a:xfrm>
            <a:off x="411755" y="5958006"/>
            <a:ext cx="10284598" cy="461665"/>
          </a:xfrm>
          <a:prstGeom prst="rect">
            <a:avLst/>
          </a:prstGeom>
          <a:noFill/>
        </p:spPr>
        <p:txBody>
          <a:bodyPr wrap="square" rtlCol="0">
            <a:spAutoFit/>
          </a:bodyPr>
          <a:lstStyle/>
          <a:p>
            <a:r>
              <a:rPr lang="en-US" sz="1100" dirty="0"/>
              <a:t>This hypothetical example is for </a:t>
            </a:r>
            <a:r>
              <a:rPr lang="en-US" sz="1200" dirty="0"/>
              <a:t>illustrative purposes only, should not be deemed a representation of past or future results and is no guarantee of return or future performance.  This example does not represent any specific product or service.</a:t>
            </a:r>
          </a:p>
        </p:txBody>
      </p:sp>
      <p:pic>
        <p:nvPicPr>
          <p:cNvPr id="7" name="Picture 6">
            <a:extLst>
              <a:ext uri="{FF2B5EF4-FFF2-40B4-BE49-F238E27FC236}">
                <a16:creationId xmlns:a16="http://schemas.microsoft.com/office/drawing/2014/main" id="{AB582FAE-C814-4B3B-AD29-945109B27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 y="1868137"/>
            <a:ext cx="6528419" cy="3543623"/>
          </a:xfrm>
          <a:prstGeom prst="rect">
            <a:avLst/>
          </a:prstGeom>
        </p:spPr>
      </p:pic>
      <p:pic>
        <p:nvPicPr>
          <p:cNvPr id="10" name="Picture 9">
            <a:extLst>
              <a:ext uri="{FF2B5EF4-FFF2-40B4-BE49-F238E27FC236}">
                <a16:creationId xmlns:a16="http://schemas.microsoft.com/office/drawing/2014/main" id="{93D191D2-71D1-4FBF-B9FB-C7FC4E77F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277" y="2114678"/>
            <a:ext cx="3168880" cy="3050540"/>
          </a:xfrm>
          <a:prstGeom prst="rect">
            <a:avLst/>
          </a:prstGeom>
        </p:spPr>
      </p:pic>
    </p:spTree>
    <p:extLst>
      <p:ext uri="{BB962C8B-B14F-4D97-AF65-F5344CB8AC3E}">
        <p14:creationId xmlns:p14="http://schemas.microsoft.com/office/powerpoint/2010/main" val="2618164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678514-5A51-4D82-B945-41DD5E4457ED}"/>
              </a:ext>
            </a:extLst>
          </p:cNvPr>
          <p:cNvSpPr>
            <a:spLocks noGrp="1"/>
          </p:cNvSpPr>
          <p:nvPr>
            <p:ph type="body" sz="quarter" idx="10"/>
          </p:nvPr>
        </p:nvSpPr>
        <p:spPr>
          <a:xfrm>
            <a:off x="537710" y="421141"/>
            <a:ext cx="10609261" cy="508678"/>
          </a:xfrm>
        </p:spPr>
        <p:txBody>
          <a:bodyPr/>
          <a:lstStyle/>
          <a:p>
            <a:r>
              <a:rPr lang="en-US" dirty="0"/>
              <a:t>Scenario C </a:t>
            </a:r>
          </a:p>
        </p:txBody>
      </p:sp>
      <p:grpSp>
        <p:nvGrpSpPr>
          <p:cNvPr id="4" name="Group 3">
            <a:extLst>
              <a:ext uri="{FF2B5EF4-FFF2-40B4-BE49-F238E27FC236}">
                <a16:creationId xmlns:a16="http://schemas.microsoft.com/office/drawing/2014/main" id="{97A80C31-472A-411A-9881-5DF734A26D0B}"/>
              </a:ext>
            </a:extLst>
          </p:cNvPr>
          <p:cNvGrpSpPr/>
          <p:nvPr/>
        </p:nvGrpSpPr>
        <p:grpSpPr>
          <a:xfrm>
            <a:off x="537710" y="1028019"/>
            <a:ext cx="4351791" cy="488187"/>
            <a:chOff x="518141" y="1915885"/>
            <a:chExt cx="2161085" cy="449943"/>
          </a:xfrm>
        </p:grpSpPr>
        <p:sp>
          <p:nvSpPr>
            <p:cNvPr id="5" name="Rectangle 4">
              <a:extLst>
                <a:ext uri="{FF2B5EF4-FFF2-40B4-BE49-F238E27FC236}">
                  <a16:creationId xmlns:a16="http://schemas.microsoft.com/office/drawing/2014/main" id="{2940BD91-14AC-4C09-A655-D37E4A39D867}"/>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7D7F336E-A246-4695-8965-F4B32F7366E3}"/>
                </a:ext>
              </a:extLst>
            </p:cNvPr>
            <p:cNvSpPr/>
            <p:nvPr/>
          </p:nvSpPr>
          <p:spPr>
            <a:xfrm>
              <a:off x="533305" y="1955053"/>
              <a:ext cx="2145921" cy="368766"/>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Multiple Accounts</a:t>
              </a:r>
            </a:p>
          </p:txBody>
        </p:sp>
      </p:grpSp>
      <p:sp>
        <p:nvSpPr>
          <p:cNvPr id="10" name="TextBox 9">
            <a:extLst>
              <a:ext uri="{FF2B5EF4-FFF2-40B4-BE49-F238E27FC236}">
                <a16:creationId xmlns:a16="http://schemas.microsoft.com/office/drawing/2014/main" id="{D44E971C-1F53-4368-9A58-AA5C10A0D849}"/>
              </a:ext>
            </a:extLst>
          </p:cNvPr>
          <p:cNvSpPr txBox="1"/>
          <p:nvPr/>
        </p:nvSpPr>
        <p:spPr>
          <a:xfrm>
            <a:off x="411755" y="5958006"/>
            <a:ext cx="10284598" cy="461665"/>
          </a:xfrm>
          <a:prstGeom prst="rect">
            <a:avLst/>
          </a:prstGeom>
          <a:noFill/>
        </p:spPr>
        <p:txBody>
          <a:bodyPr wrap="square" rtlCol="0">
            <a:spAutoFit/>
          </a:bodyPr>
          <a:lstStyle/>
          <a:p>
            <a:r>
              <a:rPr lang="en-US" sz="1100" dirty="0"/>
              <a:t>This hypothetical example is for </a:t>
            </a:r>
            <a:r>
              <a:rPr lang="en-US" sz="1200" dirty="0"/>
              <a:t>illustrative purposes only, should not be deemed a representation of past or future results and is no guarantee of return or future performance.  This example does not represent any specific product or service.</a:t>
            </a:r>
          </a:p>
        </p:txBody>
      </p:sp>
      <p:pic>
        <p:nvPicPr>
          <p:cNvPr id="7" name="Picture 6">
            <a:extLst>
              <a:ext uri="{FF2B5EF4-FFF2-40B4-BE49-F238E27FC236}">
                <a16:creationId xmlns:a16="http://schemas.microsoft.com/office/drawing/2014/main" id="{46C7E7F5-11EA-4FAD-9F49-EFA4C1718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55" y="1849819"/>
            <a:ext cx="6812613" cy="3702359"/>
          </a:xfrm>
          <a:prstGeom prst="rect">
            <a:avLst/>
          </a:prstGeom>
        </p:spPr>
      </p:pic>
      <p:pic>
        <p:nvPicPr>
          <p:cNvPr id="12" name="Picture 11">
            <a:extLst>
              <a:ext uri="{FF2B5EF4-FFF2-40B4-BE49-F238E27FC236}">
                <a16:creationId xmlns:a16="http://schemas.microsoft.com/office/drawing/2014/main" id="{CE75D799-8D23-4663-9B94-8E280363D4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98827" y="1983647"/>
            <a:ext cx="3887630" cy="3434702"/>
          </a:xfrm>
          <a:prstGeom prst="rect">
            <a:avLst/>
          </a:prstGeom>
        </p:spPr>
      </p:pic>
    </p:spTree>
    <p:extLst>
      <p:ext uri="{BB962C8B-B14F-4D97-AF65-F5344CB8AC3E}">
        <p14:creationId xmlns:p14="http://schemas.microsoft.com/office/powerpoint/2010/main" val="1581624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70FF6C-3E17-4D08-A166-59E13FEE7CAC}"/>
              </a:ext>
            </a:extLst>
          </p:cNvPr>
          <p:cNvSpPr>
            <a:spLocks noGrp="1"/>
          </p:cNvSpPr>
          <p:nvPr>
            <p:ph type="body" sz="quarter" idx="10"/>
          </p:nvPr>
        </p:nvSpPr>
        <p:spPr>
          <a:xfrm>
            <a:off x="428853" y="2641420"/>
            <a:ext cx="3714976" cy="508678"/>
          </a:xfrm>
        </p:spPr>
        <p:txBody>
          <a:bodyPr/>
          <a:lstStyle/>
          <a:p>
            <a:r>
              <a:rPr lang="en-US" dirty="0"/>
              <a:t>Scenario Comparison</a:t>
            </a:r>
          </a:p>
        </p:txBody>
      </p:sp>
      <p:sp>
        <p:nvSpPr>
          <p:cNvPr id="7" name="TextBox 6">
            <a:extLst>
              <a:ext uri="{FF2B5EF4-FFF2-40B4-BE49-F238E27FC236}">
                <a16:creationId xmlns:a16="http://schemas.microsoft.com/office/drawing/2014/main" id="{6FAF078B-1189-481D-B094-F94F28283D83}"/>
              </a:ext>
            </a:extLst>
          </p:cNvPr>
          <p:cNvSpPr txBox="1"/>
          <p:nvPr/>
        </p:nvSpPr>
        <p:spPr>
          <a:xfrm>
            <a:off x="335446" y="5795686"/>
            <a:ext cx="10143338" cy="461665"/>
          </a:xfrm>
          <a:prstGeom prst="rect">
            <a:avLst/>
          </a:prstGeom>
          <a:noFill/>
        </p:spPr>
        <p:txBody>
          <a:bodyPr wrap="square" rtlCol="0">
            <a:spAutoFit/>
          </a:bodyPr>
          <a:lstStyle/>
          <a:p>
            <a:r>
              <a:rPr lang="en-US" sz="1200" dirty="0"/>
              <a:t>This hypothetical example is for illustrative purposes only, should not be deemed a representation of past or future results and is no guarantee of return or future performance. This example does not represent any specific product and/or service.</a:t>
            </a:r>
          </a:p>
        </p:txBody>
      </p:sp>
      <p:pic>
        <p:nvPicPr>
          <p:cNvPr id="3" name="Picture 2">
            <a:extLst>
              <a:ext uri="{FF2B5EF4-FFF2-40B4-BE49-F238E27FC236}">
                <a16:creationId xmlns:a16="http://schemas.microsoft.com/office/drawing/2014/main" id="{132CB9E6-556C-4A54-8A5C-D34BBFFEA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829" y="823391"/>
            <a:ext cx="7297381" cy="4144736"/>
          </a:xfrm>
          <a:prstGeom prst="rect">
            <a:avLst/>
          </a:prstGeom>
        </p:spPr>
      </p:pic>
    </p:spTree>
    <p:extLst>
      <p:ext uri="{BB962C8B-B14F-4D97-AF65-F5344CB8AC3E}">
        <p14:creationId xmlns:p14="http://schemas.microsoft.com/office/powerpoint/2010/main" val="565818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5036457" y="325667"/>
            <a:ext cx="6070201" cy="5800725"/>
            <a:chOff x="4572001" y="514350"/>
            <a:chExt cx="6070201" cy="5800725"/>
          </a:xfrm>
        </p:grpSpPr>
        <p:grpSp>
          <p:nvGrpSpPr>
            <p:cNvPr id="36" name="Group 35"/>
            <p:cNvGrpSpPr/>
            <p:nvPr/>
          </p:nvGrpSpPr>
          <p:grpSpPr>
            <a:xfrm>
              <a:off x="4572001" y="514350"/>
              <a:ext cx="6070201" cy="5800725"/>
              <a:chOff x="4572001" y="514350"/>
              <a:chExt cx="6070201" cy="5800725"/>
            </a:xfrm>
          </p:grpSpPr>
          <p:cxnSp>
            <p:nvCxnSpPr>
              <p:cNvPr id="33" name="Straight Connector 32"/>
              <p:cNvCxnSpPr>
                <a:cxnSpLocks/>
              </p:cNvCxnSpPr>
              <p:nvPr/>
            </p:nvCxnSpPr>
            <p:spPr>
              <a:xfrm>
                <a:off x="8153400" y="4187825"/>
                <a:ext cx="284982" cy="49877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H="1">
                <a:off x="6852934" y="4237909"/>
                <a:ext cx="319392" cy="43886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6178706" y="3250753"/>
                <a:ext cx="580553" cy="32112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8492757" y="3250753"/>
                <a:ext cx="580553" cy="32112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7618229" y="2152650"/>
                <a:ext cx="0" cy="3510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35495" y="1249802"/>
                <a:ext cx="4506607" cy="4506607"/>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p:cNvSpPr/>
              <p:nvPr/>
            </p:nvSpPr>
            <p:spPr>
              <a:xfrm>
                <a:off x="6686551" y="514350"/>
                <a:ext cx="1869676" cy="1638300"/>
              </a:xfrm>
              <a:prstGeom prst="hexagon">
                <a:avLst>
                  <a:gd name="adj" fmla="val 27994"/>
                  <a:gd name="vf" fmla="val 11547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p:cNvSpPr/>
              <p:nvPr/>
            </p:nvSpPr>
            <p:spPr>
              <a:xfrm>
                <a:off x="8772526" y="2038350"/>
                <a:ext cx="1869676" cy="1638300"/>
              </a:xfrm>
              <a:prstGeom prst="hexagon">
                <a:avLst>
                  <a:gd name="adj" fmla="val 27994"/>
                  <a:gd name="vf" fmla="val 115470"/>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p:cNvSpPr/>
              <p:nvPr/>
            </p:nvSpPr>
            <p:spPr>
              <a:xfrm>
                <a:off x="4572001" y="2038350"/>
                <a:ext cx="1869676" cy="1638300"/>
              </a:xfrm>
              <a:prstGeom prst="hexagon">
                <a:avLst>
                  <a:gd name="adj" fmla="val 27994"/>
                  <a:gd name="vf" fmla="val 115470"/>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p:cNvSpPr/>
              <p:nvPr/>
            </p:nvSpPr>
            <p:spPr>
              <a:xfrm>
                <a:off x="5438776" y="4648200"/>
                <a:ext cx="1869676" cy="1638300"/>
              </a:xfrm>
              <a:prstGeom prst="hexagon">
                <a:avLst>
                  <a:gd name="adj" fmla="val 27994"/>
                  <a:gd name="vf" fmla="val 115470"/>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p:nvSpPr>
            <p:spPr>
              <a:xfrm>
                <a:off x="7972426" y="4676775"/>
                <a:ext cx="1869676" cy="1638300"/>
              </a:xfrm>
              <a:prstGeom prst="hexagon">
                <a:avLst>
                  <a:gd name="adj" fmla="val 27994"/>
                  <a:gd name="vf" fmla="val 11547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p:nvSpPr>
            <p:spPr>
              <a:xfrm rot="5400000">
                <a:off x="6607885" y="2639503"/>
                <a:ext cx="2020688" cy="1749056"/>
              </a:xfrm>
              <a:prstGeom prst="hexagon">
                <a:avLst>
                  <a:gd name="adj" fmla="val 27994"/>
                  <a:gd name="vf" fmla="val 115470"/>
                </a:avLst>
              </a:prstGeom>
              <a:solidFill>
                <a:srgbClr val="191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549649" y="2253238"/>
                <a:ext cx="137160" cy="137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719851" y="3331847"/>
                <a:ext cx="137160" cy="13716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359128" y="3317558"/>
                <a:ext cx="137160" cy="13716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944915" y="4394835"/>
                <a:ext cx="137160" cy="13716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245078" y="4398585"/>
                <a:ext cx="137160" cy="13716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139713" y="1577953"/>
                <a:ext cx="219415" cy="2194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8797556" y="1577953"/>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9622687" y="4103967"/>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5362065" y="4103967"/>
                <a:ext cx="219415" cy="219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7522070" y="5650512"/>
                <a:ext cx="219415" cy="219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55"/>
            <p:cNvSpPr>
              <a:spLocks noChangeArrowheads="1"/>
            </p:cNvSpPr>
            <p:nvPr/>
          </p:nvSpPr>
          <p:spPr bwMode="auto">
            <a:xfrm>
              <a:off x="9071129" y="2591981"/>
              <a:ext cx="13014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Investment Plan</a:t>
              </a:r>
            </a:p>
          </p:txBody>
        </p:sp>
        <p:sp>
          <p:nvSpPr>
            <p:cNvPr id="38" name="Rectangle 56"/>
            <p:cNvSpPr>
              <a:spLocks noChangeArrowheads="1"/>
            </p:cNvSpPr>
            <p:nvPr/>
          </p:nvSpPr>
          <p:spPr bwMode="auto">
            <a:xfrm>
              <a:off x="6975260" y="1195000"/>
              <a:ext cx="128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Income Plan</a:t>
              </a:r>
            </a:p>
          </p:txBody>
        </p:sp>
        <p:sp>
          <p:nvSpPr>
            <p:cNvPr id="39" name="Rectangle 57"/>
            <p:cNvSpPr>
              <a:spLocks noChangeArrowheads="1"/>
            </p:cNvSpPr>
            <p:nvPr/>
          </p:nvSpPr>
          <p:spPr bwMode="auto">
            <a:xfrm>
              <a:off x="5662124" y="5250857"/>
              <a:ext cx="14341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Healthcare Plan</a:t>
              </a:r>
            </a:p>
          </p:txBody>
        </p:sp>
        <p:sp>
          <p:nvSpPr>
            <p:cNvPr id="40" name="Rectangle 58"/>
            <p:cNvSpPr>
              <a:spLocks noChangeArrowheads="1"/>
            </p:cNvSpPr>
            <p:nvPr/>
          </p:nvSpPr>
          <p:spPr bwMode="auto">
            <a:xfrm>
              <a:off x="8478243" y="5352275"/>
              <a:ext cx="900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Tax Plan</a:t>
              </a:r>
            </a:p>
          </p:txBody>
        </p:sp>
        <p:sp>
          <p:nvSpPr>
            <p:cNvPr id="41" name="Rectangle 57"/>
            <p:cNvSpPr>
              <a:spLocks noChangeArrowheads="1"/>
            </p:cNvSpPr>
            <p:nvPr/>
          </p:nvSpPr>
          <p:spPr bwMode="auto">
            <a:xfrm>
              <a:off x="4629178" y="2600221"/>
              <a:ext cx="1755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Legacy And Estate Plan</a:t>
              </a:r>
            </a:p>
          </p:txBody>
        </p:sp>
        <p:sp>
          <p:nvSpPr>
            <p:cNvPr id="42" name="Text Placeholder 1"/>
            <p:cNvSpPr txBox="1">
              <a:spLocks/>
            </p:cNvSpPr>
            <p:nvPr/>
          </p:nvSpPr>
          <p:spPr>
            <a:xfrm>
              <a:off x="6249420" y="3240453"/>
              <a:ext cx="2779968" cy="5950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0" dirty="0">
                  <a:solidFill>
                    <a:schemeClr val="bg1"/>
                  </a:solidFill>
                  <a:latin typeface="Lato" panose="020F0502020204030203" pitchFamily="34" charset="0"/>
                  <a:ea typeface="Lato" panose="020F0502020204030203" pitchFamily="34" charset="0"/>
                  <a:cs typeface="Lato" panose="020F0502020204030203" pitchFamily="34" charset="0"/>
                </a:rPr>
                <a:t>COMPLETE</a:t>
              </a:r>
              <a:br>
                <a:rPr lang="en-US" sz="2000" b="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000" b="0" dirty="0">
                  <a:solidFill>
                    <a:schemeClr val="bg1"/>
                  </a:solidFill>
                  <a:latin typeface="Lato" panose="020F0502020204030203" pitchFamily="34" charset="0"/>
                  <a:ea typeface="Lato" panose="020F0502020204030203" pitchFamily="34" charset="0"/>
                  <a:cs typeface="Lato" panose="020F0502020204030203" pitchFamily="34" charset="0"/>
                </a:rPr>
                <a:t>PLANNING</a:t>
              </a:r>
            </a:p>
          </p:txBody>
        </p:sp>
      </p:grpSp>
      <p:sp>
        <p:nvSpPr>
          <p:cNvPr id="47" name="Text Placeholder 38"/>
          <p:cNvSpPr>
            <a:spLocks noGrp="1"/>
          </p:cNvSpPr>
          <p:nvPr>
            <p:ph type="body" sz="quarter" idx="10"/>
          </p:nvPr>
        </p:nvSpPr>
        <p:spPr>
          <a:xfrm>
            <a:off x="862204" y="2888825"/>
            <a:ext cx="4341918" cy="508678"/>
          </a:xfrm>
        </p:spPr>
        <p:txBody>
          <a:bodyPr/>
          <a:lstStyle/>
          <a:p>
            <a:r>
              <a:rPr lang="en-US" dirty="0"/>
              <a:t>Summary -</a:t>
            </a:r>
            <a:br>
              <a:rPr lang="en-US" dirty="0"/>
            </a:br>
            <a:r>
              <a:rPr lang="en-US" dirty="0"/>
              <a:t>Complete Planning</a:t>
            </a:r>
          </a:p>
        </p:txBody>
      </p:sp>
      <p:sp>
        <p:nvSpPr>
          <p:cNvPr id="48" name="Rectangle 47"/>
          <p:cNvSpPr/>
          <p:nvPr/>
        </p:nvSpPr>
        <p:spPr>
          <a:xfrm>
            <a:off x="1003226" y="4020996"/>
            <a:ext cx="353172"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652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 Tax Eval Form.3.1.2017.pdf - Adobe Acrobat Reader DC">
            <a:extLst>
              <a:ext uri="{FF2B5EF4-FFF2-40B4-BE49-F238E27FC236}">
                <a16:creationId xmlns:a16="http://schemas.microsoft.com/office/drawing/2014/main" id="{EE960047-DE5A-4F55-8A5A-5EA3F8464436}"/>
              </a:ext>
            </a:extLst>
          </p:cNvPr>
          <p:cNvPicPr>
            <a:picLocks noChangeAspect="1"/>
          </p:cNvPicPr>
          <p:nvPr/>
        </p:nvPicPr>
        <p:blipFill rotWithShape="1">
          <a:blip r:embed="rId3"/>
          <a:srcRect l="14498" t="13586" r="34558" b="3880"/>
          <a:stretch/>
        </p:blipFill>
        <p:spPr>
          <a:xfrm>
            <a:off x="3658170" y="622921"/>
            <a:ext cx="4287857" cy="5360190"/>
          </a:xfrm>
          <a:prstGeom prst="rect">
            <a:avLst/>
          </a:prstGeom>
        </p:spPr>
      </p:pic>
    </p:spTree>
    <p:extLst>
      <p:ext uri="{BB962C8B-B14F-4D97-AF65-F5344CB8AC3E}">
        <p14:creationId xmlns:p14="http://schemas.microsoft.com/office/powerpoint/2010/main" val="279158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dirty="0"/>
              <a:t>Disclaimer</a:t>
            </a:r>
          </a:p>
        </p:txBody>
      </p:sp>
      <p:sp>
        <p:nvSpPr>
          <p:cNvPr id="13" name="TextBox 12"/>
          <p:cNvSpPr txBox="1"/>
          <p:nvPr/>
        </p:nvSpPr>
        <p:spPr>
          <a:xfrm>
            <a:off x="537710" y="1505974"/>
            <a:ext cx="11181849" cy="4616648"/>
          </a:xfrm>
          <a:prstGeom prst="rect">
            <a:avLst/>
          </a:prstGeom>
          <a:noFill/>
        </p:spPr>
        <p:txBody>
          <a:bodyPr wrap="square" rtlCol="0">
            <a:spAutoFit/>
          </a:bodyPr>
          <a:lstStyle/>
          <a:p>
            <a:r>
              <a:rPr lang="en-US" sz="1400" dirty="0"/>
              <a:t>This material is provided courtesy of [agent/agency] and contains general information to help you understand basic financial planning strategies.</a:t>
            </a:r>
          </a:p>
          <a:p>
            <a:r>
              <a:rPr lang="en-US" sz="1400" dirty="0"/>
              <a:t> </a:t>
            </a:r>
          </a:p>
          <a:p>
            <a:r>
              <a:rPr lang="en-US" sz="1400" dirty="0"/>
              <a:t>Throughout the presentation, we may generally discuss different financial vehicles; however, nothing I say should be construed as a recommendation to buy or sell any financial vehicle, nor should it be used to make decisions today about your investments.</a:t>
            </a:r>
          </a:p>
          <a:p>
            <a:r>
              <a:rPr lang="en-US" sz="1400" dirty="0"/>
              <a:t> </a:t>
            </a:r>
          </a:p>
          <a:p>
            <a:r>
              <a:rPr lang="en-US" sz="1400" dirty="0"/>
              <a:t>My goal with this presentation is to expose you to ideas and financial vehicles that may help you work towards your financial goals. Please understand that I cannot make any promises or guarantees that you will accomplish such goals.  All investments are subject to risk including the potential loss of principal.</a:t>
            </a:r>
          </a:p>
          <a:p>
            <a:r>
              <a:rPr lang="en-US" sz="1400" dirty="0"/>
              <a:t> </a:t>
            </a:r>
          </a:p>
          <a:p>
            <a:r>
              <a:rPr lang="en-US" sz="1400" dirty="0"/>
              <a:t>This presentation is designed to provide general information on the subjects covered. It is not, however, intended to provide specific legal or tax advice and cannot be used to avoid tax penalties or to promote, market, or recommend any tax plan or arrangement. Please note that [Firm Name] and its representatives do not give legal or tax advice. You are encouraged to consult your tax advisor or attorney.</a:t>
            </a:r>
          </a:p>
          <a:p>
            <a:r>
              <a:rPr lang="en-US" sz="1400" dirty="0"/>
              <a:t> </a:t>
            </a:r>
          </a:p>
          <a:p>
            <a:r>
              <a:rPr lang="en-US" sz="1400" dirty="0"/>
              <a:t>Investment Advisory Services offered through Elevated Capital Advisors, LLC. An SEC Registered Investment Advisor.</a:t>
            </a:r>
          </a:p>
          <a:p>
            <a:r>
              <a:rPr lang="en-US" sz="1400" dirty="0"/>
              <a:t> </a:t>
            </a:r>
          </a:p>
          <a:p>
            <a:r>
              <a:rPr lang="en-US" sz="1400" dirty="0"/>
              <a:t>Despite efforts to be accurate and current, this presentation may contain out-of-date information; we are under no obligation to advise you of any subsequent changes related to the topics discussed in this presentation.</a:t>
            </a:r>
          </a:p>
          <a:p>
            <a:r>
              <a:rPr lang="en-US" sz="1400" dirty="0"/>
              <a:t> </a:t>
            </a:r>
          </a:p>
          <a:p>
            <a:r>
              <a:rPr lang="en-US" sz="1400" dirty="0"/>
              <a:t>At the end of the seminar, you will be provided an opportunity to visit with us one-on-one to discuss your specific circumstance in a private, comfortable setting.  There is no obligation to you for this visit. At this visit you may be provided with information regarding the purchase of insurance or investment products, or establishing an advisory relationship.</a:t>
            </a:r>
          </a:p>
        </p:txBody>
      </p:sp>
    </p:spTree>
    <p:extLst>
      <p:ext uri="{BB962C8B-B14F-4D97-AF65-F5344CB8AC3E}">
        <p14:creationId xmlns:p14="http://schemas.microsoft.com/office/powerpoint/2010/main" val="853007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EA2860AC-B847-409C-A833-C70062FB45AB}"/>
              </a:ext>
            </a:extLst>
          </p:cNvPr>
          <p:cNvSpPr/>
          <p:nvPr/>
        </p:nvSpPr>
        <p:spPr>
          <a:xfrm>
            <a:off x="819259" y="2355125"/>
            <a:ext cx="4503973" cy="1200329"/>
          </a:xfrm>
          <a:prstGeom prst="rect">
            <a:avLst/>
          </a:prstGeom>
        </p:spPr>
        <p:txBody>
          <a:bodyPr wrap="square">
            <a:spAutoFit/>
          </a:bodyPr>
          <a:lstStyle/>
          <a:p>
            <a:pPr>
              <a:spcBef>
                <a:spcPct val="0"/>
              </a:spcBef>
            </a:pPr>
            <a:r>
              <a:rPr lang="en-US" altLang="en-US" sz="3200" b="1" dirty="0">
                <a:latin typeface="Lato" panose="020F0502020204030203" pitchFamily="34" charset="0"/>
                <a:ea typeface="Lato" panose="020F0502020204030203" pitchFamily="34" charset="0"/>
                <a:cs typeface="Lato" panose="020F0502020204030203" pitchFamily="34" charset="0"/>
              </a:rPr>
              <a:t>Note:  </a:t>
            </a:r>
            <a:br>
              <a:rPr lang="en-US" altLang="en-US" sz="2000" dirty="0"/>
            </a:br>
            <a:r>
              <a:rPr lang="en-US" altLang="en-US" sz="2000" dirty="0"/>
              <a:t>Consult your tax advisor pertaining to your specific situation</a:t>
            </a:r>
          </a:p>
        </p:txBody>
      </p:sp>
      <p:grpSp>
        <p:nvGrpSpPr>
          <p:cNvPr id="41" name="Group 40">
            <a:extLst>
              <a:ext uri="{FF2B5EF4-FFF2-40B4-BE49-F238E27FC236}">
                <a16:creationId xmlns:a16="http://schemas.microsoft.com/office/drawing/2014/main" id="{187C4892-25F0-4C5E-9390-49EEE86F41F8}"/>
              </a:ext>
            </a:extLst>
          </p:cNvPr>
          <p:cNvGrpSpPr/>
          <p:nvPr/>
        </p:nvGrpSpPr>
        <p:grpSpPr>
          <a:xfrm>
            <a:off x="5323232" y="541650"/>
            <a:ext cx="5631544" cy="5381541"/>
            <a:chOff x="4572001" y="514350"/>
            <a:chExt cx="6070201" cy="5800725"/>
          </a:xfrm>
        </p:grpSpPr>
        <p:grpSp>
          <p:nvGrpSpPr>
            <p:cNvPr id="42" name="Group 41">
              <a:extLst>
                <a:ext uri="{FF2B5EF4-FFF2-40B4-BE49-F238E27FC236}">
                  <a16:creationId xmlns:a16="http://schemas.microsoft.com/office/drawing/2014/main" id="{7B087BC9-8B96-4E47-B4B5-E69111B12606}"/>
                </a:ext>
              </a:extLst>
            </p:cNvPr>
            <p:cNvGrpSpPr/>
            <p:nvPr/>
          </p:nvGrpSpPr>
          <p:grpSpPr>
            <a:xfrm>
              <a:off x="4572001" y="514350"/>
              <a:ext cx="6070201" cy="5800725"/>
              <a:chOff x="4572001" y="514350"/>
              <a:chExt cx="6070201" cy="5800725"/>
            </a:xfrm>
          </p:grpSpPr>
          <p:cxnSp>
            <p:nvCxnSpPr>
              <p:cNvPr id="49" name="Straight Connector 48">
                <a:extLst>
                  <a:ext uri="{FF2B5EF4-FFF2-40B4-BE49-F238E27FC236}">
                    <a16:creationId xmlns:a16="http://schemas.microsoft.com/office/drawing/2014/main" id="{436AD773-30AF-4D90-9155-9487F3CE2A9C}"/>
                  </a:ext>
                </a:extLst>
              </p:cNvPr>
              <p:cNvCxnSpPr>
                <a:cxnSpLocks/>
              </p:cNvCxnSpPr>
              <p:nvPr/>
            </p:nvCxnSpPr>
            <p:spPr>
              <a:xfrm>
                <a:off x="8153400" y="4187825"/>
                <a:ext cx="284982" cy="49877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51D86A9-657E-4411-81C3-5A9E8BDD7A62}"/>
                  </a:ext>
                </a:extLst>
              </p:cNvPr>
              <p:cNvCxnSpPr>
                <a:cxnSpLocks/>
              </p:cNvCxnSpPr>
              <p:nvPr/>
            </p:nvCxnSpPr>
            <p:spPr>
              <a:xfrm flipH="1">
                <a:off x="6852934" y="4237909"/>
                <a:ext cx="319392" cy="43886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7903875-1545-49C5-BF5B-8790894616D8}"/>
                  </a:ext>
                </a:extLst>
              </p:cNvPr>
              <p:cNvCxnSpPr>
                <a:cxnSpLocks/>
              </p:cNvCxnSpPr>
              <p:nvPr/>
            </p:nvCxnSpPr>
            <p:spPr>
              <a:xfrm>
                <a:off x="6178706" y="3250753"/>
                <a:ext cx="580553" cy="32112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C721800-B1B2-4AD9-B708-0FCD7F41C757}"/>
                  </a:ext>
                </a:extLst>
              </p:cNvPr>
              <p:cNvCxnSpPr>
                <a:cxnSpLocks/>
              </p:cNvCxnSpPr>
              <p:nvPr/>
            </p:nvCxnSpPr>
            <p:spPr>
              <a:xfrm flipH="1">
                <a:off x="8492757" y="3250753"/>
                <a:ext cx="580553" cy="32112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C58D4C1-0FD7-4010-BD0B-9AED06E78186}"/>
                  </a:ext>
                </a:extLst>
              </p:cNvPr>
              <p:cNvCxnSpPr>
                <a:cxnSpLocks/>
              </p:cNvCxnSpPr>
              <p:nvPr/>
            </p:nvCxnSpPr>
            <p:spPr>
              <a:xfrm>
                <a:off x="7618229" y="2152650"/>
                <a:ext cx="0" cy="3510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4784B685-EE9F-4A13-A2E6-2344DF9F92F5}"/>
                  </a:ext>
                </a:extLst>
              </p:cNvPr>
              <p:cNvSpPr/>
              <p:nvPr/>
            </p:nvSpPr>
            <p:spPr>
              <a:xfrm>
                <a:off x="5335495" y="1249802"/>
                <a:ext cx="4506607" cy="4506607"/>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5" name="Hexagon 54">
                <a:extLst>
                  <a:ext uri="{FF2B5EF4-FFF2-40B4-BE49-F238E27FC236}">
                    <a16:creationId xmlns:a16="http://schemas.microsoft.com/office/drawing/2014/main" id="{49E1EA53-84C5-41FE-8362-D92394444D32}"/>
                  </a:ext>
                </a:extLst>
              </p:cNvPr>
              <p:cNvSpPr/>
              <p:nvPr/>
            </p:nvSpPr>
            <p:spPr>
              <a:xfrm>
                <a:off x="6686551" y="51435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6" name="Hexagon 55">
                <a:extLst>
                  <a:ext uri="{FF2B5EF4-FFF2-40B4-BE49-F238E27FC236}">
                    <a16:creationId xmlns:a16="http://schemas.microsoft.com/office/drawing/2014/main" id="{BD219501-A7F7-402A-84E8-60F8F2968128}"/>
                  </a:ext>
                </a:extLst>
              </p:cNvPr>
              <p:cNvSpPr/>
              <p:nvPr/>
            </p:nvSpPr>
            <p:spPr>
              <a:xfrm>
                <a:off x="8772526" y="203835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Hexagon 56">
                <a:extLst>
                  <a:ext uri="{FF2B5EF4-FFF2-40B4-BE49-F238E27FC236}">
                    <a16:creationId xmlns:a16="http://schemas.microsoft.com/office/drawing/2014/main" id="{A438CE4E-1AFC-4239-BA3F-0B5256741606}"/>
                  </a:ext>
                </a:extLst>
              </p:cNvPr>
              <p:cNvSpPr/>
              <p:nvPr/>
            </p:nvSpPr>
            <p:spPr>
              <a:xfrm>
                <a:off x="4572001" y="203835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8" name="Hexagon 57">
                <a:extLst>
                  <a:ext uri="{FF2B5EF4-FFF2-40B4-BE49-F238E27FC236}">
                    <a16:creationId xmlns:a16="http://schemas.microsoft.com/office/drawing/2014/main" id="{2FC809C1-512A-4FB9-A1A9-B367C0808D99}"/>
                  </a:ext>
                </a:extLst>
              </p:cNvPr>
              <p:cNvSpPr/>
              <p:nvPr/>
            </p:nvSpPr>
            <p:spPr>
              <a:xfrm>
                <a:off x="5438776" y="464820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Hexagon 58">
                <a:extLst>
                  <a:ext uri="{FF2B5EF4-FFF2-40B4-BE49-F238E27FC236}">
                    <a16:creationId xmlns:a16="http://schemas.microsoft.com/office/drawing/2014/main" id="{D8B22B25-9918-4552-93B4-E455C0A20F2A}"/>
                  </a:ext>
                </a:extLst>
              </p:cNvPr>
              <p:cNvSpPr/>
              <p:nvPr/>
            </p:nvSpPr>
            <p:spPr>
              <a:xfrm>
                <a:off x="7972426" y="4676775"/>
                <a:ext cx="1869676" cy="1638300"/>
              </a:xfrm>
              <a:prstGeom prst="hexagon">
                <a:avLst>
                  <a:gd name="adj" fmla="val 27994"/>
                  <a:gd name="vf" fmla="val 11547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0" name="Hexagon 59">
                <a:extLst>
                  <a:ext uri="{FF2B5EF4-FFF2-40B4-BE49-F238E27FC236}">
                    <a16:creationId xmlns:a16="http://schemas.microsoft.com/office/drawing/2014/main" id="{DA284282-FF05-4CAE-B82C-6C39C83F7D94}"/>
                  </a:ext>
                </a:extLst>
              </p:cNvPr>
              <p:cNvSpPr/>
              <p:nvPr/>
            </p:nvSpPr>
            <p:spPr>
              <a:xfrm rot="5400000">
                <a:off x="6607885" y="2639503"/>
                <a:ext cx="2020688" cy="1749056"/>
              </a:xfrm>
              <a:prstGeom prst="hexagon">
                <a:avLst>
                  <a:gd name="adj" fmla="val 27994"/>
                  <a:gd name="vf" fmla="val 115470"/>
                </a:avLst>
              </a:prstGeom>
              <a:solidFill>
                <a:srgbClr val="191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1" name="Oval 60">
                <a:extLst>
                  <a:ext uri="{FF2B5EF4-FFF2-40B4-BE49-F238E27FC236}">
                    <a16:creationId xmlns:a16="http://schemas.microsoft.com/office/drawing/2014/main" id="{C41C0F71-29FE-436C-8461-4B2D394A5615}"/>
                  </a:ext>
                </a:extLst>
              </p:cNvPr>
              <p:cNvSpPr/>
              <p:nvPr/>
            </p:nvSpPr>
            <p:spPr>
              <a:xfrm>
                <a:off x="7549649" y="2253238"/>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Oval 61">
                <a:extLst>
                  <a:ext uri="{FF2B5EF4-FFF2-40B4-BE49-F238E27FC236}">
                    <a16:creationId xmlns:a16="http://schemas.microsoft.com/office/drawing/2014/main" id="{74AD2172-B542-434E-821A-5E6C6FEE40B8}"/>
                  </a:ext>
                </a:extLst>
              </p:cNvPr>
              <p:cNvSpPr/>
              <p:nvPr/>
            </p:nvSpPr>
            <p:spPr>
              <a:xfrm>
                <a:off x="8719851" y="3331847"/>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Oval 62">
                <a:extLst>
                  <a:ext uri="{FF2B5EF4-FFF2-40B4-BE49-F238E27FC236}">
                    <a16:creationId xmlns:a16="http://schemas.microsoft.com/office/drawing/2014/main" id="{AA19CDD5-B3A6-4629-B752-5B68ADB84D5E}"/>
                  </a:ext>
                </a:extLst>
              </p:cNvPr>
              <p:cNvSpPr/>
              <p:nvPr/>
            </p:nvSpPr>
            <p:spPr>
              <a:xfrm>
                <a:off x="6359128" y="3317558"/>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4" name="Oval 63">
                <a:extLst>
                  <a:ext uri="{FF2B5EF4-FFF2-40B4-BE49-F238E27FC236}">
                    <a16:creationId xmlns:a16="http://schemas.microsoft.com/office/drawing/2014/main" id="{A9A5FF9B-90FE-4F16-A507-ACF7D7887733}"/>
                  </a:ext>
                </a:extLst>
              </p:cNvPr>
              <p:cNvSpPr/>
              <p:nvPr/>
            </p:nvSpPr>
            <p:spPr>
              <a:xfrm>
                <a:off x="6944915" y="4394835"/>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5" name="Oval 64">
                <a:extLst>
                  <a:ext uri="{FF2B5EF4-FFF2-40B4-BE49-F238E27FC236}">
                    <a16:creationId xmlns:a16="http://schemas.microsoft.com/office/drawing/2014/main" id="{7BD5353F-5648-457B-8DCE-B870C5540FC1}"/>
                  </a:ext>
                </a:extLst>
              </p:cNvPr>
              <p:cNvSpPr/>
              <p:nvPr/>
            </p:nvSpPr>
            <p:spPr>
              <a:xfrm>
                <a:off x="8245078" y="4398585"/>
                <a:ext cx="137160" cy="13716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6" name="Oval 65">
                <a:extLst>
                  <a:ext uri="{FF2B5EF4-FFF2-40B4-BE49-F238E27FC236}">
                    <a16:creationId xmlns:a16="http://schemas.microsoft.com/office/drawing/2014/main" id="{8ADCA6D0-1912-411E-BC1A-1D53E5AA4D85}"/>
                  </a:ext>
                </a:extLst>
              </p:cNvPr>
              <p:cNvSpPr/>
              <p:nvPr/>
            </p:nvSpPr>
            <p:spPr>
              <a:xfrm>
                <a:off x="6139713" y="1577953"/>
                <a:ext cx="219415" cy="2194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7" name="Oval 66">
                <a:extLst>
                  <a:ext uri="{FF2B5EF4-FFF2-40B4-BE49-F238E27FC236}">
                    <a16:creationId xmlns:a16="http://schemas.microsoft.com/office/drawing/2014/main" id="{3968F7D0-6B2E-44F7-A35A-FC32EEC0A082}"/>
                  </a:ext>
                </a:extLst>
              </p:cNvPr>
              <p:cNvSpPr/>
              <p:nvPr/>
            </p:nvSpPr>
            <p:spPr>
              <a:xfrm>
                <a:off x="8797556" y="1577953"/>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8" name="Oval 67">
                <a:extLst>
                  <a:ext uri="{FF2B5EF4-FFF2-40B4-BE49-F238E27FC236}">
                    <a16:creationId xmlns:a16="http://schemas.microsoft.com/office/drawing/2014/main" id="{5DCD8449-F4B5-4BD6-9D9D-140D09C80E6B}"/>
                  </a:ext>
                </a:extLst>
              </p:cNvPr>
              <p:cNvSpPr/>
              <p:nvPr/>
            </p:nvSpPr>
            <p:spPr>
              <a:xfrm>
                <a:off x="9622687" y="4103967"/>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9" name="Oval 68">
                <a:extLst>
                  <a:ext uri="{FF2B5EF4-FFF2-40B4-BE49-F238E27FC236}">
                    <a16:creationId xmlns:a16="http://schemas.microsoft.com/office/drawing/2014/main" id="{74E8E985-3EEC-4D71-B230-EF3D64078FD7}"/>
                  </a:ext>
                </a:extLst>
              </p:cNvPr>
              <p:cNvSpPr/>
              <p:nvPr/>
            </p:nvSpPr>
            <p:spPr>
              <a:xfrm>
                <a:off x="5362065" y="4103967"/>
                <a:ext cx="219415" cy="219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0" name="Oval 69">
                <a:extLst>
                  <a:ext uri="{FF2B5EF4-FFF2-40B4-BE49-F238E27FC236}">
                    <a16:creationId xmlns:a16="http://schemas.microsoft.com/office/drawing/2014/main" id="{52E113AB-D67F-4770-B54D-C5CBA806432A}"/>
                  </a:ext>
                </a:extLst>
              </p:cNvPr>
              <p:cNvSpPr/>
              <p:nvPr/>
            </p:nvSpPr>
            <p:spPr>
              <a:xfrm>
                <a:off x="7522070" y="5650512"/>
                <a:ext cx="219415" cy="219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3" name="Rectangle 55">
              <a:extLst>
                <a:ext uri="{FF2B5EF4-FFF2-40B4-BE49-F238E27FC236}">
                  <a16:creationId xmlns:a16="http://schemas.microsoft.com/office/drawing/2014/main" id="{B7356877-71DC-438A-A763-F317291C1C1B}"/>
                </a:ext>
              </a:extLst>
            </p:cNvPr>
            <p:cNvSpPr>
              <a:spLocks noChangeArrowheads="1"/>
            </p:cNvSpPr>
            <p:nvPr/>
          </p:nvSpPr>
          <p:spPr bwMode="auto">
            <a:xfrm>
              <a:off x="9071129" y="2591981"/>
              <a:ext cx="1301498" cy="5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Investment Plan</a:t>
              </a:r>
            </a:p>
          </p:txBody>
        </p:sp>
        <p:sp>
          <p:nvSpPr>
            <p:cNvPr id="44" name="Rectangle 56">
              <a:extLst>
                <a:ext uri="{FF2B5EF4-FFF2-40B4-BE49-F238E27FC236}">
                  <a16:creationId xmlns:a16="http://schemas.microsoft.com/office/drawing/2014/main" id="{8CEEEAF9-DAE3-4683-BD34-EA937FFF8952}"/>
                </a:ext>
              </a:extLst>
            </p:cNvPr>
            <p:cNvSpPr>
              <a:spLocks noChangeArrowheads="1"/>
            </p:cNvSpPr>
            <p:nvPr/>
          </p:nvSpPr>
          <p:spPr bwMode="auto">
            <a:xfrm>
              <a:off x="6978816" y="1195000"/>
              <a:ext cx="1276893" cy="2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Income Plan</a:t>
              </a:r>
            </a:p>
          </p:txBody>
        </p:sp>
        <p:sp>
          <p:nvSpPr>
            <p:cNvPr id="45" name="Rectangle 57">
              <a:extLst>
                <a:ext uri="{FF2B5EF4-FFF2-40B4-BE49-F238E27FC236}">
                  <a16:creationId xmlns:a16="http://schemas.microsoft.com/office/drawing/2014/main" id="{54ED2832-1669-48BC-9756-4BE3C64E2A42}"/>
                </a:ext>
              </a:extLst>
            </p:cNvPr>
            <p:cNvSpPr>
              <a:spLocks noChangeArrowheads="1"/>
            </p:cNvSpPr>
            <p:nvPr/>
          </p:nvSpPr>
          <p:spPr bwMode="auto">
            <a:xfrm>
              <a:off x="5662124" y="5250857"/>
              <a:ext cx="1434192" cy="5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Healthcare Plan</a:t>
              </a:r>
            </a:p>
          </p:txBody>
        </p:sp>
        <p:sp>
          <p:nvSpPr>
            <p:cNvPr id="46" name="Rectangle 58">
              <a:extLst>
                <a:ext uri="{FF2B5EF4-FFF2-40B4-BE49-F238E27FC236}">
                  <a16:creationId xmlns:a16="http://schemas.microsoft.com/office/drawing/2014/main" id="{28B573A7-6728-40F0-8662-1DEC7D72C246}"/>
                </a:ext>
              </a:extLst>
            </p:cNvPr>
            <p:cNvSpPr>
              <a:spLocks noChangeArrowheads="1"/>
            </p:cNvSpPr>
            <p:nvPr/>
          </p:nvSpPr>
          <p:spPr bwMode="auto">
            <a:xfrm>
              <a:off x="8478243" y="5352275"/>
              <a:ext cx="900503" cy="2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rgbClr val="262626"/>
                  </a:solidFill>
                  <a:latin typeface="Open Sans Semibold" pitchFamily="34" charset="0"/>
                </a:rPr>
                <a:t>Tax Plan</a:t>
              </a:r>
            </a:p>
          </p:txBody>
        </p:sp>
        <p:sp>
          <p:nvSpPr>
            <p:cNvPr id="47" name="Rectangle 57">
              <a:extLst>
                <a:ext uri="{FF2B5EF4-FFF2-40B4-BE49-F238E27FC236}">
                  <a16:creationId xmlns:a16="http://schemas.microsoft.com/office/drawing/2014/main" id="{777B8703-F479-464E-94AB-BF378D15EBA5}"/>
                </a:ext>
              </a:extLst>
            </p:cNvPr>
            <p:cNvSpPr>
              <a:spLocks noChangeArrowheads="1"/>
            </p:cNvSpPr>
            <p:nvPr/>
          </p:nvSpPr>
          <p:spPr bwMode="auto">
            <a:xfrm>
              <a:off x="4629178" y="2600220"/>
              <a:ext cx="1755322" cy="5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Legacy And Estate Plan</a:t>
              </a:r>
            </a:p>
          </p:txBody>
        </p:sp>
        <p:sp>
          <p:nvSpPr>
            <p:cNvPr id="48" name="Text Placeholder 1">
              <a:extLst>
                <a:ext uri="{FF2B5EF4-FFF2-40B4-BE49-F238E27FC236}">
                  <a16:creationId xmlns:a16="http://schemas.microsoft.com/office/drawing/2014/main" id="{9801AC7E-B060-480B-A235-53DB8CBCF789}"/>
                </a:ext>
              </a:extLst>
            </p:cNvPr>
            <p:cNvSpPr txBox="1">
              <a:spLocks/>
            </p:cNvSpPr>
            <p:nvPr/>
          </p:nvSpPr>
          <p:spPr>
            <a:xfrm>
              <a:off x="6249420" y="3240453"/>
              <a:ext cx="2779968" cy="5950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0" dirty="0">
                  <a:solidFill>
                    <a:schemeClr val="bg1"/>
                  </a:solidFill>
                  <a:latin typeface="Lato" panose="020F0502020204030203" pitchFamily="34" charset="0"/>
                  <a:ea typeface="Lato" panose="020F0502020204030203" pitchFamily="34" charset="0"/>
                  <a:cs typeface="Lato" panose="020F0502020204030203" pitchFamily="34" charset="0"/>
                </a:rPr>
                <a:t>COMPLETE</a:t>
              </a:r>
              <a:br>
                <a:rPr lang="en-US" sz="1800" b="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800" b="0" dirty="0">
                  <a:solidFill>
                    <a:schemeClr val="bg1"/>
                  </a:solidFill>
                  <a:latin typeface="Lato" panose="020F0502020204030203" pitchFamily="34" charset="0"/>
                  <a:ea typeface="Lato" panose="020F0502020204030203" pitchFamily="34" charset="0"/>
                  <a:cs typeface="Lato" panose="020F0502020204030203" pitchFamily="34" charset="0"/>
                </a:rPr>
                <a:t>PLANNING</a:t>
              </a:r>
            </a:p>
          </p:txBody>
        </p:sp>
      </p:grpSp>
    </p:spTree>
    <p:extLst>
      <p:ext uri="{BB962C8B-B14F-4D97-AF65-F5344CB8AC3E}">
        <p14:creationId xmlns:p14="http://schemas.microsoft.com/office/powerpoint/2010/main" val="2424947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C10B1-800D-449A-AB10-5B008843B06F}"/>
              </a:ext>
            </a:extLst>
          </p:cNvPr>
          <p:cNvSpPr/>
          <p:nvPr/>
        </p:nvSpPr>
        <p:spPr>
          <a:xfrm>
            <a:off x="1064919" y="4086162"/>
            <a:ext cx="10062163" cy="634020"/>
          </a:xfrm>
          <a:prstGeom prst="rect">
            <a:avLst/>
          </a:prstGeom>
        </p:spPr>
        <p:txBody>
          <a:bodyPr wrap="square">
            <a:spAutoFit/>
          </a:bodyPr>
          <a:lstStyle/>
          <a:p>
            <a:pPr algn="ctr">
              <a:lnSpc>
                <a:spcPct val="80000"/>
              </a:lnSpc>
            </a:pPr>
            <a:r>
              <a:rPr lang="en-US" sz="4400" b="1" dirty="0">
                <a:latin typeface="Lato" panose="020F0502020204030203" pitchFamily="34" charset="0"/>
                <a:ea typeface="Lato" panose="020F0502020204030203" pitchFamily="34" charset="0"/>
                <a:cs typeface="Lato" panose="020F0502020204030203" pitchFamily="34" charset="0"/>
              </a:rPr>
              <a:t>What color is a STOP sign?</a:t>
            </a:r>
          </a:p>
        </p:txBody>
      </p:sp>
      <p:sp>
        <p:nvSpPr>
          <p:cNvPr id="7" name="Text Placeholder 1">
            <a:extLst>
              <a:ext uri="{FF2B5EF4-FFF2-40B4-BE49-F238E27FC236}">
                <a16:creationId xmlns:a16="http://schemas.microsoft.com/office/drawing/2014/main" id="{B54ED68E-9CA7-440E-ACE8-4A9B659ED7FC}"/>
              </a:ext>
            </a:extLst>
          </p:cNvPr>
          <p:cNvSpPr txBox="1">
            <a:spLocks/>
          </p:cNvSpPr>
          <p:nvPr/>
        </p:nvSpPr>
        <p:spPr>
          <a:xfrm>
            <a:off x="791370" y="2960238"/>
            <a:ext cx="10609261"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Quiz Questions</a:t>
            </a:r>
          </a:p>
        </p:txBody>
      </p:sp>
      <p:pic>
        <p:nvPicPr>
          <p:cNvPr id="3" name="Picture 2">
            <a:extLst>
              <a:ext uri="{FF2B5EF4-FFF2-40B4-BE49-F238E27FC236}">
                <a16:creationId xmlns:a16="http://schemas.microsoft.com/office/drawing/2014/main" id="{CE0AFC58-E612-42C0-9B29-D4B9E2721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950416" cy="2497480"/>
          </a:xfrm>
          <a:prstGeom prst="rect">
            <a:avLst/>
          </a:prstGeom>
        </p:spPr>
      </p:pic>
    </p:spTree>
    <p:extLst>
      <p:ext uri="{BB962C8B-B14F-4D97-AF65-F5344CB8AC3E}">
        <p14:creationId xmlns:p14="http://schemas.microsoft.com/office/powerpoint/2010/main" val="3086805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F955D84-48FE-4706-8F1D-FB6E57BCCD44}"/>
              </a:ext>
            </a:extLst>
          </p:cNvPr>
          <p:cNvPicPr>
            <a:picLocks noGrp="1" noChangeAspect="1"/>
          </p:cNvPicPr>
          <p:nvPr>
            <p:ph type="pic" sz="quarter" idx="10"/>
          </p:nvPr>
        </p:nvPicPr>
        <p:blipFill>
          <a:blip r:embed="rId3"/>
          <a:srcRect l="16912" r="16912"/>
          <a:stretch>
            <a:fillRect/>
          </a:stretch>
        </p:blipFill>
        <p:spPr/>
      </p:pic>
    </p:spTree>
    <p:extLst>
      <p:ext uri="{BB962C8B-B14F-4D97-AF65-F5344CB8AC3E}">
        <p14:creationId xmlns:p14="http://schemas.microsoft.com/office/powerpoint/2010/main" val="294913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4C10B1-800D-449A-AB10-5B008843B06F}"/>
              </a:ext>
            </a:extLst>
          </p:cNvPr>
          <p:cNvSpPr/>
          <p:nvPr/>
        </p:nvSpPr>
        <p:spPr>
          <a:xfrm>
            <a:off x="1064919" y="4086162"/>
            <a:ext cx="10062163" cy="634020"/>
          </a:xfrm>
          <a:prstGeom prst="rect">
            <a:avLst/>
          </a:prstGeom>
        </p:spPr>
        <p:txBody>
          <a:bodyPr wrap="square">
            <a:spAutoFit/>
          </a:bodyPr>
          <a:lstStyle/>
          <a:p>
            <a:pPr algn="ctr">
              <a:lnSpc>
                <a:spcPct val="80000"/>
              </a:lnSpc>
            </a:pPr>
            <a:r>
              <a:rPr lang="en-US" sz="4400" b="1" dirty="0">
                <a:latin typeface="Lato" panose="020F0502020204030203" pitchFamily="34" charset="0"/>
                <a:ea typeface="Lato" panose="020F0502020204030203" pitchFamily="34" charset="0"/>
                <a:cs typeface="Lato" panose="020F0502020204030203" pitchFamily="34" charset="0"/>
              </a:rPr>
              <a:t>What color is a YIELD sign?</a:t>
            </a:r>
          </a:p>
        </p:txBody>
      </p:sp>
      <p:sp>
        <p:nvSpPr>
          <p:cNvPr id="7" name="Text Placeholder 1">
            <a:extLst>
              <a:ext uri="{FF2B5EF4-FFF2-40B4-BE49-F238E27FC236}">
                <a16:creationId xmlns:a16="http://schemas.microsoft.com/office/drawing/2014/main" id="{B54ED68E-9CA7-440E-ACE8-4A9B659ED7FC}"/>
              </a:ext>
            </a:extLst>
          </p:cNvPr>
          <p:cNvSpPr txBox="1">
            <a:spLocks/>
          </p:cNvSpPr>
          <p:nvPr/>
        </p:nvSpPr>
        <p:spPr>
          <a:xfrm>
            <a:off x="791370" y="2960238"/>
            <a:ext cx="10609261"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Quiz Questions</a:t>
            </a:r>
          </a:p>
        </p:txBody>
      </p:sp>
      <p:pic>
        <p:nvPicPr>
          <p:cNvPr id="6" name="Picture 5">
            <a:extLst>
              <a:ext uri="{FF2B5EF4-FFF2-40B4-BE49-F238E27FC236}">
                <a16:creationId xmlns:a16="http://schemas.microsoft.com/office/drawing/2014/main" id="{1ABE8FFB-91BB-467A-800A-CB604C945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870898" cy="2447208"/>
          </a:xfrm>
          <a:prstGeom prst="rect">
            <a:avLst/>
          </a:prstGeom>
        </p:spPr>
      </p:pic>
    </p:spTree>
    <p:extLst>
      <p:ext uri="{BB962C8B-B14F-4D97-AF65-F5344CB8AC3E}">
        <p14:creationId xmlns:p14="http://schemas.microsoft.com/office/powerpoint/2010/main" val="287528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F1897A0-A7C3-4573-AB5B-EA26083EAD75}"/>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5214" b="15214"/>
          <a:stretch>
            <a:fillRect/>
          </a:stretch>
        </p:blipFill>
        <p:spPr/>
      </p:pic>
    </p:spTree>
    <p:extLst>
      <p:ext uri="{BB962C8B-B14F-4D97-AF65-F5344CB8AC3E}">
        <p14:creationId xmlns:p14="http://schemas.microsoft.com/office/powerpoint/2010/main" val="361016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2B2A50-3844-4238-8903-A5FDD7025177}"/>
              </a:ext>
            </a:extLst>
          </p:cNvPr>
          <p:cNvPicPr>
            <a:picLocks noGrp="1" noChangeAspect="1"/>
          </p:cNvPicPr>
          <p:nvPr>
            <p:ph type="pic" sz="quarter" idx="10"/>
          </p:nvPr>
        </p:nvPicPr>
        <p:blipFill rotWithShape="1">
          <a:blip r:embed="rId3"/>
          <a:srcRect l="35925" t="3760" r="3400" b="34696"/>
          <a:stretch/>
        </p:blipFill>
        <p:spPr>
          <a:xfrm>
            <a:off x="3682253" y="739589"/>
            <a:ext cx="4827494" cy="4827494"/>
          </a:xfrm>
        </p:spPr>
      </p:pic>
    </p:spTree>
    <p:extLst>
      <p:ext uri="{BB962C8B-B14F-4D97-AF65-F5344CB8AC3E}">
        <p14:creationId xmlns:p14="http://schemas.microsoft.com/office/powerpoint/2010/main" val="891198855"/>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2520</TotalTime>
  <Words>3183</Words>
  <Application>Microsoft Office PowerPoint</Application>
  <PresentationFormat>Widescreen</PresentationFormat>
  <Paragraphs>238</Paragraphs>
  <Slides>28</Slides>
  <Notes>28</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Gill Sans</vt:lpstr>
      <vt:lpstr>Trebuchet MS</vt:lpstr>
      <vt:lpstr>Calibri Light</vt:lpstr>
      <vt:lpstr>Calibri</vt:lpstr>
      <vt:lpstr>Lato</vt:lpstr>
      <vt:lpstr>Wingdings</vt:lpstr>
      <vt:lpstr>Lato Black</vt:lpstr>
      <vt:lpstr>Open Sans Semibold</vt:lpstr>
      <vt:lpstr>Lato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rrgraphdesign@gmail.com</dc:creator>
  <cp:lastModifiedBy>Sean Lee</cp:lastModifiedBy>
  <cp:revision>186</cp:revision>
  <cp:lastPrinted>2020-02-25T20:51:41Z</cp:lastPrinted>
  <dcterms:created xsi:type="dcterms:W3CDTF">2017-06-11T06:56:48Z</dcterms:created>
  <dcterms:modified xsi:type="dcterms:W3CDTF">2020-04-15T18:25:30Z</dcterms:modified>
</cp:coreProperties>
</file>