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7"/>
  </p:notesMasterIdLst>
  <p:handoutMasterIdLst>
    <p:handoutMasterId r:id="rId58"/>
  </p:handoutMasterIdLst>
  <p:sldIdLst>
    <p:sldId id="257" r:id="rId2"/>
    <p:sldId id="256" r:id="rId3"/>
    <p:sldId id="259" r:id="rId4"/>
    <p:sldId id="260" r:id="rId5"/>
    <p:sldId id="261" r:id="rId6"/>
    <p:sldId id="262" r:id="rId7"/>
    <p:sldId id="263" r:id="rId8"/>
    <p:sldId id="264" r:id="rId9"/>
    <p:sldId id="265" r:id="rId10"/>
    <p:sldId id="266" r:id="rId11"/>
    <p:sldId id="267" r:id="rId12"/>
    <p:sldId id="268" r:id="rId13"/>
    <p:sldId id="272" r:id="rId14"/>
    <p:sldId id="275" r:id="rId15"/>
    <p:sldId id="276" r:id="rId16"/>
    <p:sldId id="343" r:id="rId17"/>
    <p:sldId id="339" r:id="rId18"/>
    <p:sldId id="340" r:id="rId19"/>
    <p:sldId id="341" r:id="rId20"/>
    <p:sldId id="342" r:id="rId21"/>
    <p:sldId id="278" r:id="rId22"/>
    <p:sldId id="279" r:id="rId23"/>
    <p:sldId id="280" r:id="rId24"/>
    <p:sldId id="282" r:id="rId25"/>
    <p:sldId id="283" r:id="rId26"/>
    <p:sldId id="284" r:id="rId27"/>
    <p:sldId id="286" r:id="rId28"/>
    <p:sldId id="287" r:id="rId29"/>
    <p:sldId id="288" r:id="rId30"/>
    <p:sldId id="289" r:id="rId31"/>
    <p:sldId id="324" r:id="rId32"/>
    <p:sldId id="292" r:id="rId33"/>
    <p:sldId id="294" r:id="rId34"/>
    <p:sldId id="293" r:id="rId35"/>
    <p:sldId id="295" r:id="rId36"/>
    <p:sldId id="296" r:id="rId37"/>
    <p:sldId id="297" r:id="rId38"/>
    <p:sldId id="298" r:id="rId39"/>
    <p:sldId id="300" r:id="rId40"/>
    <p:sldId id="301" r:id="rId41"/>
    <p:sldId id="302" r:id="rId42"/>
    <p:sldId id="303" r:id="rId43"/>
    <p:sldId id="304" r:id="rId44"/>
    <p:sldId id="307" r:id="rId45"/>
    <p:sldId id="312" r:id="rId46"/>
    <p:sldId id="310" r:id="rId47"/>
    <p:sldId id="311" r:id="rId48"/>
    <p:sldId id="313" r:id="rId49"/>
    <p:sldId id="314" r:id="rId50"/>
    <p:sldId id="315" r:id="rId51"/>
    <p:sldId id="316" r:id="rId52"/>
    <p:sldId id="317" r:id="rId53"/>
    <p:sldId id="319" r:id="rId54"/>
    <p:sldId id="320" r:id="rId55"/>
    <p:sldId id="321" r:id="rId56"/>
  </p:sldIdLst>
  <p:sldSz cx="12192000" cy="6858000"/>
  <p:notesSz cx="7010400" cy="9296400"/>
  <p:embeddedFontLst>
    <p:embeddedFont>
      <p:font typeface="Open Sans Semibold" panose="020B0604020202020204" charset="0"/>
      <p:bold r:id="rId59"/>
      <p:boldItalic r:id="rId60"/>
    </p:embeddedFont>
    <p:embeddedFont>
      <p:font typeface="Calibri" panose="020F0502020204030204" pitchFamily="34" charset="0"/>
      <p:regular r:id="rId61"/>
      <p:bold r:id="rId62"/>
      <p:italic r:id="rId63"/>
      <p:boldItalic r:id="rId64"/>
    </p:embeddedFont>
    <p:embeddedFont>
      <p:font typeface="Segoe UI" panose="020B0502040204020203" pitchFamily="34" charset="0"/>
      <p:regular r:id="rId65"/>
      <p:bold r:id="rId66"/>
      <p:italic r:id="rId67"/>
      <p:boldItalic r:id="rId68"/>
    </p:embeddedFont>
    <p:embeddedFont>
      <p:font typeface="Lato" panose="020B0604020202020204" charset="0"/>
      <p:regular r:id="rId69"/>
      <p:bold r:id="rId70"/>
      <p:italic r:id="rId71"/>
      <p:boldItalic r:id="rId72"/>
    </p:embeddedFont>
    <p:embeddedFont>
      <p:font typeface="Calibri Light" panose="020F0302020204030204" pitchFamily="34" charset="0"/>
      <p:regular r:id="rId73"/>
      <p:italic r:id="rId74"/>
    </p:embeddedFont>
    <p:embeddedFont>
      <p:font typeface="Trebuchet MS" panose="020B0603020202020204" pitchFamily="34" charset="0"/>
      <p:regular r:id="rId75"/>
      <p:bold r:id="rId76"/>
      <p:italic r:id="rId77"/>
      <p:boldItalic r:id="rId78"/>
    </p:embeddedFont>
    <p:embeddedFont>
      <p:font typeface="Lato Black" panose="020B0604020202020204" charset="0"/>
      <p:bold r:id="rId79"/>
      <p:boldItalic r:id="rId80"/>
    </p:embeddedFont>
    <p:embeddedFont>
      <p:font typeface="Lato Light" panose="020F0302020204030203" charset="0"/>
      <p:regular r:id="rId81"/>
      <p:italic r:id="rId82"/>
    </p:embeddedFont>
    <p:embeddedFont>
      <p:font typeface="ＭＳ Ｐゴシック" panose="020B0600070205080204" pitchFamily="34" charset="-128"/>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464"/>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98" autoAdjust="0"/>
    <p:restoredTop sz="76751" autoAdjust="0"/>
  </p:normalViewPr>
  <p:slideViewPr>
    <p:cSldViewPr snapToGrid="0">
      <p:cViewPr varScale="1">
        <p:scale>
          <a:sx n="89" d="100"/>
          <a:sy n="89" d="100"/>
        </p:scale>
        <p:origin x="1056" y="90"/>
      </p:cViewPr>
      <p:guideLst/>
    </p:cSldViewPr>
  </p:slideViewPr>
  <p:notesTextViewPr>
    <p:cViewPr>
      <p:scale>
        <a:sx n="3" d="2"/>
        <a:sy n="3" d="2"/>
      </p:scale>
      <p:origin x="0" y="-432"/>
    </p:cViewPr>
  </p:notesTextViewPr>
  <p:sorterViewPr>
    <p:cViewPr>
      <p:scale>
        <a:sx n="100" d="100"/>
        <a:sy n="100" d="100"/>
      </p:scale>
      <p:origin x="0" y="-1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font" Target="fonts/font10.fntdata"/><Relationship Id="rId76" Type="http://schemas.openxmlformats.org/officeDocument/2006/relationships/font" Target="fonts/font18.fntdata"/><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66" Type="http://schemas.openxmlformats.org/officeDocument/2006/relationships/font" Target="fonts/font8.fntdata"/><Relationship Id="rId74" Type="http://schemas.openxmlformats.org/officeDocument/2006/relationships/font" Target="fonts/font16.fntdata"/><Relationship Id="rId79" Type="http://schemas.openxmlformats.org/officeDocument/2006/relationships/font" Target="fonts/font21.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1805103440682792E-4"/>
          <c:y val="6.2500000000000003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accent2"/>
              </a:solidFill>
              <a:latin typeface="+mj-lt"/>
              <a:ea typeface="+mn-ea"/>
              <a:cs typeface="+mn-cs"/>
            </a:defRPr>
          </a:pPr>
          <a:endParaRPr lang="en-US"/>
        </a:p>
      </c:txPr>
    </c:title>
    <c:autoTitleDeleted val="0"/>
    <c:plotArea>
      <c:layout>
        <c:manualLayout>
          <c:layoutTarget val="inner"/>
          <c:xMode val="edge"/>
          <c:yMode val="edge"/>
          <c:x val="6.8452490539765917E-2"/>
          <c:y val="0.14287524606299212"/>
          <c:w val="0.91457079599398172"/>
          <c:h val="0.73725959645669292"/>
        </c:manualLayout>
      </c:layout>
      <c:barChart>
        <c:barDir val="col"/>
        <c:grouping val="clustered"/>
        <c:varyColors val="0"/>
        <c:ser>
          <c:idx val="0"/>
          <c:order val="0"/>
          <c:tx>
            <c:strRef>
              <c:f>Sheet1!$B$1</c:f>
              <c:strCache>
                <c:ptCount val="1"/>
                <c:pt idx="0">
                  <c:v>Top Marginal Tax Rates</c:v>
                </c:pt>
              </c:strCache>
            </c:strRef>
          </c:tx>
          <c:spPr>
            <a:solidFill>
              <a:schemeClr val="accent1"/>
            </a:solidFill>
            <a:ln>
              <a:noFill/>
            </a:ln>
            <a:effectLst/>
          </c:spPr>
          <c:invertIfNegative val="0"/>
          <c:cat>
            <c:numRef>
              <c:f>Sheet1!$A$2:$A$109</c:f>
              <c:numCache>
                <c:formatCode>General</c:formatCode>
                <c:ptCount val="108"/>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pt idx="100">
                  <c:v>2013</c:v>
                </c:pt>
                <c:pt idx="101">
                  <c:v>2014</c:v>
                </c:pt>
                <c:pt idx="102">
                  <c:v>2015</c:v>
                </c:pt>
                <c:pt idx="103">
                  <c:v>2016</c:v>
                </c:pt>
                <c:pt idx="104">
                  <c:v>2017</c:v>
                </c:pt>
                <c:pt idx="105">
                  <c:v>2018</c:v>
                </c:pt>
                <c:pt idx="106">
                  <c:v>2019</c:v>
                </c:pt>
                <c:pt idx="107">
                  <c:v>2020</c:v>
                </c:pt>
              </c:numCache>
            </c:numRef>
          </c:cat>
          <c:val>
            <c:numRef>
              <c:f>Sheet1!$B$2:$B$109</c:f>
              <c:numCache>
                <c:formatCode>0%</c:formatCode>
                <c:ptCount val="108"/>
                <c:pt idx="0">
                  <c:v>7.0000000000000007E-2</c:v>
                </c:pt>
                <c:pt idx="1">
                  <c:v>7.0000000000000007E-2</c:v>
                </c:pt>
                <c:pt idx="2">
                  <c:v>7.0000000000000007E-2</c:v>
                </c:pt>
                <c:pt idx="3">
                  <c:v>0.15</c:v>
                </c:pt>
                <c:pt idx="4">
                  <c:v>0.67</c:v>
                </c:pt>
                <c:pt idx="5">
                  <c:v>0.77</c:v>
                </c:pt>
                <c:pt idx="6">
                  <c:v>0.73</c:v>
                </c:pt>
                <c:pt idx="7">
                  <c:v>0.73</c:v>
                </c:pt>
                <c:pt idx="8">
                  <c:v>0.73</c:v>
                </c:pt>
                <c:pt idx="9">
                  <c:v>0.57999999999999996</c:v>
                </c:pt>
                <c:pt idx="10">
                  <c:v>0.435</c:v>
                </c:pt>
                <c:pt idx="11">
                  <c:v>0.46</c:v>
                </c:pt>
                <c:pt idx="12">
                  <c:v>0.25</c:v>
                </c:pt>
                <c:pt idx="13">
                  <c:v>0.25</c:v>
                </c:pt>
                <c:pt idx="14">
                  <c:v>0.25</c:v>
                </c:pt>
                <c:pt idx="15">
                  <c:v>0.25</c:v>
                </c:pt>
                <c:pt idx="16">
                  <c:v>0.24</c:v>
                </c:pt>
                <c:pt idx="17">
                  <c:v>0.25</c:v>
                </c:pt>
                <c:pt idx="18">
                  <c:v>0.25</c:v>
                </c:pt>
                <c:pt idx="19">
                  <c:v>0.63</c:v>
                </c:pt>
                <c:pt idx="20">
                  <c:v>0.63</c:v>
                </c:pt>
                <c:pt idx="21">
                  <c:v>0.63</c:v>
                </c:pt>
                <c:pt idx="22">
                  <c:v>0.63</c:v>
                </c:pt>
                <c:pt idx="23">
                  <c:v>0.78</c:v>
                </c:pt>
                <c:pt idx="24">
                  <c:v>0.78</c:v>
                </c:pt>
                <c:pt idx="25">
                  <c:v>0.78</c:v>
                </c:pt>
                <c:pt idx="26">
                  <c:v>0.78</c:v>
                </c:pt>
                <c:pt idx="27">
                  <c:v>0.78</c:v>
                </c:pt>
                <c:pt idx="28">
                  <c:v>0.8</c:v>
                </c:pt>
                <c:pt idx="29">
                  <c:v>0.88</c:v>
                </c:pt>
                <c:pt idx="30">
                  <c:v>0.88</c:v>
                </c:pt>
                <c:pt idx="31">
                  <c:v>0.94</c:v>
                </c:pt>
                <c:pt idx="32">
                  <c:v>0.94</c:v>
                </c:pt>
                <c:pt idx="33">
                  <c:v>0.86499999999999999</c:v>
                </c:pt>
                <c:pt idx="34">
                  <c:v>0.86499999999999999</c:v>
                </c:pt>
                <c:pt idx="35">
                  <c:v>0.82099999999999995</c:v>
                </c:pt>
                <c:pt idx="36">
                  <c:v>0.82099999999999995</c:v>
                </c:pt>
                <c:pt idx="37">
                  <c:v>0.84400000000000008</c:v>
                </c:pt>
                <c:pt idx="38">
                  <c:v>0.91</c:v>
                </c:pt>
                <c:pt idx="39">
                  <c:v>0.91</c:v>
                </c:pt>
                <c:pt idx="40">
                  <c:v>0.91</c:v>
                </c:pt>
                <c:pt idx="41">
                  <c:v>0.91</c:v>
                </c:pt>
                <c:pt idx="42">
                  <c:v>0.91</c:v>
                </c:pt>
                <c:pt idx="43">
                  <c:v>0.91</c:v>
                </c:pt>
                <c:pt idx="44">
                  <c:v>0.91</c:v>
                </c:pt>
                <c:pt idx="45">
                  <c:v>0.91</c:v>
                </c:pt>
                <c:pt idx="46">
                  <c:v>0.91</c:v>
                </c:pt>
                <c:pt idx="47">
                  <c:v>0.91</c:v>
                </c:pt>
                <c:pt idx="48">
                  <c:v>0.91</c:v>
                </c:pt>
                <c:pt idx="49">
                  <c:v>0.91</c:v>
                </c:pt>
                <c:pt idx="50">
                  <c:v>0.91</c:v>
                </c:pt>
                <c:pt idx="51">
                  <c:v>0.7</c:v>
                </c:pt>
                <c:pt idx="52">
                  <c:v>0.7</c:v>
                </c:pt>
                <c:pt idx="53">
                  <c:v>0.7</c:v>
                </c:pt>
                <c:pt idx="54">
                  <c:v>0.7</c:v>
                </c:pt>
                <c:pt idx="55">
                  <c:v>0.753</c:v>
                </c:pt>
                <c:pt idx="56">
                  <c:v>0.77</c:v>
                </c:pt>
                <c:pt idx="57">
                  <c:v>0.7</c:v>
                </c:pt>
                <c:pt idx="58">
                  <c:v>0.7</c:v>
                </c:pt>
                <c:pt idx="59">
                  <c:v>0.7</c:v>
                </c:pt>
                <c:pt idx="60">
                  <c:v>0.7</c:v>
                </c:pt>
                <c:pt idx="61">
                  <c:v>0.7</c:v>
                </c:pt>
                <c:pt idx="62">
                  <c:v>0.7</c:v>
                </c:pt>
                <c:pt idx="63">
                  <c:v>0.7</c:v>
                </c:pt>
                <c:pt idx="64">
                  <c:v>0.7</c:v>
                </c:pt>
                <c:pt idx="65">
                  <c:v>0.7</c:v>
                </c:pt>
                <c:pt idx="66">
                  <c:v>0.7</c:v>
                </c:pt>
                <c:pt idx="67">
                  <c:v>0.7</c:v>
                </c:pt>
                <c:pt idx="68">
                  <c:v>0.5</c:v>
                </c:pt>
                <c:pt idx="69">
                  <c:v>0.5</c:v>
                </c:pt>
                <c:pt idx="70">
                  <c:v>0.5</c:v>
                </c:pt>
                <c:pt idx="71">
                  <c:v>0.5</c:v>
                </c:pt>
                <c:pt idx="72">
                  <c:v>0.5</c:v>
                </c:pt>
                <c:pt idx="73">
                  <c:v>0.5</c:v>
                </c:pt>
                <c:pt idx="74">
                  <c:v>0.38500000000000001</c:v>
                </c:pt>
                <c:pt idx="75">
                  <c:v>0.28000000000000003</c:v>
                </c:pt>
                <c:pt idx="76">
                  <c:v>0.28000000000000003</c:v>
                </c:pt>
                <c:pt idx="77">
                  <c:v>0.28000000000000003</c:v>
                </c:pt>
                <c:pt idx="78">
                  <c:v>0.31900000000000001</c:v>
                </c:pt>
                <c:pt idx="79">
                  <c:v>0.31900000000000001</c:v>
                </c:pt>
                <c:pt idx="80">
                  <c:v>0.39600000000000002</c:v>
                </c:pt>
                <c:pt idx="81">
                  <c:v>0.39600000000000002</c:v>
                </c:pt>
                <c:pt idx="82">
                  <c:v>0.39600000000000002</c:v>
                </c:pt>
                <c:pt idx="83">
                  <c:v>0.39600000000000002</c:v>
                </c:pt>
                <c:pt idx="84">
                  <c:v>0.39600000000000002</c:v>
                </c:pt>
                <c:pt idx="85">
                  <c:v>0.39600000000000002</c:v>
                </c:pt>
                <c:pt idx="86">
                  <c:v>0.39600000000000002</c:v>
                </c:pt>
                <c:pt idx="87">
                  <c:v>0.39600000000000002</c:v>
                </c:pt>
                <c:pt idx="88">
                  <c:v>0.39100000000000001</c:v>
                </c:pt>
                <c:pt idx="89">
                  <c:v>0.38600000000000001</c:v>
                </c:pt>
                <c:pt idx="90">
                  <c:v>0.35</c:v>
                </c:pt>
                <c:pt idx="91">
                  <c:v>0.35</c:v>
                </c:pt>
                <c:pt idx="92">
                  <c:v>0.35</c:v>
                </c:pt>
                <c:pt idx="93">
                  <c:v>0.35</c:v>
                </c:pt>
                <c:pt idx="94">
                  <c:v>0.35</c:v>
                </c:pt>
                <c:pt idx="95">
                  <c:v>0.35</c:v>
                </c:pt>
                <c:pt idx="96">
                  <c:v>0.35</c:v>
                </c:pt>
                <c:pt idx="97">
                  <c:v>0.35</c:v>
                </c:pt>
                <c:pt idx="98">
                  <c:v>0.35</c:v>
                </c:pt>
                <c:pt idx="99">
                  <c:v>0.35</c:v>
                </c:pt>
                <c:pt idx="100">
                  <c:v>0.39600000000000002</c:v>
                </c:pt>
                <c:pt idx="101">
                  <c:v>0.39600000000000002</c:v>
                </c:pt>
                <c:pt idx="102">
                  <c:v>0.39600000000000002</c:v>
                </c:pt>
                <c:pt idx="103">
                  <c:v>0.4</c:v>
                </c:pt>
                <c:pt idx="104">
                  <c:v>0.4</c:v>
                </c:pt>
                <c:pt idx="105">
                  <c:v>0.37</c:v>
                </c:pt>
                <c:pt idx="106">
                  <c:v>0.37</c:v>
                </c:pt>
                <c:pt idx="107">
                  <c:v>0.37</c:v>
                </c:pt>
              </c:numCache>
            </c:numRef>
          </c:val>
          <c:extLst xmlns:c16r2="http://schemas.microsoft.com/office/drawing/2015/06/chart">
            <c:ext xmlns:c16="http://schemas.microsoft.com/office/drawing/2014/chart" uri="{C3380CC4-5D6E-409C-BE32-E72D297353CC}">
              <c16:uniqueId val="{00000000-E623-4BB6-8718-6623695BD58C}"/>
            </c:ext>
          </c:extLst>
        </c:ser>
        <c:dLbls>
          <c:showLegendKey val="0"/>
          <c:showVal val="0"/>
          <c:showCatName val="0"/>
          <c:showSerName val="0"/>
          <c:showPercent val="0"/>
          <c:showBubbleSize val="0"/>
        </c:dLbls>
        <c:gapWidth val="219"/>
        <c:overlap val="-27"/>
        <c:axId val="561367336"/>
        <c:axId val="561367728"/>
      </c:barChart>
      <c:catAx>
        <c:axId val="561367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1367728"/>
        <c:crosses val="autoZero"/>
        <c:auto val="1"/>
        <c:lblAlgn val="ctr"/>
        <c:lblOffset val="100"/>
        <c:noMultiLvlLbl val="0"/>
      </c:catAx>
      <c:valAx>
        <c:axId val="561367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1367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ABA1DF86-C288-42C2-A1C0-2263F3088AF6}" type="datetimeFigureOut">
              <a:rPr lang="en-US" smtClean="0"/>
              <a:t>2/25/2020</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4619AEE8-BF06-40FC-B28B-E531BE96E401}" type="slidenum">
              <a:rPr lang="en-US" smtClean="0"/>
              <a:t>‹#›</a:t>
            </a:fld>
            <a:endParaRPr lang="en-US"/>
          </a:p>
        </p:txBody>
      </p:sp>
    </p:spTree>
    <p:extLst>
      <p:ext uri="{BB962C8B-B14F-4D97-AF65-F5344CB8AC3E}">
        <p14:creationId xmlns:p14="http://schemas.microsoft.com/office/powerpoint/2010/main" val="3323235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F19BAA8E-1089-46BD-91D3-C961CBBFD010}" type="datetimeFigureOut">
              <a:rPr lang="en-US" smtClean="0"/>
              <a:t>2/25/2020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2A2DF3AF-F056-4DDB-9867-BA21AE7B097C}" type="slidenum">
              <a:rPr lang="en-US" smtClean="0"/>
              <a:t>‹#›</a:t>
            </a:fld>
            <a:endParaRPr lang="en-US"/>
          </a:p>
        </p:txBody>
      </p:sp>
    </p:spTree>
    <p:extLst>
      <p:ext uri="{BB962C8B-B14F-4D97-AF65-F5344CB8AC3E}">
        <p14:creationId xmlns:p14="http://schemas.microsoft.com/office/powerpoint/2010/main" val="2824206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arrons.com/articles/the-secure-act-is-supposed-to-make-it-easier-for-small-businesses-to-offer-retirement-plans-some-experts-are-skeptical-5157669475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a:t>
            </a:fld>
            <a:endParaRPr lang="en-US" dirty="0"/>
          </a:p>
        </p:txBody>
      </p:sp>
    </p:spTree>
    <p:extLst>
      <p:ext uri="{BB962C8B-B14F-4D97-AF65-F5344CB8AC3E}">
        <p14:creationId xmlns:p14="http://schemas.microsoft.com/office/powerpoint/2010/main" val="3132565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Were YIELD signs ever yellow?</a:t>
            </a:r>
            <a:endParaRPr lang="en-US" dirty="0"/>
          </a:p>
          <a:p>
            <a:r>
              <a:rPr lang="en-US" b="1" dirty="0"/>
              <a:t>Yes - in fact, yellow was the standard color for YIELD signs for nearly </a:t>
            </a:r>
            <a:r>
              <a:rPr lang="en-US" b="1" i="1" dirty="0"/>
              <a:t>40 </a:t>
            </a:r>
            <a:r>
              <a:rPr lang="en-US" b="1" dirty="0"/>
              <a:t>years.</a:t>
            </a:r>
            <a:endParaRPr lang="en-US" dirty="0"/>
          </a:p>
          <a:p>
            <a:r>
              <a:rPr lang="en-US" dirty="0"/>
              <a:t>The YIELD sign was added to the Manual on Uniform Traffic Control Devices in 1954. In 1971, the YIELD sign was changed to use the red background you see today, along with the white region in the center of the sign</a:t>
            </a:r>
          </a:p>
          <a:p>
            <a:endParaRPr lang="en-US"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10</a:t>
            </a:fld>
            <a:endParaRPr lang="en-US" dirty="0"/>
          </a:p>
        </p:txBody>
      </p:sp>
    </p:spTree>
    <p:extLst>
      <p:ext uri="{BB962C8B-B14F-4D97-AF65-F5344CB8AC3E}">
        <p14:creationId xmlns:p14="http://schemas.microsoft.com/office/powerpoint/2010/main" val="4133837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Let’s start off with “Myths and Misconceptions</a:t>
            </a:r>
            <a:r>
              <a:rPr lang="en-US" baseline="0" dirty="0"/>
              <a:t> from the “Old World” can cause harm to you in the “New World”.  Let’s take a look at a couple of examples.</a:t>
            </a:r>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11</a:t>
            </a:fld>
            <a:endParaRPr lang="en-US" dirty="0"/>
          </a:p>
        </p:txBody>
      </p:sp>
    </p:spTree>
    <p:extLst>
      <p:ext uri="{BB962C8B-B14F-4D97-AF65-F5344CB8AC3E}">
        <p14:creationId xmlns:p14="http://schemas.microsoft.com/office/powerpoint/2010/main" val="3941770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endParaRPr lang="en-US" dirty="0"/>
          </a:p>
          <a:p>
            <a:endParaRPr lang="en-US" dirty="0"/>
          </a:p>
          <a:p>
            <a:r>
              <a:rPr lang="en-US" dirty="0"/>
              <a:t>Before I show you the history of tax rates in our country, does any one want to take a stab at the highest marginal tax bracket in the history of our country?  What’s the worst it’s ever been?  (Wait for responses-then show slide).  You may find this hard to believe, but the last 2 years of WWII, the highest marginal tax bracket was 94%.  Throughout much of the 60s, it was between 70 and 90%.  You don’t have to go very far back into the history of our country to find tax rates that were easily double what they are today.  Why do you think I’m showing you this slide?</a:t>
            </a:r>
          </a:p>
          <a:p>
            <a:endParaRPr lang="en-US" dirty="0"/>
          </a:p>
          <a:p>
            <a:pPr eaLnBrk="1" hangingPunct="1"/>
            <a:r>
              <a:rPr lang="en-US" dirty="0">
                <a:ea typeface="Lucida Grande" charset="0"/>
                <a:cs typeface="Lucida Grande" charset="0"/>
                <a:sym typeface="Lucida Grande" charset="0"/>
              </a:rPr>
              <a:t>This slide shows the history of the top federal tax bracket.  Starting in 1913 when the top rate was 7% and all the way to 2010 when the top rate was 35%.  The current federal top tax rate is </a:t>
            </a:r>
            <a:r>
              <a:rPr lang="en-US" dirty="0" smtClean="0">
                <a:ea typeface="Lucida Grande" charset="0"/>
                <a:cs typeface="Lucida Grande" charset="0"/>
                <a:sym typeface="Lucida Grande" charset="0"/>
              </a:rPr>
              <a:t>37% </a:t>
            </a:r>
            <a:r>
              <a:rPr lang="en-US" dirty="0">
                <a:ea typeface="Lucida Grande" charset="0"/>
                <a:cs typeface="Lucida Grande" charset="0"/>
                <a:sym typeface="Lucida Grande" charset="0"/>
              </a:rPr>
              <a:t>with an additional 3.8% Medicare tax from the Patient Protection and Affordable Care of 2010 if your modified adjusted gross income (MAGI) exceeds the threshold amounts (of $200,000 single, $250,000, married filing jointly).</a:t>
            </a:r>
          </a:p>
          <a:p>
            <a:pPr>
              <a:lnSpc>
                <a:spcPct val="90000"/>
              </a:lnSpc>
            </a:pPr>
            <a:r>
              <a:rPr lang="en-US" altLang="en-US" dirty="0"/>
              <a:t>The 3.8% Medicare tax is imposed on the lesser of:</a:t>
            </a:r>
          </a:p>
          <a:p>
            <a:pPr marL="179616" indent="-179616">
              <a:lnSpc>
                <a:spcPct val="90000"/>
              </a:lnSpc>
              <a:buFont typeface="Arial" panose="020B0604020202020204" pitchFamily="34" charset="0"/>
              <a:buChar char="•"/>
            </a:pPr>
            <a:r>
              <a:rPr lang="en-US" altLang="en-US" dirty="0"/>
              <a:t>Net investment income</a:t>
            </a:r>
          </a:p>
          <a:p>
            <a:pPr>
              <a:lnSpc>
                <a:spcPct val="90000"/>
              </a:lnSpc>
            </a:pPr>
            <a:r>
              <a:rPr lang="en-US" altLang="en-US" dirty="0"/>
              <a:t>OR</a:t>
            </a:r>
          </a:p>
          <a:p>
            <a:pPr marL="179616" indent="-179616">
              <a:lnSpc>
                <a:spcPct val="90000"/>
              </a:lnSpc>
              <a:buFont typeface="Arial" panose="020B0604020202020204" pitchFamily="34" charset="0"/>
              <a:buChar char="•"/>
            </a:pPr>
            <a:r>
              <a:rPr lang="en-US" altLang="en-US" dirty="0"/>
              <a:t>The amount of modified adjusted gross income over the threshold amount. </a:t>
            </a:r>
          </a:p>
          <a:p>
            <a:pPr>
              <a:lnSpc>
                <a:spcPct val="90000"/>
              </a:lnSpc>
            </a:pPr>
            <a:r>
              <a:rPr lang="en-US" altLang="en-US" dirty="0"/>
              <a:t>Consult your tax advisor pertaining to your specific situation.</a:t>
            </a:r>
          </a:p>
          <a:p>
            <a:pPr>
              <a:lnSpc>
                <a:spcPct val="90000"/>
              </a:lnSpc>
            </a:pPr>
            <a:endParaRPr lang="en-US" altLang="en-US" dirty="0"/>
          </a:p>
          <a:p>
            <a:pPr>
              <a:lnSpc>
                <a:spcPct val="90000"/>
              </a:lnSpc>
            </a:pPr>
            <a:r>
              <a:rPr lang="en-US" b="1" dirty="0">
                <a:ea typeface="Lucida Grande" charset="0"/>
                <a:cs typeface="Lucida Grande" charset="0"/>
                <a:sym typeface="Lucida Grande" charset="0"/>
              </a:rPr>
              <a:t>NEXT SLIDE</a:t>
            </a:r>
          </a:p>
          <a:p>
            <a:r>
              <a:rPr lang="en-US" dirty="0"/>
              <a:t> </a:t>
            </a:r>
          </a:p>
        </p:txBody>
      </p:sp>
      <p:sp>
        <p:nvSpPr>
          <p:cNvPr id="4" name="Slide Number Placeholder 3"/>
          <p:cNvSpPr>
            <a:spLocks noGrp="1"/>
          </p:cNvSpPr>
          <p:nvPr>
            <p:ph type="sldNum" sz="quarter" idx="10"/>
          </p:nvPr>
        </p:nvSpPr>
        <p:spPr/>
        <p:txBody>
          <a:bodyPr/>
          <a:lstStyle/>
          <a:p>
            <a:fld id="{2A2DF3AF-F056-4DDB-9867-BA21AE7B097C}" type="slidenum">
              <a:rPr lang="en-US" smtClean="0"/>
              <a:t>12</a:t>
            </a:fld>
            <a:endParaRPr lang="en-US" dirty="0"/>
          </a:p>
        </p:txBody>
      </p:sp>
    </p:spTree>
    <p:extLst>
      <p:ext uri="{BB962C8B-B14F-4D97-AF65-F5344CB8AC3E}">
        <p14:creationId xmlns:p14="http://schemas.microsoft.com/office/powerpoint/2010/main" val="4069278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ltLang="en-US" dirty="0"/>
              <a:t>Here is a look at the </a:t>
            </a:r>
            <a:r>
              <a:rPr lang="en-US" altLang="en-US" dirty="0" smtClean="0"/>
              <a:t>2020 </a:t>
            </a:r>
            <a:r>
              <a:rPr lang="en-US" altLang="en-US" dirty="0"/>
              <a:t>tax tables.</a:t>
            </a:r>
          </a:p>
          <a:p>
            <a:r>
              <a:rPr lang="en-US" altLang="en-US" dirty="0"/>
              <a:t>Single filing status:</a:t>
            </a:r>
          </a:p>
          <a:p>
            <a:r>
              <a:rPr lang="en-US" altLang="en-US" dirty="0"/>
              <a:t>Taxable Income</a:t>
            </a:r>
            <a:r>
              <a:rPr lang="en-US" altLang="en-US" baseline="0" dirty="0"/>
              <a:t> </a:t>
            </a:r>
            <a:r>
              <a:rPr lang="en-US" altLang="en-US" dirty="0"/>
              <a:t>Under</a:t>
            </a:r>
            <a:r>
              <a:rPr lang="en-US" altLang="en-US" baseline="0" dirty="0"/>
              <a:t> $</a:t>
            </a:r>
            <a:r>
              <a:rPr lang="en-US" altLang="en-US" baseline="0" dirty="0" smtClean="0"/>
              <a:t>9,875 </a:t>
            </a:r>
            <a:r>
              <a:rPr lang="en-US" altLang="en-US" baseline="0" dirty="0"/>
              <a:t>the marginal tax rate is 10%</a:t>
            </a:r>
          </a:p>
          <a:p>
            <a:pPr rtl="0" eaLnBrk="1" fontAlgn="ctr" latinLnBrk="0" hangingPunct="1"/>
            <a:r>
              <a:rPr lang="en-US" sz="1300" dirty="0"/>
              <a:t>$</a:t>
            </a:r>
            <a:r>
              <a:rPr lang="en-US" sz="1300" dirty="0"/>
              <a:t>9,876 </a:t>
            </a:r>
            <a:r>
              <a:rPr lang="en-US" sz="1300" dirty="0"/>
              <a:t>but not over </a:t>
            </a:r>
            <a:r>
              <a:rPr lang="en-US" sz="1300" dirty="0"/>
              <a:t>$40,125 </a:t>
            </a:r>
            <a:r>
              <a:rPr lang="en-US" sz="1300" dirty="0"/>
              <a:t>the marginal tax rate is 12%</a:t>
            </a:r>
          </a:p>
          <a:p>
            <a:pPr rtl="0" eaLnBrk="1" fontAlgn="ctr" latinLnBrk="0" hangingPunct="1"/>
            <a:r>
              <a:rPr lang="en-US" sz="1300" dirty="0"/>
              <a:t>$40,126 </a:t>
            </a:r>
            <a:r>
              <a:rPr lang="en-US" sz="1300" dirty="0"/>
              <a:t>but not over $</a:t>
            </a:r>
            <a:r>
              <a:rPr lang="en-US" sz="1300" dirty="0"/>
              <a:t>85,525 </a:t>
            </a:r>
            <a:r>
              <a:rPr lang="en-US" sz="1300" dirty="0"/>
              <a:t>the marginal tax rate is 22%</a:t>
            </a:r>
          </a:p>
          <a:p>
            <a:pPr rtl="0" eaLnBrk="1" fontAlgn="ctr" latinLnBrk="0" hangingPunct="1"/>
            <a:r>
              <a:rPr lang="en-US" sz="1300" dirty="0"/>
              <a:t>$</a:t>
            </a:r>
            <a:r>
              <a:rPr lang="en-US" sz="1300" dirty="0"/>
              <a:t>85,526 </a:t>
            </a:r>
            <a:r>
              <a:rPr lang="en-US" sz="1300" dirty="0"/>
              <a:t>but not over $</a:t>
            </a:r>
            <a:r>
              <a:rPr lang="en-US" sz="1300" dirty="0"/>
              <a:t>163,300 </a:t>
            </a:r>
            <a:r>
              <a:rPr lang="en-US" sz="1300" dirty="0"/>
              <a:t>the marginal tax rate is 24%</a:t>
            </a:r>
          </a:p>
          <a:p>
            <a:pPr rtl="0" eaLnBrk="1" fontAlgn="ctr" latinLnBrk="0" hangingPunct="1"/>
            <a:r>
              <a:rPr lang="en-US" sz="1300" dirty="0"/>
              <a:t>$</a:t>
            </a:r>
            <a:r>
              <a:rPr lang="en-US" sz="1300" dirty="0"/>
              <a:t>163,301 </a:t>
            </a:r>
            <a:r>
              <a:rPr lang="en-US" sz="1300" dirty="0"/>
              <a:t>but not over $</a:t>
            </a:r>
            <a:r>
              <a:rPr lang="en-US" sz="1300" dirty="0"/>
              <a:t>207,350 </a:t>
            </a:r>
            <a:r>
              <a:rPr lang="en-US" sz="1300" dirty="0"/>
              <a:t>the marginal tax rate is 32%</a:t>
            </a:r>
          </a:p>
          <a:p>
            <a:pPr rtl="0" eaLnBrk="1" fontAlgn="ctr" latinLnBrk="0" hangingPunct="1"/>
            <a:r>
              <a:rPr lang="en-US" sz="1300" dirty="0"/>
              <a:t>$</a:t>
            </a:r>
            <a:r>
              <a:rPr lang="en-US" sz="1300" dirty="0"/>
              <a:t>207,351 </a:t>
            </a:r>
            <a:r>
              <a:rPr lang="en-US" sz="1300" dirty="0"/>
              <a:t>but not over $</a:t>
            </a:r>
            <a:r>
              <a:rPr lang="en-US" sz="1300" dirty="0"/>
              <a:t>518,400 </a:t>
            </a:r>
            <a:r>
              <a:rPr lang="en-US" sz="1300" dirty="0"/>
              <a:t>the marginal tax rate is 35%</a:t>
            </a:r>
          </a:p>
          <a:p>
            <a:pPr rtl="0" eaLnBrk="1" fontAlgn="ctr" latinLnBrk="0" hangingPunct="1"/>
            <a:r>
              <a:rPr lang="en-US" sz="1300" dirty="0"/>
              <a:t>Over $</a:t>
            </a:r>
            <a:r>
              <a:rPr lang="en-US" sz="1300" dirty="0"/>
              <a:t>518,401 </a:t>
            </a:r>
            <a:r>
              <a:rPr lang="en-US" sz="1300" dirty="0"/>
              <a:t>the marginal tax rate is 37%</a:t>
            </a:r>
            <a:endParaRPr lang="en-US" altLang="en-US" dirty="0"/>
          </a:p>
          <a:p>
            <a:r>
              <a:rPr lang="en-US" altLang="en-US" dirty="0"/>
              <a:t>And remember this is just federal taxes, you may also have Social Security, Medicare, state and local taxes.</a:t>
            </a:r>
          </a:p>
          <a:p>
            <a:r>
              <a:rPr lang="en-US" altLang="en-US" b="1" dirty="0"/>
              <a:t>NEXT SLIDE</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13</a:t>
            </a:fld>
            <a:endParaRPr lang="en-US" dirty="0"/>
          </a:p>
        </p:txBody>
      </p:sp>
    </p:spTree>
    <p:extLst>
      <p:ext uri="{BB962C8B-B14F-4D97-AF65-F5344CB8AC3E}">
        <p14:creationId xmlns:p14="http://schemas.microsoft.com/office/powerpoint/2010/main" val="733739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Married filing jointly. </a:t>
            </a:r>
          </a:p>
          <a:p>
            <a:pPr rtl="0" eaLnBrk="1" fontAlgn="ctr" latinLnBrk="0" hangingPunct="1"/>
            <a:r>
              <a:rPr lang="en-US" sz="1300" dirty="0"/>
              <a:t>Not over $</a:t>
            </a:r>
            <a:r>
              <a:rPr lang="en-US" sz="1300" dirty="0"/>
              <a:t>19,750 </a:t>
            </a:r>
            <a:r>
              <a:rPr lang="en-US" sz="1300" dirty="0"/>
              <a:t>marginal tax rate is 10%</a:t>
            </a:r>
          </a:p>
          <a:p>
            <a:pPr rtl="0" eaLnBrk="1" fontAlgn="ctr" latinLnBrk="0" hangingPunct="1"/>
            <a:r>
              <a:rPr lang="en-US" sz="1300" dirty="0"/>
              <a:t>$</a:t>
            </a:r>
            <a:r>
              <a:rPr lang="en-US" sz="1300" dirty="0"/>
              <a:t>19,751 </a:t>
            </a:r>
            <a:r>
              <a:rPr lang="en-US" sz="1300" dirty="0"/>
              <a:t>but not over </a:t>
            </a:r>
            <a:r>
              <a:rPr lang="en-US" sz="1300" dirty="0"/>
              <a:t>$80,250 </a:t>
            </a:r>
            <a:r>
              <a:rPr lang="en-US" sz="1300" dirty="0"/>
              <a:t>the marginal tax rate is 12%</a:t>
            </a:r>
          </a:p>
          <a:p>
            <a:pPr rtl="0" eaLnBrk="1" fontAlgn="ctr" latinLnBrk="0" hangingPunct="1"/>
            <a:r>
              <a:rPr lang="en-US" sz="1300" dirty="0"/>
              <a:t>$80,251 </a:t>
            </a:r>
            <a:r>
              <a:rPr lang="en-US" sz="1300" dirty="0"/>
              <a:t>but not over $</a:t>
            </a:r>
            <a:r>
              <a:rPr lang="en-US" sz="1300" dirty="0"/>
              <a:t>171,050 </a:t>
            </a:r>
            <a:r>
              <a:rPr lang="en-US" sz="1300" dirty="0"/>
              <a:t>the marginal tax rate is 22%</a:t>
            </a:r>
          </a:p>
          <a:p>
            <a:pPr rtl="0" eaLnBrk="1" fontAlgn="ctr" latinLnBrk="0" hangingPunct="1"/>
            <a:r>
              <a:rPr lang="en-US" sz="1300" dirty="0"/>
              <a:t>$</a:t>
            </a:r>
            <a:r>
              <a:rPr lang="en-US" sz="1300" dirty="0"/>
              <a:t>171,051 </a:t>
            </a:r>
            <a:r>
              <a:rPr lang="en-US" sz="1300" dirty="0"/>
              <a:t>but not over $</a:t>
            </a:r>
            <a:r>
              <a:rPr lang="en-US" sz="1300" dirty="0"/>
              <a:t>326,600 </a:t>
            </a:r>
            <a:r>
              <a:rPr lang="en-US" sz="1300" dirty="0"/>
              <a:t>the marginal tax rate is 24%</a:t>
            </a:r>
          </a:p>
          <a:p>
            <a:pPr rtl="0" eaLnBrk="1" fontAlgn="ctr" latinLnBrk="0" hangingPunct="1"/>
            <a:r>
              <a:rPr lang="en-US" sz="1300" dirty="0"/>
              <a:t>$</a:t>
            </a:r>
            <a:r>
              <a:rPr lang="en-US" sz="1300" dirty="0"/>
              <a:t>326,601 </a:t>
            </a:r>
            <a:r>
              <a:rPr lang="en-US" sz="1300" dirty="0"/>
              <a:t>but not over $</a:t>
            </a:r>
            <a:r>
              <a:rPr lang="en-US" sz="1300" dirty="0"/>
              <a:t>414,700 </a:t>
            </a:r>
            <a:r>
              <a:rPr lang="en-US" sz="1300" dirty="0"/>
              <a:t>the marginal tax rate is 32%</a:t>
            </a:r>
          </a:p>
          <a:p>
            <a:pPr rtl="0" eaLnBrk="1" fontAlgn="ctr" latinLnBrk="0" hangingPunct="1"/>
            <a:r>
              <a:rPr lang="en-US" sz="1300" dirty="0"/>
              <a:t>$</a:t>
            </a:r>
            <a:r>
              <a:rPr lang="en-US" sz="1300" dirty="0"/>
              <a:t>414,701 </a:t>
            </a:r>
            <a:r>
              <a:rPr lang="en-US" sz="1300" dirty="0"/>
              <a:t>but not over $</a:t>
            </a:r>
            <a:r>
              <a:rPr lang="en-US" sz="1300" dirty="0"/>
              <a:t>622,050 </a:t>
            </a:r>
            <a:r>
              <a:rPr lang="en-US" sz="1300" dirty="0"/>
              <a:t>the marginal tax rate is 35%</a:t>
            </a:r>
          </a:p>
          <a:p>
            <a:pPr rtl="0" eaLnBrk="1" fontAlgn="ctr" latinLnBrk="0" hangingPunct="1"/>
            <a:r>
              <a:rPr lang="en-US" sz="1300" dirty="0"/>
              <a:t>Over $</a:t>
            </a:r>
            <a:r>
              <a:rPr lang="en-US" sz="1300" dirty="0"/>
              <a:t>622,051 </a:t>
            </a:r>
            <a:r>
              <a:rPr lang="en-US" sz="1300" dirty="0"/>
              <a:t>the marginal tax rate is 37%</a:t>
            </a:r>
            <a:endParaRPr lang="en-US" altLang="en-US" dirty="0"/>
          </a:p>
          <a:p>
            <a:r>
              <a:rPr lang="en-US" altLang="en-US" b="1" dirty="0"/>
              <a:t>NEXT SLIDE</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14</a:t>
            </a:fld>
            <a:endParaRPr lang="en-US" dirty="0"/>
          </a:p>
        </p:txBody>
      </p:sp>
    </p:spTree>
    <p:extLst>
      <p:ext uri="{BB962C8B-B14F-4D97-AF65-F5344CB8AC3E}">
        <p14:creationId xmlns:p14="http://schemas.microsoft.com/office/powerpoint/2010/main" val="239800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Your</a:t>
            </a:r>
            <a:r>
              <a:rPr lang="en-US" baseline="0" dirty="0">
                <a:effectLst/>
              </a:rPr>
              <a:t> marginal tax rate is t</a:t>
            </a:r>
            <a:r>
              <a:rPr lang="en-US" dirty="0">
                <a:effectLst/>
              </a:rPr>
              <a:t>he amount of tax paid on an additional dollar of income. The marginal tax rate for an individual will increase as income rises. As income increases, what is earned will be taxed at a higher rate than your first dollar earned. While many believe this is the most equitable method of taxation, many others believe this discourages business investment by removing the incentive to work harder. </a:t>
            </a:r>
            <a:br>
              <a:rPr lang="en-US" dirty="0">
                <a:effectLst/>
              </a:rPr>
            </a:br>
            <a:endParaRPr lang="en-US" altLang="en-US" dirty="0"/>
          </a:p>
          <a:p>
            <a:r>
              <a:rPr lang="en-US" altLang="en-US" dirty="0"/>
              <a:t>Let’s look at an example. Let’s use a married couple with an income of $120,000</a:t>
            </a:r>
            <a:r>
              <a:rPr lang="en-US" altLang="en-US" baseline="0" dirty="0"/>
              <a:t> per year</a:t>
            </a:r>
          </a:p>
          <a:p>
            <a:pPr rtl="0" eaLnBrk="1" fontAlgn="t" latinLnBrk="0" hangingPunct="1"/>
            <a:r>
              <a:rPr lang="en-US" altLang="en-US" b="0" dirty="0"/>
              <a:t>Income from </a:t>
            </a:r>
            <a:r>
              <a:rPr lang="en-US" sz="1300" dirty="0"/>
              <a:t>$0-$</a:t>
            </a:r>
            <a:r>
              <a:rPr lang="en-US" sz="1300" dirty="0"/>
              <a:t>19,750 </a:t>
            </a:r>
            <a:r>
              <a:rPr lang="en-US" sz="1300" dirty="0"/>
              <a:t>is taxed at 10% or $</a:t>
            </a:r>
            <a:r>
              <a:rPr lang="en-US" sz="1300" dirty="0"/>
              <a:t>1,975</a:t>
            </a:r>
            <a:endParaRPr lang="en-US" sz="1300" dirty="0"/>
          </a:p>
          <a:p>
            <a:pPr rtl="0" eaLnBrk="1" fontAlgn="t" latinLnBrk="0" hangingPunct="1"/>
            <a:r>
              <a:rPr lang="en-US" sz="1300" dirty="0"/>
              <a:t>Income from $</a:t>
            </a:r>
            <a:r>
              <a:rPr lang="en-US" sz="1300" dirty="0"/>
              <a:t>19,751-$80,250 </a:t>
            </a:r>
            <a:r>
              <a:rPr lang="en-US" sz="1300" dirty="0"/>
              <a:t>is taxed at 12% or $</a:t>
            </a:r>
            <a:r>
              <a:rPr lang="en-US" sz="1300" dirty="0"/>
              <a:t>7,260</a:t>
            </a:r>
            <a:endParaRPr lang="en-US" sz="1300" dirty="0"/>
          </a:p>
          <a:p>
            <a:pPr rtl="0" eaLnBrk="1" fontAlgn="t" latinLnBrk="0" hangingPunct="1"/>
            <a:r>
              <a:rPr lang="en-US" sz="1300" dirty="0"/>
              <a:t>Income from </a:t>
            </a:r>
            <a:r>
              <a:rPr lang="en-US" sz="1300" dirty="0"/>
              <a:t>$80,251-</a:t>
            </a:r>
            <a:r>
              <a:rPr lang="en-US" sz="1300" dirty="0"/>
              <a:t>$120,000 is taxed at 22% or </a:t>
            </a:r>
            <a:r>
              <a:rPr lang="en-US" sz="1300" dirty="0"/>
              <a:t>$8,745</a:t>
            </a:r>
            <a:endParaRPr lang="en-US" sz="1300" dirty="0"/>
          </a:p>
          <a:p>
            <a:pPr rtl="0" eaLnBrk="1" fontAlgn="t" latinLnBrk="0" hangingPunct="1"/>
            <a:r>
              <a:rPr lang="en-US" sz="1300" dirty="0"/>
              <a:t>The total tax paid in this example is $</a:t>
            </a:r>
            <a:r>
              <a:rPr lang="en-US" sz="1300" dirty="0"/>
              <a:t>17,980 </a:t>
            </a:r>
            <a:r>
              <a:rPr lang="en-US" sz="1300" dirty="0"/>
              <a:t>or they have a Net Tax Rate of </a:t>
            </a:r>
            <a:r>
              <a:rPr lang="en-US" sz="1300" dirty="0"/>
              <a:t>14.9%</a:t>
            </a:r>
            <a:endParaRPr lang="en-US" sz="1300" dirty="0"/>
          </a:p>
          <a:p>
            <a:r>
              <a:rPr lang="en-US" altLang="en-US" b="1" dirty="0"/>
              <a:t>NEXT</a:t>
            </a:r>
            <a:r>
              <a:rPr lang="en-US" altLang="en-US" b="1" baseline="0" dirty="0"/>
              <a:t> SLIDE</a:t>
            </a:r>
            <a:endParaRPr lang="en-US" altLang="en-US" b="1"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15</a:t>
            </a:fld>
            <a:endParaRPr lang="en-US" dirty="0"/>
          </a:p>
        </p:txBody>
      </p:sp>
    </p:spTree>
    <p:extLst>
      <p:ext uri="{BB962C8B-B14F-4D97-AF65-F5344CB8AC3E}">
        <p14:creationId xmlns:p14="http://schemas.microsoft.com/office/powerpoint/2010/main" val="2291808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6D1010"/>
                </a:solidFill>
                <a:latin typeface="arial" panose="020B0604020202020204" pitchFamily="34" charset="0"/>
              </a:rPr>
              <a:t>1. You can Now Contribute to Traditional IRA Accounts After Age 70.5</a:t>
            </a:r>
            <a:endParaRPr lang="en-US" dirty="0">
              <a:solidFill>
                <a:srgbClr val="6D1010"/>
              </a:solidFill>
              <a:latin typeface="arial" panose="020B0604020202020204" pitchFamily="34" charset="0"/>
            </a:endParaRPr>
          </a:p>
          <a:p>
            <a:r>
              <a:rPr lang="en-US" dirty="0" smtClean="0">
                <a:solidFill>
                  <a:srgbClr val="4D4D4F"/>
                </a:solidFill>
                <a:latin typeface="arial" panose="020B0604020202020204" pitchFamily="34" charset="0"/>
              </a:rPr>
              <a:t>Prior</a:t>
            </a:r>
            <a:r>
              <a:rPr lang="en-US" baseline="0" dirty="0" smtClean="0">
                <a:solidFill>
                  <a:srgbClr val="4D4D4F"/>
                </a:solidFill>
                <a:latin typeface="arial" panose="020B0604020202020204" pitchFamily="34" charset="0"/>
              </a:rPr>
              <a:t> to the SECURE Act’s passage, taxpayers</a:t>
            </a:r>
            <a:r>
              <a:rPr lang="en-US" dirty="0" smtClean="0">
                <a:solidFill>
                  <a:srgbClr val="4D4D4F"/>
                </a:solidFill>
                <a:latin typeface="arial" panose="020B0604020202020204" pitchFamily="34" charset="0"/>
              </a:rPr>
              <a:t> that had reached age 70 ½ were not allowed to make contributions to </a:t>
            </a:r>
            <a:r>
              <a:rPr lang="en-US" dirty="0">
                <a:solidFill>
                  <a:srgbClr val="4D4D4F"/>
                </a:solidFill>
                <a:latin typeface="arial" panose="020B0604020202020204" pitchFamily="34" charset="0"/>
              </a:rPr>
              <a:t>traditional IRA accounts, even if </a:t>
            </a:r>
            <a:r>
              <a:rPr lang="en-US" dirty="0" smtClean="0">
                <a:solidFill>
                  <a:srgbClr val="4D4D4F"/>
                </a:solidFill>
                <a:latin typeface="arial" panose="020B0604020202020204" pitchFamily="34" charset="0"/>
              </a:rPr>
              <a:t>they</a:t>
            </a:r>
            <a:r>
              <a:rPr lang="en-US" baseline="0" dirty="0" smtClean="0">
                <a:solidFill>
                  <a:srgbClr val="4D4D4F"/>
                </a:solidFill>
                <a:latin typeface="arial" panose="020B0604020202020204" pitchFamily="34" charset="0"/>
              </a:rPr>
              <a:t> were</a:t>
            </a:r>
            <a:r>
              <a:rPr lang="en-US" dirty="0" smtClean="0">
                <a:solidFill>
                  <a:srgbClr val="4D4D4F"/>
                </a:solidFill>
                <a:latin typeface="arial" panose="020B0604020202020204" pitchFamily="34" charset="0"/>
              </a:rPr>
              <a:t> </a:t>
            </a:r>
            <a:r>
              <a:rPr lang="en-US" dirty="0">
                <a:solidFill>
                  <a:srgbClr val="4D4D4F"/>
                </a:solidFill>
                <a:latin typeface="arial" panose="020B0604020202020204" pitchFamily="34" charset="0"/>
              </a:rPr>
              <a:t>still employed. Removing the age limit is a huge success for Americans. It’s necessary too, as life expectancies continue to rise, and people continue to work into their later years in order to fund their retirement.</a:t>
            </a:r>
          </a:p>
          <a:p>
            <a:endParaRPr lang="en-US" dirty="0" smtClean="0">
              <a:solidFill>
                <a:srgbClr val="4D4D4F"/>
              </a:solidFill>
              <a:latin typeface="arial" panose="020B0604020202020204" pitchFamily="34" charset="0"/>
            </a:endParaRPr>
          </a:p>
          <a:p>
            <a:r>
              <a:rPr lang="en-US" dirty="0" smtClean="0">
                <a:solidFill>
                  <a:srgbClr val="4D4D4F"/>
                </a:solidFill>
                <a:latin typeface="arial" panose="020B0604020202020204" pitchFamily="34" charset="0"/>
              </a:rPr>
              <a:t>With </a:t>
            </a:r>
            <a:r>
              <a:rPr lang="en-US" dirty="0">
                <a:solidFill>
                  <a:srgbClr val="4D4D4F"/>
                </a:solidFill>
                <a:latin typeface="arial" panose="020B0604020202020204" pitchFamily="34" charset="0"/>
              </a:rPr>
              <a:t>the SECURE Act passing, the traditional IRA rules will match current 401(k) regulations and Roth IRAs - allowing any American, regardless of age, to continue contributing as long as he or she is employed.</a:t>
            </a:r>
          </a:p>
          <a:p>
            <a:endParaRPr lang="en-US" b="0" i="0" dirty="0">
              <a:solidFill>
                <a:srgbClr val="4D4D4F"/>
              </a:solidFill>
              <a:effectLst/>
              <a:latin typeface="arial" panose="020B0604020202020204" pitchFamily="34" charset="0"/>
            </a:endParaRPr>
          </a:p>
          <a:p>
            <a:r>
              <a:rPr lang="en-US" b="1" dirty="0">
                <a:solidFill>
                  <a:srgbClr val="6D1010"/>
                </a:solidFill>
                <a:latin typeface="arial" panose="020B0604020202020204" pitchFamily="34" charset="0"/>
              </a:rPr>
              <a:t>2. Required Minimum Distributions Starting Age is Now 72</a:t>
            </a:r>
            <a:endParaRPr lang="en-US" dirty="0">
              <a:solidFill>
                <a:srgbClr val="6D101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D4D4F"/>
                </a:solidFill>
                <a:latin typeface="arial" panose="020B0604020202020204" pitchFamily="34" charset="0"/>
              </a:rPr>
              <a:t>Following the same principles behind the age limit removal of contributions to Traditional IRAs, the SECURE Act will raise the age for required minimum distributions from </a:t>
            </a:r>
            <a:r>
              <a:rPr lang="en-US" dirty="0" smtClean="0">
                <a:solidFill>
                  <a:srgbClr val="4D4D4F"/>
                </a:solidFill>
                <a:latin typeface="arial" panose="020B0604020202020204" pitchFamily="34" charset="0"/>
              </a:rPr>
              <a:t>70</a:t>
            </a:r>
            <a:r>
              <a:rPr lang="en-US" baseline="0" dirty="0" smtClean="0">
                <a:solidFill>
                  <a:srgbClr val="4D4D4F"/>
                </a:solidFill>
                <a:latin typeface="arial" panose="020B0604020202020204" pitchFamily="34" charset="0"/>
              </a:rPr>
              <a:t> ½ </a:t>
            </a:r>
            <a:r>
              <a:rPr lang="en-US" dirty="0" smtClean="0">
                <a:solidFill>
                  <a:srgbClr val="4D4D4F"/>
                </a:solidFill>
                <a:latin typeface="arial" panose="020B0604020202020204" pitchFamily="34" charset="0"/>
              </a:rPr>
              <a:t>to </a:t>
            </a:r>
            <a:r>
              <a:rPr lang="en-US" dirty="0">
                <a:solidFill>
                  <a:srgbClr val="4D4D4F"/>
                </a:solidFill>
                <a:latin typeface="arial" panose="020B0604020202020204" pitchFamily="34" charset="0"/>
              </a:rPr>
              <a:t>72. </a:t>
            </a:r>
            <a:r>
              <a:rPr lang="en-US" dirty="0" smtClean="0">
                <a:latin typeface="MinionPro-Regular"/>
              </a:rPr>
              <a:t>However, those that turned 70 ½ in 2019 or earlier are still required to take RMDs according to the old rules.</a:t>
            </a:r>
          </a:p>
          <a:p>
            <a:endParaRPr lang="en-US" dirty="0" smtClean="0">
              <a:solidFill>
                <a:srgbClr val="4D4D4F"/>
              </a:solidFill>
              <a:latin typeface="arial" panose="020B0604020202020204" pitchFamily="34" charset="0"/>
            </a:endParaRPr>
          </a:p>
          <a:p>
            <a:r>
              <a:rPr lang="en-US" dirty="0" smtClean="0">
                <a:solidFill>
                  <a:srgbClr val="4D4D4F"/>
                </a:solidFill>
                <a:latin typeface="arial" panose="020B0604020202020204" pitchFamily="34" charset="0"/>
              </a:rPr>
              <a:t>With </a:t>
            </a:r>
            <a:r>
              <a:rPr lang="en-US" dirty="0">
                <a:solidFill>
                  <a:srgbClr val="4D4D4F"/>
                </a:solidFill>
                <a:latin typeface="arial" panose="020B0604020202020204" pitchFamily="34" charset="0"/>
              </a:rPr>
              <a:t>life expectancies rising, more and more retirees are running out of money quicker. Pushing back RMDs another 1.5 years will give a nice boost to Americans who are trying to get their money to last a little bit longer, especially with many choosing to continue working in their 70s.</a:t>
            </a:r>
          </a:p>
          <a:p>
            <a:endParaRPr lang="en-US" dirty="0" smtClean="0">
              <a:solidFill>
                <a:srgbClr val="4D4D4F"/>
              </a:solidFill>
              <a:latin typeface="arial" panose="020B0604020202020204" pitchFamily="34" charset="0"/>
            </a:endParaRPr>
          </a:p>
          <a:p>
            <a:r>
              <a:rPr lang="en-US" dirty="0" smtClean="0">
                <a:solidFill>
                  <a:srgbClr val="4D4D4F"/>
                </a:solidFill>
                <a:latin typeface="arial" panose="020B0604020202020204" pitchFamily="34" charset="0"/>
              </a:rPr>
              <a:t>Delaying </a:t>
            </a:r>
            <a:r>
              <a:rPr lang="en-US" dirty="0">
                <a:solidFill>
                  <a:srgbClr val="4D4D4F"/>
                </a:solidFill>
                <a:latin typeface="arial" panose="020B0604020202020204" pitchFamily="34" charset="0"/>
              </a:rPr>
              <a:t>the age of RMDs also is beneficial since it delays the added tax burden that withdrawals add. RMDs can potentially bring retirees’ income level up a tax bracket, so delaying the tax gives them more time to save for the future.</a:t>
            </a:r>
          </a:p>
          <a:p>
            <a:endParaRPr lang="en-US" b="0" i="0" dirty="0">
              <a:solidFill>
                <a:srgbClr val="4D4D4F"/>
              </a:solidFill>
              <a:effectLst/>
              <a:latin typeface="arial" panose="020B0604020202020204" pitchFamily="34" charset="0"/>
            </a:endParaRPr>
          </a:p>
          <a:p>
            <a:r>
              <a:rPr lang="en-US" b="1" dirty="0">
                <a:solidFill>
                  <a:srgbClr val="6D1010"/>
                </a:solidFill>
                <a:latin typeface="arial" panose="020B0604020202020204" pitchFamily="34" charset="0"/>
              </a:rPr>
              <a:t>3. The Stretch IRA Strategy is Coming to an End</a:t>
            </a:r>
            <a:endParaRPr lang="en-US" dirty="0">
              <a:solidFill>
                <a:srgbClr val="6D1010"/>
              </a:solidFill>
              <a:latin typeface="arial" panose="020B0604020202020204" pitchFamily="34" charset="0"/>
            </a:endParaRPr>
          </a:p>
          <a:p>
            <a:r>
              <a:rPr lang="en-US" dirty="0">
                <a:solidFill>
                  <a:srgbClr val="4D4D4F"/>
                </a:solidFill>
                <a:latin typeface="arial" panose="020B0604020202020204" pitchFamily="34" charset="0"/>
              </a:rPr>
              <a:t>One of the most popular retirement strategies to stretch out the tax advantages of individual retirement accounts for future </a:t>
            </a:r>
            <a:r>
              <a:rPr lang="en-US" dirty="0" smtClean="0">
                <a:solidFill>
                  <a:srgbClr val="4D4D4F"/>
                </a:solidFill>
                <a:latin typeface="arial" panose="020B0604020202020204" pitchFamily="34" charset="0"/>
              </a:rPr>
              <a:t>generations came </a:t>
            </a:r>
            <a:r>
              <a:rPr lang="en-US" dirty="0">
                <a:solidFill>
                  <a:srgbClr val="4D4D4F"/>
                </a:solidFill>
                <a:latin typeface="arial" panose="020B0604020202020204" pitchFamily="34" charset="0"/>
              </a:rPr>
              <a:t>to an end.</a:t>
            </a:r>
          </a:p>
          <a:p>
            <a:endParaRPr lang="en-US" dirty="0">
              <a:solidFill>
                <a:srgbClr val="4D4D4F"/>
              </a:solidFill>
              <a:latin typeface="arial" panose="020B0604020202020204" pitchFamily="34" charset="0"/>
            </a:endParaRPr>
          </a:p>
          <a:p>
            <a:r>
              <a:rPr lang="en-US" dirty="0">
                <a:solidFill>
                  <a:srgbClr val="4D4D4F"/>
                </a:solidFill>
                <a:latin typeface="arial" panose="020B0604020202020204" pitchFamily="34" charset="0"/>
              </a:rPr>
              <a:t>Prior to the SECURE Act, an inherited IRA may be “stretched out” by taking only the required minimum distributions each year instead of getting a lump sum. </a:t>
            </a:r>
            <a:r>
              <a:rPr lang="en-US" dirty="0" smtClean="0">
                <a:solidFill>
                  <a:srgbClr val="4D4D4F"/>
                </a:solidFill>
                <a:latin typeface="arial" panose="020B0604020202020204" pitchFamily="34" charset="0"/>
              </a:rPr>
              <a:t>Under the old rules, these </a:t>
            </a:r>
            <a:r>
              <a:rPr lang="en-US" dirty="0">
                <a:solidFill>
                  <a:srgbClr val="4D4D4F"/>
                </a:solidFill>
                <a:latin typeface="arial" panose="020B0604020202020204" pitchFamily="34" charset="0"/>
              </a:rPr>
              <a:t>“stretch IRAs” </a:t>
            </a:r>
            <a:r>
              <a:rPr lang="en-US" dirty="0" smtClean="0">
                <a:solidFill>
                  <a:srgbClr val="4D4D4F"/>
                </a:solidFill>
                <a:latin typeface="arial" panose="020B0604020202020204" pitchFamily="34" charset="0"/>
              </a:rPr>
              <a:t>allowed </a:t>
            </a:r>
            <a:r>
              <a:rPr lang="en-US" dirty="0">
                <a:solidFill>
                  <a:srgbClr val="4D4D4F"/>
                </a:solidFill>
                <a:latin typeface="arial" panose="020B0604020202020204" pitchFamily="34" charset="0"/>
              </a:rPr>
              <a:t>beneficiaries to </a:t>
            </a:r>
            <a:r>
              <a:rPr lang="en-US" dirty="0" smtClean="0">
                <a:solidFill>
                  <a:srgbClr val="4D4D4F"/>
                </a:solidFill>
                <a:latin typeface="arial" panose="020B0604020202020204" pitchFamily="34" charset="0"/>
              </a:rPr>
              <a:t>stretch out the distributions, and the tax result,</a:t>
            </a:r>
            <a:r>
              <a:rPr lang="en-US" baseline="0" dirty="0" smtClean="0">
                <a:solidFill>
                  <a:srgbClr val="4D4D4F"/>
                </a:solidFill>
                <a:latin typeface="arial" panose="020B0604020202020204" pitchFamily="34" charset="0"/>
              </a:rPr>
              <a:t> </a:t>
            </a:r>
            <a:r>
              <a:rPr lang="en-US" dirty="0" smtClean="0">
                <a:solidFill>
                  <a:srgbClr val="4D4D4F"/>
                </a:solidFill>
                <a:latin typeface="arial" panose="020B0604020202020204" pitchFamily="34" charset="0"/>
              </a:rPr>
              <a:t>over </a:t>
            </a:r>
            <a:r>
              <a:rPr lang="en-US" b="1" dirty="0" smtClean="0">
                <a:solidFill>
                  <a:srgbClr val="4D4D4F"/>
                </a:solidFill>
                <a:latin typeface="arial" panose="020B0604020202020204" pitchFamily="34" charset="0"/>
              </a:rPr>
              <a:t>their</a:t>
            </a:r>
            <a:r>
              <a:rPr lang="en-US" b="0" dirty="0" smtClean="0">
                <a:solidFill>
                  <a:srgbClr val="4D4D4F"/>
                </a:solidFill>
                <a:latin typeface="arial" panose="020B0604020202020204" pitchFamily="34" charset="0"/>
              </a:rPr>
              <a:t> life expectancy</a:t>
            </a:r>
            <a:r>
              <a:rPr lang="en-US" dirty="0" smtClean="0">
                <a:solidFill>
                  <a:srgbClr val="4D4D4F"/>
                </a:solidFill>
                <a:latin typeface="arial" panose="020B0604020202020204" pitchFamily="34" charset="0"/>
              </a:rPr>
              <a:t>. </a:t>
            </a:r>
            <a:r>
              <a:rPr lang="en-US" dirty="0">
                <a:solidFill>
                  <a:srgbClr val="4D4D4F"/>
                </a:solidFill>
                <a:latin typeface="arial" panose="020B0604020202020204" pitchFamily="34" charset="0"/>
              </a:rPr>
              <a:t>However, this strategy isn’t possible under the new Setting Every Community Up for Retirement Enhancement Act.</a:t>
            </a:r>
          </a:p>
          <a:p>
            <a:endParaRPr lang="en-US" dirty="0">
              <a:solidFill>
                <a:srgbClr val="4D4D4F"/>
              </a:solidFill>
              <a:latin typeface="arial" panose="020B0604020202020204" pitchFamily="34" charset="0"/>
            </a:endParaRPr>
          </a:p>
          <a:p>
            <a:r>
              <a:rPr lang="en-US" dirty="0">
                <a:solidFill>
                  <a:srgbClr val="4D4D4F"/>
                </a:solidFill>
                <a:latin typeface="arial" panose="020B0604020202020204" pitchFamily="34" charset="0"/>
              </a:rPr>
              <a:t>Basically, this means that if you become a beneficiary of an IRA, you’re going to get taxed quicker and at much higher rates. </a:t>
            </a:r>
            <a:r>
              <a:rPr lang="en-US" dirty="0" smtClean="0">
                <a:solidFill>
                  <a:srgbClr val="4D4D4F"/>
                </a:solidFill>
                <a:latin typeface="arial" panose="020B0604020202020204" pitchFamily="34" charset="0"/>
              </a:rPr>
              <a:t>Most</a:t>
            </a:r>
            <a:r>
              <a:rPr lang="en-US" baseline="0" dirty="0" smtClean="0">
                <a:solidFill>
                  <a:srgbClr val="4D4D4F"/>
                </a:solidFill>
                <a:latin typeface="arial" panose="020B0604020202020204" pitchFamily="34" charset="0"/>
              </a:rPr>
              <a:t> non-spousal beneficiaries are required to liquidate their inherited accounts by the end of the tenth year.</a:t>
            </a:r>
          </a:p>
          <a:p>
            <a:endParaRPr lang="en-US" dirty="0">
              <a:solidFill>
                <a:srgbClr val="4D4D4F"/>
              </a:solidFill>
              <a:latin typeface="arial" panose="020B0604020202020204" pitchFamily="34" charset="0"/>
            </a:endParaRPr>
          </a:p>
          <a:p>
            <a:r>
              <a:rPr lang="en-US" dirty="0">
                <a:solidFill>
                  <a:srgbClr val="4D4D4F"/>
                </a:solidFill>
                <a:latin typeface="arial" panose="020B0604020202020204" pitchFamily="34" charset="0"/>
              </a:rPr>
              <a:t>Many financial planners consider this to be the most controversial rule within the SECURE Act, as it will force many American retirees to rethink their current retirement strategy and estate plans.</a:t>
            </a:r>
            <a:endParaRPr lang="en-US" b="0" i="0" dirty="0">
              <a:solidFill>
                <a:srgbClr val="4D4D4F"/>
              </a:solidFill>
              <a:effectLst/>
              <a:latin typeface="arial" panose="020B0604020202020204" pitchFamily="34" charset="0"/>
            </a:endParaRPr>
          </a:p>
          <a:p>
            <a:endParaRPr lang="en-US" b="0" i="0" dirty="0">
              <a:solidFill>
                <a:srgbClr val="4D4D4F"/>
              </a:solidFill>
              <a:effectLst/>
              <a:latin typeface="arial" panose="020B0604020202020204" pitchFamily="34" charset="0"/>
            </a:endParaRPr>
          </a:p>
          <a:p>
            <a:endParaRPr lang="en-US" b="0" i="0" dirty="0">
              <a:solidFill>
                <a:srgbClr val="4D4D4F"/>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2A2DF3AF-F056-4DDB-9867-BA21AE7B097C}" type="slidenum">
              <a:rPr lang="en-US" smtClean="0"/>
              <a:t>18</a:t>
            </a:fld>
            <a:endParaRPr lang="en-US" dirty="0"/>
          </a:p>
        </p:txBody>
      </p:sp>
    </p:spTree>
    <p:extLst>
      <p:ext uri="{BB962C8B-B14F-4D97-AF65-F5344CB8AC3E}">
        <p14:creationId xmlns:p14="http://schemas.microsoft.com/office/powerpoint/2010/main" val="1514683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6D1010"/>
                </a:solidFill>
                <a:latin typeface="arial" panose="020B0604020202020204" pitchFamily="34" charset="0"/>
              </a:rPr>
              <a:t>1. More Small Employers Likely to Offer Workplace Retirement Plans</a:t>
            </a:r>
            <a:endParaRPr lang="en-US" dirty="0">
              <a:solidFill>
                <a:srgbClr val="6D1010"/>
              </a:solidFill>
              <a:latin typeface="arial" panose="020B0604020202020204" pitchFamily="34" charset="0"/>
            </a:endParaRPr>
          </a:p>
          <a:p>
            <a:r>
              <a:rPr lang="en-US" dirty="0">
                <a:solidFill>
                  <a:srgbClr val="4D4D4F"/>
                </a:solidFill>
                <a:latin typeface="arial" panose="020B0604020202020204" pitchFamily="34" charset="0"/>
              </a:rPr>
              <a:t>According to Pew Charitable Trusts, approximately 30% of Americans do not have access to a workplace retirement plan. The SECURE Act attempts to address this problem by making it simpler and more attractive for small employers to offer this benefit.</a:t>
            </a:r>
          </a:p>
          <a:p>
            <a:r>
              <a:rPr lang="en-US" dirty="0">
                <a:solidFill>
                  <a:srgbClr val="4D4D4F"/>
                </a:solidFill>
                <a:latin typeface="arial" panose="020B0604020202020204" pitchFamily="34" charset="0"/>
              </a:rPr>
              <a:t>According to </a:t>
            </a:r>
            <a:r>
              <a:rPr lang="en-US" i="1" dirty="0">
                <a:solidFill>
                  <a:srgbClr val="6D1010"/>
                </a:solidFill>
                <a:latin typeface="arial" panose="020B0604020202020204" pitchFamily="34" charset="0"/>
                <a:hlinkClick r:id="rId3"/>
              </a:rPr>
              <a:t>Barron’s</a:t>
            </a:r>
            <a:r>
              <a:rPr lang="en-US" dirty="0">
                <a:solidFill>
                  <a:srgbClr val="4D4D4F"/>
                </a:solidFill>
                <a:latin typeface="arial" panose="020B0604020202020204" pitchFamily="34" charset="0"/>
              </a:rPr>
              <a:t>:</a:t>
            </a:r>
          </a:p>
          <a:p>
            <a:pPr marL="931717"/>
            <a:r>
              <a:rPr lang="en-US" i="1" dirty="0">
                <a:solidFill>
                  <a:srgbClr val="4D4D4F"/>
                </a:solidFill>
                <a:latin typeface="arial" panose="020B0604020202020204" pitchFamily="34" charset="0"/>
              </a:rPr>
              <a:t>“The bill also increases a tax credit related to startup costs for setting up a retirement savings plan to $5,000 from $500, as well as offering a $500 credit for plans that set up automatic enrollment—both of which could offer an additional nudge to employers.</a:t>
            </a:r>
            <a:endParaRPr lang="en-US" dirty="0">
              <a:solidFill>
                <a:srgbClr val="4D4D4F"/>
              </a:solidFill>
              <a:latin typeface="arial" panose="020B0604020202020204" pitchFamily="34" charset="0"/>
            </a:endParaRPr>
          </a:p>
          <a:p>
            <a:pPr marL="931717"/>
            <a:endParaRPr lang="en-US" b="0" i="0" dirty="0">
              <a:solidFill>
                <a:srgbClr val="4D4D4F"/>
              </a:solidFill>
              <a:effectLst/>
              <a:latin typeface="arial" panose="020B0604020202020204" pitchFamily="34" charset="0"/>
            </a:endParaRPr>
          </a:p>
          <a:p>
            <a:r>
              <a:rPr lang="en-US" b="1" dirty="0">
                <a:solidFill>
                  <a:srgbClr val="7D7D7D"/>
                </a:solidFill>
                <a:latin typeface="MinionPro-BoldCn"/>
              </a:rPr>
              <a:t>2. Change the maximum service requirement restriction employers can place on employees to participate in 401(k) and profit-sharing plans – </a:t>
            </a:r>
            <a:r>
              <a:rPr lang="en-US" dirty="0">
                <a:solidFill>
                  <a:srgbClr val="7D7D7D"/>
                </a:solidFill>
                <a:latin typeface="MinionPro-Regular"/>
              </a:rPr>
              <a:t>Currently the maximum restriction is at least one year with at least 1,000 hours. The new law would allow all employees with three consecutive years with at least 500 hours in each to participate as well.</a:t>
            </a:r>
          </a:p>
          <a:p>
            <a:endParaRPr lang="en-US" dirty="0">
              <a:solidFill>
                <a:srgbClr val="7D7D7D"/>
              </a:solidFill>
              <a:latin typeface="MinionPro-Regular"/>
            </a:endParaRPr>
          </a:p>
          <a:p>
            <a:r>
              <a:rPr lang="en-US" b="1" dirty="0">
                <a:solidFill>
                  <a:srgbClr val="7D7D7D"/>
                </a:solidFill>
                <a:latin typeface="MinionPro-BoldCn"/>
              </a:rPr>
              <a:t>3. </a:t>
            </a:r>
            <a:r>
              <a:rPr lang="en-US" b="1" dirty="0" smtClean="0">
                <a:solidFill>
                  <a:schemeClr val="tx2"/>
                </a:solidFill>
                <a:latin typeface="MinionPro-BoldCn"/>
              </a:rPr>
              <a:t>Move the deadline for establishing qualified plans that are solely employer-funded (such as profit-sharing plans) to the tax filing deadline plus extensions - </a:t>
            </a:r>
            <a:r>
              <a:rPr lang="en-US" dirty="0" smtClean="0">
                <a:solidFill>
                  <a:srgbClr val="7D7D7D"/>
                </a:solidFill>
                <a:latin typeface="MinionPro-Regular"/>
              </a:rPr>
              <a:t>Currently</a:t>
            </a:r>
            <a:r>
              <a:rPr lang="en-US" dirty="0">
                <a:solidFill>
                  <a:srgbClr val="7D7D7D"/>
                </a:solidFill>
                <a:latin typeface="MinionPro-Regular"/>
              </a:rPr>
              <a:t>, those types of plans need to be established by December 31st of a tax year, in order to </a:t>
            </a:r>
            <a:r>
              <a:rPr lang="en-US" dirty="0" smtClean="0">
                <a:solidFill>
                  <a:srgbClr val="7D7D7D"/>
                </a:solidFill>
                <a:latin typeface="MinionPro-Regular"/>
              </a:rPr>
              <a:t>make</a:t>
            </a:r>
            <a:r>
              <a:rPr lang="en-US" baseline="0" dirty="0" smtClean="0">
                <a:solidFill>
                  <a:srgbClr val="7D7D7D"/>
                </a:solidFill>
                <a:latin typeface="MinionPro-Regular"/>
              </a:rPr>
              <a:t> </a:t>
            </a:r>
            <a:r>
              <a:rPr lang="en-US" dirty="0" smtClean="0">
                <a:solidFill>
                  <a:srgbClr val="7D7D7D"/>
                </a:solidFill>
                <a:latin typeface="MinionPro-Regular"/>
              </a:rPr>
              <a:t>contributions </a:t>
            </a:r>
            <a:r>
              <a:rPr lang="en-US" dirty="0">
                <a:solidFill>
                  <a:srgbClr val="7D7D7D"/>
                </a:solidFill>
                <a:latin typeface="MinionPro-Regular"/>
              </a:rPr>
              <a:t>for that tax year. </a:t>
            </a:r>
            <a:r>
              <a:rPr lang="en-US" dirty="0" smtClean="0">
                <a:solidFill>
                  <a:srgbClr val="7D7D7D"/>
                </a:solidFill>
                <a:latin typeface="MinionPro-Regular"/>
              </a:rPr>
              <a:t>The </a:t>
            </a:r>
            <a:r>
              <a:rPr lang="en-US" dirty="0">
                <a:solidFill>
                  <a:srgbClr val="7D7D7D"/>
                </a:solidFill>
                <a:latin typeface="MinionPro-Regular"/>
              </a:rPr>
              <a:t>new law would make the deadline the same as is currently in place for </a:t>
            </a:r>
            <a:r>
              <a:rPr lang="en-US" dirty="0" smtClean="0">
                <a:solidFill>
                  <a:srgbClr val="7D7D7D"/>
                </a:solidFill>
                <a:latin typeface="MinionPro-Regular"/>
              </a:rPr>
              <a:t>SEP IRA </a:t>
            </a:r>
            <a:r>
              <a:rPr lang="en-US" dirty="0">
                <a:solidFill>
                  <a:srgbClr val="7D7D7D"/>
                </a:solidFill>
                <a:latin typeface="MinionPro-Regular"/>
              </a:rPr>
              <a:t>plans.</a:t>
            </a:r>
            <a:endParaRPr lang="en-US" dirty="0"/>
          </a:p>
          <a:p>
            <a:endParaRPr lang="en-US" dirty="0"/>
          </a:p>
        </p:txBody>
      </p:sp>
      <p:sp>
        <p:nvSpPr>
          <p:cNvPr id="4" name="Slide Number Placeholder 3"/>
          <p:cNvSpPr>
            <a:spLocks noGrp="1"/>
          </p:cNvSpPr>
          <p:nvPr>
            <p:ph type="sldNum" sz="quarter" idx="5"/>
          </p:nvPr>
        </p:nvSpPr>
        <p:spPr/>
        <p:txBody>
          <a:bodyPr/>
          <a:lstStyle/>
          <a:p>
            <a:fld id="{2A2DF3AF-F056-4DDB-9867-BA21AE7B097C}" type="slidenum">
              <a:rPr lang="en-US" smtClean="0"/>
              <a:t>19</a:t>
            </a:fld>
            <a:endParaRPr lang="en-US"/>
          </a:p>
        </p:txBody>
      </p:sp>
    </p:spTree>
    <p:extLst>
      <p:ext uri="{BB962C8B-B14F-4D97-AF65-F5344CB8AC3E}">
        <p14:creationId xmlns:p14="http://schemas.microsoft.com/office/powerpoint/2010/main" val="1082731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300" dirty="0"/>
          </a:p>
        </p:txBody>
      </p:sp>
      <p:sp>
        <p:nvSpPr>
          <p:cNvPr id="4" name="Slide Number Placeholder 3"/>
          <p:cNvSpPr>
            <a:spLocks noGrp="1"/>
          </p:cNvSpPr>
          <p:nvPr>
            <p:ph type="sldNum" sz="quarter" idx="10"/>
          </p:nvPr>
        </p:nvSpPr>
        <p:spPr/>
        <p:txBody>
          <a:bodyPr/>
          <a:lstStyle/>
          <a:p>
            <a:fld id="{2A2DF3AF-F056-4DDB-9867-BA21AE7B097C}" type="slidenum">
              <a:rPr lang="en-US" smtClean="0"/>
              <a:t>21</a:t>
            </a:fld>
            <a:endParaRPr lang="en-US" dirty="0"/>
          </a:p>
        </p:txBody>
      </p:sp>
    </p:spTree>
    <p:extLst>
      <p:ext uri="{BB962C8B-B14F-4D97-AF65-F5344CB8AC3E}">
        <p14:creationId xmlns:p14="http://schemas.microsoft.com/office/powerpoint/2010/main" val="1500535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Here’s how you do tax planning.  It's all about these four buckets.  By the way, if you don't like taxes, this is one thing you want to write down.  </a:t>
            </a:r>
          </a:p>
          <a:p>
            <a:endParaRPr lang="en-US" sz="1300" dirty="0"/>
          </a:p>
          <a:p>
            <a:r>
              <a:rPr lang="en-US" sz="1300" dirty="0"/>
              <a:t>Here's the first one:  the taxable bucket.  In the accounts that go in here, money that you have in the taxable bucket are those dollars that you receive a 1099 on every year whether or not you spend the money. </a:t>
            </a:r>
          </a:p>
          <a:p>
            <a:endParaRPr lang="en-US" sz="1300" dirty="0"/>
          </a:p>
          <a:p>
            <a:r>
              <a:rPr lang="en-US" sz="1300" dirty="0"/>
              <a:t>So an example.  How many of you have ever owned a CD?  All right, you have a CD at the bank, and you earn interest on CDs.  And each year, what does a bank send you? A 1099.</a:t>
            </a:r>
          </a:p>
          <a:p>
            <a:endParaRPr lang="en-US" sz="1300" dirty="0"/>
          </a:p>
          <a:p>
            <a:r>
              <a:rPr lang="en-US" sz="1300" dirty="0"/>
              <a:t>This is our taxable bucket.  Things like bank accounts, brokerage accounts, trust accounts fall in this bucket.</a:t>
            </a:r>
          </a:p>
          <a:p>
            <a:r>
              <a:rPr lang="en-US" sz="1300" dirty="0"/>
              <a:t> </a:t>
            </a:r>
          </a:p>
          <a:p>
            <a:r>
              <a:rPr lang="en-US" sz="1300" dirty="0"/>
              <a:t>The second bucket is the tax-deferred bucket.  These are those investments and insurance products where the money grows without tax until</a:t>
            </a:r>
            <a:r>
              <a:rPr lang="en-US" sz="1300" strike="sngStrike" dirty="0"/>
              <a:t> </a:t>
            </a:r>
            <a:r>
              <a:rPr lang="en-US" sz="1300" dirty="0"/>
              <a:t>the money is withdrawn.  When the money comes out, that's when you pay tax.  There  are three primary financial products that fall in that bucket. First, employer sponsored retirement plans, right?  401(k)s, 403(b)s, and those IRAs, they fall in that bucket.  Second, nonqualified annuities are a biggie.  They fall in that bucket.  Fixed or variable.  Third, savings bonds fall in that bucket. </a:t>
            </a:r>
          </a:p>
          <a:p>
            <a:r>
              <a:rPr lang="en-US" sz="1300" dirty="0"/>
              <a:t> </a:t>
            </a:r>
            <a:endParaRPr lang="en-US" sz="1300" strike="sngStrike" dirty="0"/>
          </a:p>
          <a:p>
            <a:r>
              <a:rPr lang="en-US" sz="1300" dirty="0"/>
              <a:t>Third bucket is our tax-free bucket.  Now, this is the fun one.  There are only three financial vehicles that are tax free.  Really two and a half, but only three.  What are they?  Roth IRA. </a:t>
            </a:r>
          </a:p>
          <a:p>
            <a:endParaRPr lang="en-US" sz="1300" dirty="0"/>
          </a:p>
          <a:p>
            <a:r>
              <a:rPr lang="en-US" sz="1300" dirty="0"/>
              <a:t>Municipal bonds.  They're the half.  The reason I say they're half is because, yes, the interest is tax free, but guess what?  The interest counts against you for Social Security.  So people who would otherwise not pay full tax on their Social Security, the interest on the municipal bond may force them to pay tax on Social Security.  So I'll give that a half, but let's just give it, say, muni.  What's third?  This is the one that people get half the time, and half the time they don't.  What do corporations use all the time to invest tax free?</a:t>
            </a:r>
          </a:p>
          <a:p>
            <a:endParaRPr lang="en-US" sz="1300" dirty="0"/>
          </a:p>
          <a:p>
            <a:r>
              <a:rPr lang="en-US" sz="1300" dirty="0"/>
              <a:t>Properly designed life </a:t>
            </a:r>
            <a:r>
              <a:rPr lang="en-US" sz="1300" dirty="0" smtClean="0"/>
              <a:t>insurance (very </a:t>
            </a:r>
            <a:r>
              <a:rPr lang="en-US" sz="1300" dirty="0"/>
              <a:t>similar to </a:t>
            </a:r>
            <a:r>
              <a:rPr lang="en-US" sz="1300" dirty="0" smtClean="0"/>
              <a:t>Roth).</a:t>
            </a:r>
            <a:endParaRPr lang="en-US" sz="1300" dirty="0"/>
          </a:p>
          <a:p>
            <a:endParaRPr lang="en-US" sz="1300" dirty="0"/>
          </a:p>
          <a:p>
            <a:r>
              <a:rPr lang="en-US" sz="1300" dirty="0"/>
              <a:t>Now, all of these buckets fall within your taxable estate.  And then you have this bucket way out here called our income tax-free, estate tax-free – this is where you have, ILITs, life insurance trusts, charitable trusts, all these special, fancy trust planning that you see.  That's for people with, $</a:t>
            </a:r>
            <a:r>
              <a:rPr lang="en-US" sz="1300" dirty="0"/>
              <a:t>11.58 </a:t>
            </a:r>
            <a:r>
              <a:rPr lang="en-US" sz="1300" dirty="0"/>
              <a:t>million and above.  </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22</a:t>
            </a:fld>
            <a:endParaRPr lang="en-US" dirty="0"/>
          </a:p>
        </p:txBody>
      </p:sp>
    </p:spTree>
    <p:extLst>
      <p:ext uri="{BB962C8B-B14F-4D97-AF65-F5344CB8AC3E}">
        <p14:creationId xmlns:p14="http://schemas.microsoft.com/office/powerpoint/2010/main" val="475815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a:t>
            </a:fld>
            <a:endParaRPr lang="en-US" dirty="0"/>
          </a:p>
        </p:txBody>
      </p:sp>
    </p:spTree>
    <p:extLst>
      <p:ext uri="{BB962C8B-B14F-4D97-AF65-F5344CB8AC3E}">
        <p14:creationId xmlns:p14="http://schemas.microsoft.com/office/powerpoint/2010/main" val="1184457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When we look at income that is currently taxable there are three types of income.</a:t>
            </a:r>
          </a:p>
          <a:p>
            <a:pPr marL="179616" indent="-179616">
              <a:buFont typeface="Arial" panose="020B0604020202020204" pitchFamily="34" charset="0"/>
              <a:buChar char="•"/>
            </a:pPr>
            <a:r>
              <a:rPr lang="en-US" sz="1300" dirty="0"/>
              <a:t>Interest income that is taxed as ordinary income</a:t>
            </a:r>
          </a:p>
          <a:p>
            <a:pPr marL="179616" indent="-179616">
              <a:buFont typeface="Arial" panose="020B0604020202020204" pitchFamily="34" charset="0"/>
              <a:buChar char="•"/>
            </a:pPr>
            <a:r>
              <a:rPr lang="en-US" sz="1300" dirty="0"/>
              <a:t>Capital gains income</a:t>
            </a:r>
          </a:p>
          <a:p>
            <a:pPr marL="179616" indent="-179616">
              <a:buFont typeface="Arial" panose="020B0604020202020204" pitchFamily="34" charset="0"/>
              <a:buChar char="•"/>
            </a:pPr>
            <a:r>
              <a:rPr lang="en-US" sz="1300" dirty="0"/>
              <a:t>And dividend </a:t>
            </a:r>
            <a:r>
              <a:rPr lang="en-US" sz="1300" dirty="0"/>
              <a:t>income</a:t>
            </a:r>
          </a:p>
          <a:p>
            <a:endParaRPr lang="en-US" sz="1300" dirty="0"/>
          </a:p>
          <a:p>
            <a:r>
              <a:rPr lang="en-US" sz="1300" dirty="0"/>
              <a:t>* Based on Married Filing Jointly status</a:t>
            </a:r>
            <a:endParaRPr lang="en-US" sz="1300" dirty="0"/>
          </a:p>
          <a:p>
            <a:pPr marL="179616" indent="-179616">
              <a:buFont typeface="Arial" panose="020B0604020202020204" pitchFamily="34" charset="0"/>
              <a:buChar char="•"/>
            </a:pPr>
            <a:endParaRPr lang="en-US" sz="1300" dirty="0"/>
          </a:p>
          <a:p>
            <a:r>
              <a:rPr lang="en-US" b="1" baseline="0" dirty="0">
                <a:solidFill>
                  <a:schemeClr val="tx1"/>
                </a:solidFill>
              </a:rPr>
              <a:t>NEXT SLIDE</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23</a:t>
            </a:fld>
            <a:endParaRPr lang="en-US" dirty="0"/>
          </a:p>
        </p:txBody>
      </p:sp>
    </p:spTree>
    <p:extLst>
      <p:ext uri="{BB962C8B-B14F-4D97-AF65-F5344CB8AC3E}">
        <p14:creationId xmlns:p14="http://schemas.microsoft.com/office/powerpoint/2010/main" val="967060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Interest Income</a:t>
            </a:r>
          </a:p>
          <a:p>
            <a:r>
              <a:rPr lang="en-US" sz="1300" dirty="0"/>
              <a:t>Interest income is earned on deposits at banks and credit unions, on money market funds, on bonds, and on loans, such as seller-financed mortgages.  It will become taxable when paid.  Subject to Ordinary income tax rates</a:t>
            </a:r>
          </a:p>
        </p:txBody>
      </p:sp>
      <p:sp>
        <p:nvSpPr>
          <p:cNvPr id="4" name="Slide Number Placeholder 3"/>
          <p:cNvSpPr>
            <a:spLocks noGrp="1"/>
          </p:cNvSpPr>
          <p:nvPr>
            <p:ph type="sldNum" sz="quarter" idx="10"/>
          </p:nvPr>
        </p:nvSpPr>
        <p:spPr/>
        <p:txBody>
          <a:bodyPr/>
          <a:lstStyle/>
          <a:p>
            <a:fld id="{2A2DF3AF-F056-4DDB-9867-BA21AE7B097C}" type="slidenum">
              <a:rPr lang="en-US" smtClean="0"/>
              <a:t>24</a:t>
            </a:fld>
            <a:endParaRPr lang="en-US" dirty="0"/>
          </a:p>
        </p:txBody>
      </p:sp>
    </p:spTree>
    <p:extLst>
      <p:ext uri="{BB962C8B-B14F-4D97-AF65-F5344CB8AC3E}">
        <p14:creationId xmlns:p14="http://schemas.microsoft.com/office/powerpoint/2010/main" val="514007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616" indent="-179616">
              <a:buFont typeface="Arial" panose="020B0604020202020204" pitchFamily="34" charset="0"/>
              <a:buChar char="•"/>
            </a:pPr>
            <a:r>
              <a:rPr lang="en-US" sz="1300" dirty="0"/>
              <a:t>Capital Gains</a:t>
            </a:r>
          </a:p>
          <a:p>
            <a:pPr marL="538849" lvl="1" indent="-179616">
              <a:buFont typeface="Arial" panose="020B0604020202020204" pitchFamily="34" charset="0"/>
              <a:buChar char="•"/>
            </a:pPr>
            <a:r>
              <a:rPr lang="en-US" sz="1300" dirty="0"/>
              <a:t>Profit realized from the sale of a non inventory asset</a:t>
            </a:r>
          </a:p>
          <a:p>
            <a:pPr marL="538849" lvl="1" indent="-179616">
              <a:buFont typeface="Arial" panose="020B0604020202020204" pitchFamily="34" charset="0"/>
              <a:buChar char="•"/>
            </a:pPr>
            <a:r>
              <a:rPr lang="en-US" sz="1300" dirty="0"/>
              <a:t>Most common capital gains are realized from the sale of stocks, bonds, precious metals and property.</a:t>
            </a:r>
          </a:p>
          <a:p>
            <a:pPr marL="538849" lvl="1" indent="-179616">
              <a:buFont typeface="Arial" panose="020B0604020202020204" pitchFamily="34" charset="0"/>
              <a:buChar char="•"/>
            </a:pPr>
            <a:r>
              <a:rPr lang="en-US" sz="1300" dirty="0"/>
              <a:t>Short term capital gains and long term capital gains are taxed differently.</a:t>
            </a:r>
          </a:p>
          <a:p>
            <a:r>
              <a:rPr lang="en-US" sz="1300" dirty="0"/>
              <a:t>Note- Consult your tax advisor pertaining to your specific situation</a:t>
            </a:r>
          </a:p>
        </p:txBody>
      </p:sp>
      <p:sp>
        <p:nvSpPr>
          <p:cNvPr id="4" name="Slide Number Placeholder 3"/>
          <p:cNvSpPr>
            <a:spLocks noGrp="1"/>
          </p:cNvSpPr>
          <p:nvPr>
            <p:ph type="sldNum" sz="quarter" idx="10"/>
          </p:nvPr>
        </p:nvSpPr>
        <p:spPr/>
        <p:txBody>
          <a:bodyPr/>
          <a:lstStyle/>
          <a:p>
            <a:fld id="{2A2DF3AF-F056-4DDB-9867-BA21AE7B097C}" type="slidenum">
              <a:rPr lang="en-US" smtClean="0"/>
              <a:t>25</a:t>
            </a:fld>
            <a:endParaRPr lang="en-US" dirty="0"/>
          </a:p>
        </p:txBody>
      </p:sp>
    </p:spTree>
    <p:extLst>
      <p:ext uri="{BB962C8B-B14F-4D97-AF65-F5344CB8AC3E}">
        <p14:creationId xmlns:p14="http://schemas.microsoft.com/office/powerpoint/2010/main" val="492914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Dividend Income-</a:t>
            </a:r>
          </a:p>
          <a:p>
            <a:pPr marL="179616" indent="-179616">
              <a:buSzPct val="97000"/>
              <a:buFont typeface="Arial" panose="020B0604020202020204" pitchFamily="34" charset="0"/>
              <a:buChar char="•"/>
            </a:pPr>
            <a:r>
              <a:rPr lang="en-US" sz="1300" dirty="0"/>
              <a:t>A </a:t>
            </a:r>
            <a:r>
              <a:rPr lang="en-US" sz="1300" b="1" dirty="0"/>
              <a:t>dividend tax</a:t>
            </a:r>
            <a:r>
              <a:rPr lang="en-US" sz="1300" dirty="0"/>
              <a:t> is an income tax on dividend payments to the shareholders (stockholders) of a company.</a:t>
            </a:r>
          </a:p>
          <a:p>
            <a:pPr marL="179616" indent="-179616">
              <a:buFont typeface="Arial" panose="020B0604020202020204" pitchFamily="34" charset="0"/>
              <a:buChar char="•"/>
            </a:pPr>
            <a:r>
              <a:rPr lang="en-US" sz="1300" b="1" dirty="0"/>
              <a:t>Ordinary Dividends- </a:t>
            </a:r>
            <a:r>
              <a:rPr lang="en-US" sz="1300" dirty="0"/>
              <a:t>are paid out of earnings and profits of a corporation.  Seen as ordinary income</a:t>
            </a:r>
          </a:p>
          <a:p>
            <a:pPr marL="179616" indent="-179616">
              <a:buFont typeface="Arial" panose="020B0604020202020204" pitchFamily="34" charset="0"/>
              <a:buChar char="•"/>
            </a:pPr>
            <a:r>
              <a:rPr lang="en-US" sz="1300" b="1" dirty="0"/>
              <a:t>Qualified Dividends- </a:t>
            </a:r>
            <a:r>
              <a:rPr lang="en-US" sz="1300" dirty="0"/>
              <a:t>are ordinary dividends meeting special requirements and are taxed at a 0%, 15%, or 20% level depending on your level of income</a:t>
            </a:r>
          </a:p>
          <a:p>
            <a:pPr defTabSz="942178">
              <a:defRPr/>
            </a:pPr>
            <a:endParaRPr lang="en-US" altLang="en-US" sz="1300" dirty="0"/>
          </a:p>
          <a:p>
            <a:pPr defTabSz="942178">
              <a:defRPr/>
            </a:pPr>
            <a:r>
              <a:rPr lang="en-US" altLang="en-US" sz="1300" dirty="0"/>
              <a:t>Read footnote: Qualified dividends are from domestic corporations and certain foreign corporations but don’t include dividends from certain preferred stock and most REITs. The current maximum tax rate on long-term capital gains (excluding recaptured Section 1250 gain and gain from sales of collectables and qualifying small business stock) is 20%.</a:t>
            </a:r>
          </a:p>
          <a:p>
            <a:pPr defTabSz="942178">
              <a:defRPr/>
            </a:pPr>
            <a:endParaRPr lang="en-US" altLang="en-US" sz="1300" dirty="0"/>
          </a:p>
          <a:p>
            <a:r>
              <a:rPr lang="en-US" b="1" dirty="0">
                <a:solidFill>
                  <a:schemeClr val="tx1"/>
                </a:solidFill>
              </a:rPr>
              <a:t>NEXT SLIDE</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26</a:t>
            </a:fld>
            <a:endParaRPr lang="en-US" dirty="0"/>
          </a:p>
        </p:txBody>
      </p:sp>
    </p:spTree>
    <p:extLst>
      <p:ext uri="{BB962C8B-B14F-4D97-AF65-F5344CB8AC3E}">
        <p14:creationId xmlns:p14="http://schemas.microsoft.com/office/powerpoint/2010/main" val="3865072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616" indent="-179616">
              <a:buFont typeface="Arial" panose="020B0604020202020204" pitchFamily="34" charset="0"/>
              <a:buChar char="•"/>
            </a:pPr>
            <a:r>
              <a:rPr lang="en-US" sz="1300" dirty="0"/>
              <a:t>Tax Deferred </a:t>
            </a:r>
            <a:endParaRPr lang="en-US" sz="1300" strike="sngStrike" dirty="0"/>
          </a:p>
          <a:p>
            <a:pPr marL="538849" lvl="1" indent="-179616">
              <a:buFont typeface="Arial" panose="020B0604020202020204" pitchFamily="34" charset="0"/>
              <a:buChar char="•"/>
            </a:pPr>
            <a:r>
              <a:rPr lang="en-US" sz="1300" dirty="0">
                <a:cs typeface="Arial" charset="0"/>
              </a:rPr>
              <a:t>Investment/interest earnings accumulate tax free until owner withdraws and takes possession of them</a:t>
            </a:r>
          </a:p>
          <a:p>
            <a:pPr marL="538849" lvl="1" indent="-179616">
              <a:buFont typeface="Arial" panose="020B0604020202020204" pitchFamily="34" charset="0"/>
              <a:buChar char="•"/>
            </a:pPr>
            <a:r>
              <a:rPr lang="en-US" sz="1300" dirty="0">
                <a:cs typeface="Arial" charset="0"/>
              </a:rPr>
              <a:t>Money withdrawn is usually taxed as ordinary income (may be subject to early withdrawal penalties)</a:t>
            </a:r>
          </a:p>
          <a:p>
            <a:pPr marL="538849" lvl="1" indent="-179616">
              <a:buFont typeface="Arial" panose="020B0604020202020204" pitchFamily="34" charset="0"/>
              <a:buChar char="•"/>
            </a:pPr>
            <a:r>
              <a:rPr lang="en-US" sz="1300" dirty="0">
                <a:cs typeface="Arial" charset="0"/>
              </a:rPr>
              <a:t>401(k), 403(b), 457 plans, IRAs, Deferred annuities</a:t>
            </a:r>
          </a:p>
        </p:txBody>
      </p:sp>
      <p:sp>
        <p:nvSpPr>
          <p:cNvPr id="4" name="Slide Number Placeholder 3"/>
          <p:cNvSpPr>
            <a:spLocks noGrp="1"/>
          </p:cNvSpPr>
          <p:nvPr>
            <p:ph type="sldNum" sz="quarter" idx="10"/>
          </p:nvPr>
        </p:nvSpPr>
        <p:spPr/>
        <p:txBody>
          <a:bodyPr/>
          <a:lstStyle/>
          <a:p>
            <a:fld id="{2A2DF3AF-F056-4DDB-9867-BA21AE7B097C}" type="slidenum">
              <a:rPr lang="en-US" smtClean="0"/>
              <a:t>27</a:t>
            </a:fld>
            <a:endParaRPr lang="en-US" dirty="0"/>
          </a:p>
        </p:txBody>
      </p:sp>
    </p:spTree>
    <p:extLst>
      <p:ext uri="{BB962C8B-B14F-4D97-AF65-F5344CB8AC3E}">
        <p14:creationId xmlns:p14="http://schemas.microsoft.com/office/powerpoint/2010/main" val="1743580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28</a:t>
            </a:fld>
            <a:endParaRPr lang="en-US" dirty="0"/>
          </a:p>
        </p:txBody>
      </p:sp>
    </p:spTree>
    <p:extLst>
      <p:ext uri="{BB962C8B-B14F-4D97-AF65-F5344CB8AC3E}">
        <p14:creationId xmlns:p14="http://schemas.microsoft.com/office/powerpoint/2010/main" val="2212143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362"/>
            <a:r>
              <a:rPr lang="en-US" dirty="0"/>
              <a:t>Here are some</a:t>
            </a:r>
            <a:r>
              <a:rPr lang="en-US" baseline="0" dirty="0"/>
              <a:t> key dates and phrases for your planning.  Distributions begin on your Required Beginning Date.  Your Required Beginning Date is the April 1</a:t>
            </a:r>
            <a:r>
              <a:rPr lang="en-US" baseline="30000" dirty="0"/>
              <a:t>st</a:t>
            </a:r>
            <a:r>
              <a:rPr lang="en-US" baseline="0" dirty="0"/>
              <a:t> of the year following the calendar year in which you reach </a:t>
            </a:r>
            <a:r>
              <a:rPr lang="en-US" baseline="0" dirty="0" smtClean="0"/>
              <a:t>age 72.  However, this doesn’t apply to those who turned 70 ½ on or before 12/31/2019.  For those individuals, The SECURE Act did not change the RBD.</a:t>
            </a:r>
            <a:endParaRPr lang="en-US" dirty="0"/>
          </a:p>
          <a:p>
            <a:pPr defTabSz="949362"/>
            <a:endParaRPr lang="en-US" dirty="0"/>
          </a:p>
          <a:p>
            <a:pPr defTabSz="949362"/>
            <a:r>
              <a:rPr lang="en-US" dirty="0"/>
              <a:t>The other thing</a:t>
            </a:r>
            <a:r>
              <a:rPr lang="en-US" baseline="0" dirty="0"/>
              <a:t> I’d like to bring to your attention as it relates to your Required Minimum Distributions is this:  every year the withdrawal percentage used to calculate your RMD gets bigger.  This is the IRS’s way of making sure that you pay taxes on most of this money before you die.  It’s their way of creating a predictable stream of tax revenue over the course of your retirement. </a:t>
            </a:r>
            <a:endParaRPr lang="en-US" baseline="0" dirty="0" smtClean="0"/>
          </a:p>
          <a:p>
            <a:pPr defTabSz="949362"/>
            <a:endParaRPr lang="en-US" baseline="0" dirty="0" smtClean="0"/>
          </a:p>
          <a:p>
            <a:pPr defTabSz="949362"/>
            <a:r>
              <a:rPr lang="en-US" b="1" baseline="0" dirty="0" smtClean="0"/>
              <a:t>Starting in 2021, we could see a slight change to the RMD calculations.  With new IRS tables coming out, the percentages of RMDs are likely to go down.  </a:t>
            </a:r>
            <a:endParaRPr lang="en-US" b="1"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29</a:t>
            </a:fld>
            <a:endParaRPr lang="en-US" dirty="0"/>
          </a:p>
        </p:txBody>
      </p:sp>
    </p:spTree>
    <p:extLst>
      <p:ext uri="{BB962C8B-B14F-4D97-AF65-F5344CB8AC3E}">
        <p14:creationId xmlns:p14="http://schemas.microsoft.com/office/powerpoint/2010/main" val="4268584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you begin your RMDs at 72, it starts off at about 3.91% of your cumulative tax-deferred balances.  Every year thereafter it gets a little bit bigger so that by the time you reach age 100, you’re taking out nearly 16% of your entire tax-deferred balance!</a:t>
            </a:r>
          </a:p>
          <a:p>
            <a:endParaRPr lang="en-US" baseline="0" dirty="0"/>
          </a:p>
          <a:p>
            <a:r>
              <a:rPr lang="en-US" baseline="0" dirty="0"/>
              <a:t>These increasing RMDs may have unintended consequences as it relates to your overall tax burden in retirement as well as the extent to which your Social Security gets taxed.  We’ll be delving into this in more detail by the end of tonight.</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30</a:t>
            </a:fld>
            <a:endParaRPr lang="en-US" dirty="0"/>
          </a:p>
        </p:txBody>
      </p:sp>
    </p:spTree>
    <p:extLst>
      <p:ext uri="{BB962C8B-B14F-4D97-AF65-F5344CB8AC3E}">
        <p14:creationId xmlns:p14="http://schemas.microsoft.com/office/powerpoint/2010/main" val="9636769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616" indent="-179616">
              <a:buFont typeface="Arial" panose="020B0604020202020204" pitchFamily="34" charset="0"/>
              <a:buChar char="•"/>
            </a:pPr>
            <a:r>
              <a:rPr lang="en-US" sz="1300" dirty="0"/>
              <a:t>Tax Exempt </a:t>
            </a:r>
            <a:endParaRPr lang="en-US" sz="1300" strike="sngStrike" dirty="0"/>
          </a:p>
          <a:p>
            <a:pPr marL="538849" lvl="1" indent="-179616">
              <a:buFont typeface="Arial" panose="020B0604020202020204" pitchFamily="34" charset="0"/>
              <a:buChar char="•"/>
            </a:pPr>
            <a:r>
              <a:rPr lang="en-US" sz="1300" dirty="0">
                <a:cs typeface="Arial" charset="0"/>
              </a:rPr>
              <a:t>Withdrawals are normally not subject to tax</a:t>
            </a:r>
            <a:r>
              <a:rPr lang="en-US" sz="1300" baseline="30000" dirty="0">
                <a:cs typeface="Arial" charset="0"/>
              </a:rPr>
              <a:t> </a:t>
            </a:r>
            <a:r>
              <a:rPr lang="en-US" sz="1300" dirty="0">
                <a:cs typeface="Arial" charset="0"/>
              </a:rPr>
              <a:t>(subject to restrictions)</a:t>
            </a:r>
          </a:p>
          <a:p>
            <a:pPr marL="538849" lvl="1" indent="-179616">
              <a:buFont typeface="Arial" panose="020B0604020202020204" pitchFamily="34" charset="0"/>
              <a:buChar char="•"/>
            </a:pPr>
            <a:r>
              <a:rPr lang="en-US" sz="1300" dirty="0">
                <a:cs typeface="Arial" charset="0"/>
              </a:rPr>
              <a:t>Municipal bonds, Roth IRA, Roth 401(k), Roth 403(b)</a:t>
            </a:r>
          </a:p>
          <a:p>
            <a:pPr marL="538849" lvl="1" indent="-179616">
              <a:buFont typeface="Arial" panose="020B0604020202020204" pitchFamily="34" charset="0"/>
              <a:buChar char="•"/>
            </a:pPr>
            <a:r>
              <a:rPr lang="en-US" sz="1300" dirty="0"/>
              <a:t>Earnings accumulate tax free, and can be potentially state and federal tax free when withdrawn</a:t>
            </a:r>
            <a:endParaRPr lang="en-US" sz="1300" dirty="0">
              <a:cs typeface="Arial" charset="0"/>
            </a:endParaRPr>
          </a:p>
          <a:p>
            <a:r>
              <a:rPr lang="en-US" sz="1300" dirty="0"/>
              <a:t>As with tax-deferred accounts, you owe no tax on current income or capital gains on realized profits in a tax-free account. In addition, your withdrawals are federally tax-free—and may be exempt from state and local income tax as well, depending on the type of account—provided you follow the rules for withdrawals</a:t>
            </a:r>
          </a:p>
          <a:p>
            <a:endParaRPr lang="en-US" sz="1300" dirty="0"/>
          </a:p>
          <a:p>
            <a:r>
              <a:rPr lang="en-US" b="1" dirty="0">
                <a:solidFill>
                  <a:schemeClr val="tx1"/>
                </a:solidFill>
                <a:effectLst/>
              </a:rPr>
              <a:t>NEXT SLIDE</a:t>
            </a:r>
            <a:endParaRPr lang="en-US" b="1" dirty="0">
              <a:solidFill>
                <a:schemeClr val="tx1"/>
              </a:solidFill>
            </a:endParaRPr>
          </a:p>
        </p:txBody>
      </p:sp>
      <p:sp>
        <p:nvSpPr>
          <p:cNvPr id="4" name="Slide Number Placeholder 3"/>
          <p:cNvSpPr>
            <a:spLocks noGrp="1"/>
          </p:cNvSpPr>
          <p:nvPr>
            <p:ph type="sldNum" sz="quarter" idx="10"/>
          </p:nvPr>
        </p:nvSpPr>
        <p:spPr/>
        <p:txBody>
          <a:bodyPr/>
          <a:lstStyle/>
          <a:p>
            <a:fld id="{2A2DF3AF-F056-4DDB-9867-BA21AE7B097C}" type="slidenum">
              <a:rPr lang="en-US" smtClean="0"/>
              <a:t>32</a:t>
            </a:fld>
            <a:endParaRPr lang="en-US" dirty="0"/>
          </a:p>
        </p:txBody>
      </p:sp>
    </p:spTree>
    <p:extLst>
      <p:ext uri="{BB962C8B-B14F-4D97-AF65-F5344CB8AC3E}">
        <p14:creationId xmlns:p14="http://schemas.microsoft.com/office/powerpoint/2010/main" val="3480286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300" dirty="0"/>
          </a:p>
        </p:txBody>
      </p:sp>
      <p:sp>
        <p:nvSpPr>
          <p:cNvPr id="4" name="Slide Number Placeholder 3"/>
          <p:cNvSpPr>
            <a:spLocks noGrp="1"/>
          </p:cNvSpPr>
          <p:nvPr>
            <p:ph type="sldNum" sz="quarter" idx="10"/>
          </p:nvPr>
        </p:nvSpPr>
        <p:spPr/>
        <p:txBody>
          <a:bodyPr/>
          <a:lstStyle/>
          <a:p>
            <a:fld id="{2A2DF3AF-F056-4DDB-9867-BA21AE7B097C}" type="slidenum">
              <a:rPr lang="en-US" smtClean="0"/>
              <a:t>33</a:t>
            </a:fld>
            <a:endParaRPr lang="en-US" dirty="0"/>
          </a:p>
        </p:txBody>
      </p:sp>
    </p:spTree>
    <p:extLst>
      <p:ext uri="{BB962C8B-B14F-4D97-AF65-F5344CB8AC3E}">
        <p14:creationId xmlns:p14="http://schemas.microsoft.com/office/powerpoint/2010/main" val="3697289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300" i="1" dirty="0"/>
              <a:t>Read disclosures</a:t>
            </a:r>
          </a:p>
          <a:p>
            <a:endParaRPr lang="en-US" altLang="en-US" sz="1300" i="1" dirty="0"/>
          </a:p>
          <a:p>
            <a:r>
              <a:rPr lang="en-US" altLang="en-US" b="1" dirty="0">
                <a:solidFill>
                  <a:schemeClr val="tx1"/>
                </a:solidFill>
              </a:rPr>
              <a:t>NEXT SLIDE</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3</a:t>
            </a:fld>
            <a:endParaRPr lang="en-US" dirty="0"/>
          </a:p>
        </p:txBody>
      </p:sp>
    </p:spTree>
    <p:extLst>
      <p:ext uri="{BB962C8B-B14F-4D97-AF65-F5344CB8AC3E}">
        <p14:creationId xmlns:p14="http://schemas.microsoft.com/office/powerpoint/2010/main" val="236206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When we first look at a Roth Conversion lets take a look at the difference between a Roth and a Traditional IRA.</a:t>
            </a:r>
          </a:p>
          <a:p>
            <a:r>
              <a:rPr lang="en-US" sz="1300" dirty="0"/>
              <a:t>Roth IRA</a:t>
            </a:r>
          </a:p>
          <a:p>
            <a:pPr marL="179616" indent="-179616" fontAlgn="t">
              <a:buFont typeface="Arial" panose="020B0604020202020204" pitchFamily="34" charset="0"/>
              <a:buChar char="•"/>
            </a:pPr>
            <a:r>
              <a:rPr lang="en-US" sz="1300" dirty="0"/>
              <a:t>Post Tax Contributions</a:t>
            </a:r>
          </a:p>
          <a:p>
            <a:pPr marL="179616" indent="-179616" fontAlgn="t">
              <a:buFont typeface="Arial" panose="020B0604020202020204" pitchFamily="34" charset="0"/>
              <a:buChar char="•"/>
            </a:pPr>
            <a:r>
              <a:rPr lang="en-US" sz="1300" dirty="0"/>
              <a:t>Earnings Grow Tax Free</a:t>
            </a:r>
          </a:p>
          <a:p>
            <a:pPr marL="179616" indent="-179616" fontAlgn="t">
              <a:buFont typeface="Arial" panose="020B0604020202020204" pitchFamily="34" charset="0"/>
              <a:buChar char="•"/>
            </a:pPr>
            <a:r>
              <a:rPr lang="en-US" sz="1300" dirty="0"/>
              <a:t>Qualified Distributions are Tax Free</a:t>
            </a:r>
          </a:p>
          <a:p>
            <a:pPr marL="179616" indent="-179616" fontAlgn="t">
              <a:buFont typeface="Arial" panose="020B0604020202020204" pitchFamily="34" charset="0"/>
              <a:buChar char="•"/>
            </a:pPr>
            <a:r>
              <a:rPr lang="en-US" sz="1300" dirty="0"/>
              <a:t>10% penalty on early distributions</a:t>
            </a:r>
          </a:p>
          <a:p>
            <a:pPr marL="179616" indent="-179616" fontAlgn="t">
              <a:buFont typeface="Arial" panose="020B0604020202020204" pitchFamily="34" charset="0"/>
              <a:buChar char="•"/>
            </a:pPr>
            <a:r>
              <a:rPr lang="en-US" sz="1300" dirty="0"/>
              <a:t>No Required minimum distribution</a:t>
            </a:r>
          </a:p>
          <a:p>
            <a:pPr marL="179616" indent="-179616" defTabSz="898082" fontAlgn="t">
              <a:buFont typeface="Arial" panose="020B0604020202020204" pitchFamily="34" charset="0"/>
              <a:buChar char="•"/>
              <a:defRPr/>
            </a:pPr>
            <a:r>
              <a:rPr lang="en-US" sz="1300" dirty="0" smtClean="0"/>
              <a:t>Ability</a:t>
            </a:r>
            <a:r>
              <a:rPr lang="en-US" sz="1300" baseline="0" dirty="0" smtClean="0"/>
              <a:t> to contribute is phased out or eliminated if Adjusted Gross Income (AGI) is too high</a:t>
            </a:r>
            <a:endParaRPr lang="en-US" sz="1300" dirty="0"/>
          </a:p>
          <a:p>
            <a:pPr marL="179616" indent="-179616" fontAlgn="t">
              <a:buFont typeface="Arial" panose="020B0604020202020204" pitchFamily="34" charset="0"/>
              <a:buChar char="•"/>
            </a:pPr>
            <a:endParaRPr lang="en-US" sz="1300" dirty="0"/>
          </a:p>
          <a:p>
            <a:pPr fontAlgn="t"/>
            <a:r>
              <a:rPr lang="en-US" sz="1300" dirty="0"/>
              <a:t>We will discuss what qualifies as a qualified distribution in the next slide.</a:t>
            </a:r>
          </a:p>
          <a:p>
            <a:r>
              <a:rPr lang="en-US" sz="1300" dirty="0"/>
              <a:t/>
            </a:r>
            <a:br>
              <a:rPr lang="en-US" sz="1300" dirty="0"/>
            </a:br>
            <a:endParaRPr lang="en-US" sz="1300" dirty="0"/>
          </a:p>
          <a:p>
            <a:r>
              <a:rPr lang="en-US" sz="1300" dirty="0"/>
              <a:t>Traditional IRA</a:t>
            </a:r>
          </a:p>
          <a:p>
            <a:pPr marL="179616" indent="-179616" fontAlgn="t">
              <a:buFont typeface="Arial" panose="020B0604020202020204" pitchFamily="34" charset="0"/>
              <a:buChar char="•"/>
            </a:pPr>
            <a:r>
              <a:rPr lang="en-US" sz="1300" dirty="0"/>
              <a:t>Pre Tax Contributions</a:t>
            </a:r>
          </a:p>
          <a:p>
            <a:pPr marL="179616" indent="-179616" fontAlgn="t">
              <a:buFont typeface="Arial" panose="020B0604020202020204" pitchFamily="34" charset="0"/>
              <a:buChar char="•"/>
            </a:pPr>
            <a:r>
              <a:rPr lang="en-US" sz="1300" dirty="0"/>
              <a:t>Earnings Grow Tax Deferred</a:t>
            </a:r>
          </a:p>
          <a:p>
            <a:pPr marL="179616" indent="-179616" fontAlgn="t">
              <a:buFont typeface="Arial" panose="020B0604020202020204" pitchFamily="34" charset="0"/>
              <a:buChar char="•"/>
            </a:pPr>
            <a:r>
              <a:rPr lang="en-US" sz="1300" dirty="0"/>
              <a:t>Distributions are taxed as ordinary income</a:t>
            </a:r>
          </a:p>
          <a:p>
            <a:pPr marL="179616" indent="-179616" fontAlgn="t">
              <a:buFont typeface="Arial" panose="020B0604020202020204" pitchFamily="34" charset="0"/>
              <a:buChar char="•"/>
            </a:pPr>
            <a:r>
              <a:rPr lang="en-US" sz="1300" dirty="0"/>
              <a:t>10% penalty on early distributions</a:t>
            </a:r>
          </a:p>
          <a:p>
            <a:pPr marL="179616" indent="-179616" fontAlgn="t">
              <a:buFont typeface="Arial" panose="020B0604020202020204" pitchFamily="34" charset="0"/>
              <a:buChar char="•"/>
            </a:pPr>
            <a:r>
              <a:rPr lang="en-US" sz="1300" dirty="0"/>
              <a:t>Required Minimum Distribution</a:t>
            </a:r>
          </a:p>
          <a:p>
            <a:pPr marL="179616" indent="-179616" defTabSz="898082" fontAlgn="t">
              <a:buFont typeface="Arial" panose="020B0604020202020204" pitchFamily="34" charset="0"/>
              <a:buChar char="•"/>
              <a:defRPr/>
            </a:pPr>
            <a:r>
              <a:rPr lang="en-US" sz="1300" dirty="0"/>
              <a:t>No Earnings Limit</a:t>
            </a:r>
          </a:p>
          <a:p>
            <a:pPr marL="179616" indent="-179616" fontAlgn="t">
              <a:buFont typeface="Arial" panose="020B0604020202020204" pitchFamily="34" charset="0"/>
              <a:buChar char="•"/>
            </a:pPr>
            <a:endParaRPr lang="en-US" sz="1300" dirty="0"/>
          </a:p>
          <a:p>
            <a:pPr fontAlgn="t"/>
            <a:endParaRPr lang="en-US" sz="1300" dirty="0"/>
          </a:p>
          <a:p>
            <a:pPr fontAlgn="t"/>
            <a:r>
              <a:rPr lang="en-US" sz="1300" b="1" dirty="0"/>
              <a:t>NEXT SLIDE</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34</a:t>
            </a:fld>
            <a:endParaRPr lang="en-US" dirty="0"/>
          </a:p>
        </p:txBody>
      </p:sp>
    </p:spTree>
    <p:extLst>
      <p:ext uri="{BB962C8B-B14F-4D97-AF65-F5344CB8AC3E}">
        <p14:creationId xmlns:p14="http://schemas.microsoft.com/office/powerpoint/2010/main" val="823783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above flow chart asks a couple of questions around the conversion to a Roth IRA.  Should you convert?</a:t>
            </a:r>
          </a:p>
          <a:p>
            <a:pPr defTabSz="942178">
              <a:defRPr/>
            </a:pPr>
            <a:r>
              <a:rPr lang="en-US" sz="1300" b="1" dirty="0"/>
              <a:t>My tax rate will not decline when I retire.  </a:t>
            </a:r>
            <a:r>
              <a:rPr lang="en-US" sz="1300" dirty="0"/>
              <a:t>If the answer is no and you think you will be in the a lower tax bracket in retirement then converting to a Roth IRA might not make sense for you.  You may prefer to leave your assets in a Traditional IRA and pay the taxes when you take the withdrawal.  If the answer is yes move down to the next box.</a:t>
            </a:r>
          </a:p>
          <a:p>
            <a:pPr defTabSz="942178">
              <a:defRPr/>
            </a:pPr>
            <a:r>
              <a:rPr lang="en-US" sz="1300" b="1" dirty="0"/>
              <a:t>I won’t need to withdraw the money for at least five years and I will be at least 59 ½ before I need to make a withdrawal. </a:t>
            </a:r>
            <a:r>
              <a:rPr lang="en-US" sz="1300" dirty="0"/>
              <a:t> If the answer is no and this is not a long-term investment, the Roth’s potential for tax-free earnings may not make back the money you pay in taxes on the conversion and early withdrawals are subject to penalties.  If the answer is yes move down to the next box.</a:t>
            </a:r>
          </a:p>
          <a:p>
            <a:pPr defTabSz="942178">
              <a:defRPr/>
            </a:pPr>
            <a:r>
              <a:rPr lang="en-US" sz="1300" b="1" dirty="0"/>
              <a:t>I can pay the taxes due on the conversion without dipping into my IRA.  </a:t>
            </a:r>
            <a:r>
              <a:rPr lang="en-US" sz="1300" dirty="0"/>
              <a:t>If the answer is no and you can’t pay the taxes from other sources other than your IRA, then converting to a Roth may not make sense.  There are two reasons why paying the taxes with your IRA may not make sense; 1) you will lose the potential benefit of tax-free growth on that amount and, 2) if you’re under 59 ½ you will also incur a penalty for early withdrawal.  If the answer is yes then </a:t>
            </a:r>
            <a:r>
              <a:rPr lang="en-US" sz="1300" b="1" dirty="0"/>
              <a:t>You may want to consider converting your Traditional IRA balance to a Roth IRA.  Talk to your tax advisor to learn more about the important tax and retirement planning considerations</a:t>
            </a:r>
            <a:r>
              <a:rPr lang="en-US" sz="1300" dirty="0"/>
              <a:t>.</a:t>
            </a:r>
            <a:endParaRPr lang="en-US" sz="1300" b="1"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35</a:t>
            </a:fld>
            <a:endParaRPr lang="en-US" dirty="0"/>
          </a:p>
        </p:txBody>
      </p:sp>
    </p:spTree>
    <p:extLst>
      <p:ext uri="{BB962C8B-B14F-4D97-AF65-F5344CB8AC3E}">
        <p14:creationId xmlns:p14="http://schemas.microsoft.com/office/powerpoint/2010/main" val="2017983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36</a:t>
            </a:fld>
            <a:endParaRPr lang="en-US" dirty="0"/>
          </a:p>
        </p:txBody>
      </p:sp>
    </p:spTree>
    <p:extLst>
      <p:ext uri="{BB962C8B-B14F-4D97-AF65-F5344CB8AC3E}">
        <p14:creationId xmlns:p14="http://schemas.microsoft.com/office/powerpoint/2010/main" val="9654490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fld id="{2A2DF3AF-F056-4DDB-9867-BA21AE7B097C}" type="slidenum">
              <a:rPr lang="en-US" smtClean="0"/>
              <a:t>37</a:t>
            </a:fld>
            <a:endParaRPr lang="en-US" dirty="0"/>
          </a:p>
        </p:txBody>
      </p:sp>
    </p:spTree>
    <p:extLst>
      <p:ext uri="{BB962C8B-B14F-4D97-AF65-F5344CB8AC3E}">
        <p14:creationId xmlns:p14="http://schemas.microsoft.com/office/powerpoint/2010/main" val="3086589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Let's take a look at this idea called a buy-back IRA and everybody can do this.  There are some ways that you can convert tax-deferred money to tax-free.  You can do that in instances where maybe your income levels are too high to contribute to a Roth IRA or you've saved enough money for retirement and now you're trying to get money from your Traditional IRA over to a Roth.  You have to remember that taxes are due at time of conversion.  </a:t>
            </a:r>
          </a:p>
          <a:p>
            <a:endParaRPr lang="en-US" sz="1300" dirty="0"/>
          </a:p>
          <a:p>
            <a:r>
              <a:rPr lang="en-US" sz="1300" dirty="0"/>
              <a:t>Let's look at this idea called a buy-back IRA.</a:t>
            </a:r>
          </a:p>
          <a:p>
            <a:r>
              <a:rPr lang="en-US" sz="1300" dirty="0"/>
              <a:t>Let's say that you have the ability to save, for a husband and wife, $6500 each per year to place into a Roth IRA; however, maybe your income levels are too high and you can't actually contribute to a Roth IRA.  You could buy back your IRA.  The idea here is that you take those $6500 a year contributions, equals $13,000, and let's say for example you're in a 30% tax bracket.  You take that $13,000, you're in a 30% tax bracket, and what that $13,000 would allow you to do is to convert $43,333.  You take $43,333 from your IRA, you convert it to a Roth, and then rather than contribute 13,000 to your Roth, you use that money to pay the taxes on the $43,000 conversion.</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38</a:t>
            </a:fld>
            <a:endParaRPr lang="en-US" dirty="0"/>
          </a:p>
        </p:txBody>
      </p:sp>
    </p:spTree>
    <p:extLst>
      <p:ext uri="{BB962C8B-B14F-4D97-AF65-F5344CB8AC3E}">
        <p14:creationId xmlns:p14="http://schemas.microsoft.com/office/powerpoint/2010/main" val="1241496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300" dirty="0"/>
          </a:p>
        </p:txBody>
      </p:sp>
      <p:sp>
        <p:nvSpPr>
          <p:cNvPr id="4" name="Slide Number Placeholder 3"/>
          <p:cNvSpPr>
            <a:spLocks noGrp="1"/>
          </p:cNvSpPr>
          <p:nvPr>
            <p:ph type="sldNum" sz="quarter" idx="10"/>
          </p:nvPr>
        </p:nvSpPr>
        <p:spPr/>
        <p:txBody>
          <a:bodyPr/>
          <a:lstStyle/>
          <a:p>
            <a:fld id="{2A2DF3AF-F056-4DDB-9867-BA21AE7B097C}" type="slidenum">
              <a:rPr lang="en-US" smtClean="0"/>
              <a:t>39</a:t>
            </a:fld>
            <a:endParaRPr lang="en-US" dirty="0"/>
          </a:p>
        </p:txBody>
      </p:sp>
    </p:spTree>
    <p:extLst>
      <p:ext uri="{BB962C8B-B14F-4D97-AF65-F5344CB8AC3E}">
        <p14:creationId xmlns:p14="http://schemas.microsoft.com/office/powerpoint/2010/main" val="1002584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Security benefits were initially exempt from federal income tax, but in 1983, they became partially taxable. In 1993, a second income threshold was added that increased the share of benefits subject to taxation. Today, some recipients of Social Security can collect all of their benefits tax-free. Others, however, are required to pay taxes on their Social Security benefits, and this is where provisional income comes into play.</a:t>
            </a:r>
          </a:p>
          <a:p>
            <a:r>
              <a:rPr lang="en-US" dirty="0"/>
              <a:t>Provisional income is a measure used by the IRS to determine whether or not recipients of Social Security are required to pay taxes on their benefits. Provisional income is calculated by adding up a recipient's gross income, tax-free interest, and 50% of Social Security benefits.</a:t>
            </a:r>
            <a:endParaRPr lang="en-US" b="1" dirty="0"/>
          </a:p>
          <a:p>
            <a:r>
              <a:rPr lang="en-US" b="1" dirty="0"/>
              <a:t>NEXT</a:t>
            </a:r>
            <a:r>
              <a:rPr lang="en-US" b="1" baseline="0" dirty="0"/>
              <a:t> SLIDE</a:t>
            </a:r>
            <a:endParaRPr lang="en-US" b="1"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40</a:t>
            </a:fld>
            <a:endParaRPr lang="en-US" dirty="0"/>
          </a:p>
        </p:txBody>
      </p:sp>
    </p:spTree>
    <p:extLst>
      <p:ext uri="{BB962C8B-B14F-4D97-AF65-F5344CB8AC3E}">
        <p14:creationId xmlns:p14="http://schemas.microsoft.com/office/powerpoint/2010/main" val="3348710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altLang="en-US" dirty="0"/>
              <a:t>This</a:t>
            </a:r>
            <a:r>
              <a:rPr lang="en-US" altLang="en-US" baseline="0" dirty="0"/>
              <a:t> slide shows the taxation of SS benefits.  </a:t>
            </a:r>
            <a:endParaRPr lang="en-US" altLang="en-US"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41</a:t>
            </a:fld>
            <a:endParaRPr lang="en-US" dirty="0"/>
          </a:p>
        </p:txBody>
      </p:sp>
    </p:spTree>
    <p:extLst>
      <p:ext uri="{BB962C8B-B14F-4D97-AF65-F5344CB8AC3E}">
        <p14:creationId xmlns:p14="http://schemas.microsoft.com/office/powerpoint/2010/main" val="916086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income does the IRS keep</a:t>
            </a:r>
            <a:r>
              <a:rPr lang="en-US" baseline="0" dirty="0"/>
              <a:t> track of to determine if your Social Security gets taxed?  The following is a list of the most common sources of provisional income.</a:t>
            </a:r>
          </a:p>
          <a:p>
            <a:endParaRPr lang="en-US" baseline="0" dirty="0"/>
          </a:p>
          <a:p>
            <a:r>
              <a:rPr lang="en-US" baseline="0" dirty="0"/>
              <a:t>The IRS adds up all your provisional income and, based on that total, and your marital status, determines what percentage of your Social Security benefits will become taxed.  That percentage of your Social Security is then taxed at your highest marginal tax rate.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42</a:t>
            </a:fld>
            <a:endParaRPr lang="en-US" dirty="0"/>
          </a:p>
        </p:txBody>
      </p:sp>
    </p:spTree>
    <p:extLst>
      <p:ext uri="{BB962C8B-B14F-4D97-AF65-F5344CB8AC3E}">
        <p14:creationId xmlns:p14="http://schemas.microsoft.com/office/powerpoint/2010/main" val="1769176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How provisional income affects taxation</a:t>
            </a:r>
            <a:br>
              <a:rPr lang="en-US" b="1" dirty="0"/>
            </a:br>
            <a:r>
              <a:rPr lang="en-US" dirty="0"/>
              <a:t>Your provisional income and your tax filing status decide whether, and how much, your Social Security benefits are taxed:</a:t>
            </a:r>
          </a:p>
          <a:p>
            <a:endParaRPr lang="en-US" dirty="0"/>
          </a:p>
          <a:p>
            <a:r>
              <a:rPr lang="en-US" dirty="0"/>
              <a:t>Let’s look at an example.  Let's say your gross income is $32,184 and you earned $0 in municipal bond interest. Add those amounts together to arrive at $32,184. Now let's assume you receive $40,596 in Social Security benefits. Divide that in half to arrive at $20,298. Add $32,184 and $20,298 and your provisional income is $52,482.</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43</a:t>
            </a:fld>
            <a:endParaRPr lang="en-US" dirty="0"/>
          </a:p>
        </p:txBody>
      </p:sp>
    </p:spTree>
    <p:extLst>
      <p:ext uri="{BB962C8B-B14F-4D97-AF65-F5344CB8AC3E}">
        <p14:creationId xmlns:p14="http://schemas.microsoft.com/office/powerpoint/2010/main" val="246118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4</a:t>
            </a:fld>
            <a:endParaRPr lang="en-US" dirty="0"/>
          </a:p>
        </p:txBody>
      </p:sp>
    </p:spTree>
    <p:extLst>
      <p:ext uri="{BB962C8B-B14F-4D97-AF65-F5344CB8AC3E}">
        <p14:creationId xmlns:p14="http://schemas.microsoft.com/office/powerpoint/2010/main" val="2036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300" dirty="0"/>
          </a:p>
        </p:txBody>
      </p:sp>
      <p:sp>
        <p:nvSpPr>
          <p:cNvPr id="4" name="Slide Number Placeholder 3"/>
          <p:cNvSpPr>
            <a:spLocks noGrp="1"/>
          </p:cNvSpPr>
          <p:nvPr>
            <p:ph type="sldNum" sz="quarter" idx="10"/>
          </p:nvPr>
        </p:nvSpPr>
        <p:spPr/>
        <p:txBody>
          <a:bodyPr/>
          <a:lstStyle/>
          <a:p>
            <a:fld id="{2A2DF3AF-F056-4DDB-9867-BA21AE7B097C}" type="slidenum">
              <a:rPr lang="en-US" smtClean="0"/>
              <a:t>44</a:t>
            </a:fld>
            <a:endParaRPr lang="en-US" dirty="0"/>
          </a:p>
        </p:txBody>
      </p:sp>
    </p:spTree>
    <p:extLst>
      <p:ext uri="{BB962C8B-B14F-4D97-AF65-F5344CB8AC3E}">
        <p14:creationId xmlns:p14="http://schemas.microsoft.com/office/powerpoint/2010/main" val="3975361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45</a:t>
            </a:fld>
            <a:endParaRPr lang="en-US" dirty="0"/>
          </a:p>
        </p:txBody>
      </p:sp>
    </p:spTree>
    <p:extLst>
      <p:ext uri="{BB962C8B-B14F-4D97-AF65-F5344CB8AC3E}">
        <p14:creationId xmlns:p14="http://schemas.microsoft.com/office/powerpoint/2010/main" val="24211136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How wise is Conventional Wisdom? Turns out, it’s not always good advice.</a:t>
            </a:r>
          </a:p>
          <a:p>
            <a:pPr fontAlgn="base"/>
            <a:r>
              <a:rPr lang="en-US" dirty="0"/>
              <a:t>Conventional wisdom says to convert portfolio assets to retirement income in this order:</a:t>
            </a:r>
          </a:p>
          <a:p>
            <a:pPr marL="771790" lvl="1" indent="-378879" fontAlgn="base">
              <a:buFont typeface="+mj-lt"/>
              <a:buAutoNum type="arabicPeriod"/>
            </a:pPr>
            <a:r>
              <a:rPr lang="en-US" dirty="0"/>
              <a:t>Taxable Accounts</a:t>
            </a:r>
          </a:p>
          <a:p>
            <a:pPr marL="771790" lvl="1" indent="-378879" fontAlgn="base">
              <a:buFont typeface="+mj-lt"/>
              <a:buAutoNum type="arabicPeriod"/>
            </a:pPr>
            <a:r>
              <a:rPr lang="en-US" dirty="0"/>
              <a:t>Tax Deferred Accounts</a:t>
            </a:r>
          </a:p>
          <a:p>
            <a:pPr marL="771790" lvl="1" indent="-378879" fontAlgn="base">
              <a:buFont typeface="+mj-lt"/>
              <a:buAutoNum type="arabicPeriod"/>
            </a:pPr>
            <a:r>
              <a:rPr lang="en-US" dirty="0"/>
              <a:t>Tax Exempt Accounts (Roth)</a:t>
            </a:r>
          </a:p>
          <a:p>
            <a:pPr marL="771790" lvl="1" indent="-378879" fontAlgn="base">
              <a:buFont typeface="+mj-lt"/>
              <a:buAutoNum type="arabicPeriod"/>
            </a:pPr>
            <a:r>
              <a:rPr lang="en-US" dirty="0"/>
              <a:t>Non-Deductible IRA</a:t>
            </a:r>
          </a:p>
          <a:p>
            <a:pPr marL="771790" lvl="1" indent="-378879" fontAlgn="base">
              <a:buFont typeface="+mj-lt"/>
              <a:buAutoNum type="arabicPeriod"/>
            </a:pPr>
            <a:r>
              <a:rPr lang="en-US" dirty="0"/>
              <a:t>Non-Qualified Annuity</a:t>
            </a:r>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46</a:t>
            </a:fld>
            <a:endParaRPr lang="en-US" dirty="0"/>
          </a:p>
        </p:txBody>
      </p:sp>
    </p:spTree>
    <p:extLst>
      <p:ext uri="{BB962C8B-B14F-4D97-AF65-F5344CB8AC3E}">
        <p14:creationId xmlns:p14="http://schemas.microsoft.com/office/powerpoint/2010/main" val="2767285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47</a:t>
            </a:fld>
            <a:endParaRPr lang="en-US" dirty="0"/>
          </a:p>
        </p:txBody>
      </p:sp>
    </p:spTree>
    <p:extLst>
      <p:ext uri="{BB962C8B-B14F-4D97-AF65-F5344CB8AC3E}">
        <p14:creationId xmlns:p14="http://schemas.microsoft.com/office/powerpoint/2010/main" val="3879614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48</a:t>
            </a:fld>
            <a:endParaRPr lang="en-US" dirty="0"/>
          </a:p>
        </p:txBody>
      </p:sp>
    </p:spTree>
    <p:extLst>
      <p:ext uri="{BB962C8B-B14F-4D97-AF65-F5344CB8AC3E}">
        <p14:creationId xmlns:p14="http://schemas.microsoft.com/office/powerpoint/2010/main" val="28746240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What we've done here is we've used our </a:t>
            </a:r>
            <a:r>
              <a:rPr lang="en-US" dirty="0" err="1"/>
              <a:t>Emoney</a:t>
            </a:r>
            <a:r>
              <a:rPr lang="en-US"/>
              <a:t> </a:t>
            </a:r>
            <a:r>
              <a:rPr lang="en-US" smtClean="0"/>
              <a:t>software to </a:t>
            </a:r>
            <a:r>
              <a:rPr lang="en-US" dirty="0"/>
              <a:t>determine how Jim and Joan will fair in retirement using conventional wisdom.  Now, with conventional wisdom, they only have their needs and wants covered until age 93 and 92.  That means they're going to run out of money before they run out of retirement.  It will be only a few years before their only source of income is social security.  In this example, we used an inflation rate of 3%, an annual rate of return of 6% and a withdrawal rate of a net of $30,000 per year.</a:t>
            </a:r>
          </a:p>
          <a:p>
            <a:pPr defTabSz="931717">
              <a:defRPr/>
            </a:pPr>
            <a:endParaRPr lang="en-US" sz="1300" dirty="0"/>
          </a:p>
          <a:p>
            <a:endParaRPr lang="en-US"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49</a:t>
            </a:fld>
            <a:endParaRPr lang="en-US" dirty="0"/>
          </a:p>
        </p:txBody>
      </p:sp>
    </p:spTree>
    <p:extLst>
      <p:ext uri="{BB962C8B-B14F-4D97-AF65-F5344CB8AC3E}">
        <p14:creationId xmlns:p14="http://schemas.microsoft.com/office/powerpoint/2010/main" val="32057088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In this example, the unconventional wisdom, what we did is we flipped the returns, so instead of using the taxable accounts first, tax deferred accounts, and then Roth accounts, we went ahead and we did a spend down with using the Roth account first, the tax deferred account second, and then the taxable accounts third, so here's the difference for Jim and Joan - their level of coverage in the amount of their lifetime needs and wants that their assets will cover is now a little bit shorter</a:t>
            </a:r>
            <a:r>
              <a:rPr lang="en-US" dirty="0"/>
              <a:t>.  There still is a small gap between their assets and needs, simply changing the order they withdraw from their accounts, means that they have </a:t>
            </a:r>
            <a:r>
              <a:rPr lang="en-US" b="1" dirty="0"/>
              <a:t>1 less </a:t>
            </a:r>
            <a:r>
              <a:rPr lang="en-US" dirty="0"/>
              <a:t>year of portfolio longevity.  Now, in the conventional wisdom and unconventional wisdom, these previous two strategies, this is what we call sequential withdrawals.</a:t>
            </a:r>
          </a:p>
          <a:p>
            <a:endParaRPr lang="en-US" dirty="0"/>
          </a:p>
          <a:p>
            <a:r>
              <a:rPr lang="en-US" dirty="0"/>
              <a:t>In this example we kept everything the same, we used an inflation rate of 3.%, an annual rate of return of 6% and a withdrawal rate of a net of $30,000 per year.</a:t>
            </a:r>
          </a:p>
        </p:txBody>
      </p:sp>
      <p:sp>
        <p:nvSpPr>
          <p:cNvPr id="4" name="Slide Number Placeholder 3"/>
          <p:cNvSpPr>
            <a:spLocks noGrp="1"/>
          </p:cNvSpPr>
          <p:nvPr>
            <p:ph type="sldNum" sz="quarter" idx="10"/>
          </p:nvPr>
        </p:nvSpPr>
        <p:spPr/>
        <p:txBody>
          <a:bodyPr/>
          <a:lstStyle/>
          <a:p>
            <a:fld id="{2A2DF3AF-F056-4DDB-9867-BA21AE7B097C}" type="slidenum">
              <a:rPr lang="en-US" smtClean="0"/>
              <a:t>50</a:t>
            </a:fld>
            <a:endParaRPr lang="en-US" dirty="0"/>
          </a:p>
        </p:txBody>
      </p:sp>
    </p:spTree>
    <p:extLst>
      <p:ext uri="{BB962C8B-B14F-4D97-AF65-F5344CB8AC3E}">
        <p14:creationId xmlns:p14="http://schemas.microsoft.com/office/powerpoint/2010/main" val="2442914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7460">
              <a:defRPr/>
            </a:pPr>
            <a:r>
              <a:rPr lang="en-US" dirty="0"/>
              <a:t>In this example, the unconventional wisdom, what we did is we used all accounts simultaneously rather than sequentially. Here's the difference for Jim and Joan - their level of coverage in the amount of their lifetime needs and wants that their assets will cover is now a little bit longer - it's age 101 to 100.  There still is a small gap between their assets and needs, simply changing the how they withdraw from their accounts, means that they have </a:t>
            </a:r>
            <a:r>
              <a:rPr lang="en-US" b="1" dirty="0"/>
              <a:t>5 more </a:t>
            </a:r>
            <a:r>
              <a:rPr lang="en-US" dirty="0"/>
              <a:t>years of portfolio longevity.  </a:t>
            </a:r>
          </a:p>
          <a:p>
            <a:endParaRPr lang="en-US" dirty="0"/>
          </a:p>
          <a:p>
            <a:r>
              <a:rPr lang="en-US" dirty="0"/>
              <a:t>In this example we kept everything the same, we used an inflation rate of 3.%, an annual rate of return of 6% and a withdrawal rate of a net of $30,000 per year.</a:t>
            </a:r>
          </a:p>
        </p:txBody>
      </p:sp>
      <p:sp>
        <p:nvSpPr>
          <p:cNvPr id="4" name="Slide Number Placeholder 3"/>
          <p:cNvSpPr>
            <a:spLocks noGrp="1"/>
          </p:cNvSpPr>
          <p:nvPr>
            <p:ph type="sldNum" sz="quarter" idx="10"/>
          </p:nvPr>
        </p:nvSpPr>
        <p:spPr/>
        <p:txBody>
          <a:bodyPr/>
          <a:lstStyle/>
          <a:p>
            <a:fld id="{2A2DF3AF-F056-4DDB-9867-BA21AE7B097C}" type="slidenum">
              <a:rPr lang="en-US" smtClean="0"/>
              <a:t>51</a:t>
            </a:fld>
            <a:endParaRPr lang="en-US" dirty="0"/>
          </a:p>
        </p:txBody>
      </p:sp>
    </p:spTree>
    <p:extLst>
      <p:ext uri="{BB962C8B-B14F-4D97-AF65-F5344CB8AC3E}">
        <p14:creationId xmlns:p14="http://schemas.microsoft.com/office/powerpoint/2010/main" val="3346219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let's look at a scenario comparison.  Using sequential withdrawals, scenario A, is pulling from your taxable accounts and your tax-deferred and your tax-free accounts.  Based on the results of our software and the assumptions used, the redline age that you run out of money is 93 and 92 and they're able to pull a total income of $1.1 million.  Unconventional wisdom, when it comes to withdrawing your income, means that you're going to pull from your Roth first, your tax-deferred second, and your taxable accounts third.  The redline age here is 96 or 95, and they have a total income of $1.6 million, but if you look at simultaneous withdrawals, scenario C, the redline age is now age 101 or 100 and they're able to pull out $2.1 million in withdrawals from the accounts.  The key here is the withdrawal strategy that's created by simultaneously pulling income from various accounts to create the most efficient withdrawal strategy.  From a tax perspective it is increasingly important the closer that you get to retirement to have a withdrawal strategy and a tax plan.</a:t>
            </a:r>
          </a:p>
        </p:txBody>
      </p:sp>
      <p:sp>
        <p:nvSpPr>
          <p:cNvPr id="4" name="Slide Number Placeholder 3"/>
          <p:cNvSpPr>
            <a:spLocks noGrp="1"/>
          </p:cNvSpPr>
          <p:nvPr>
            <p:ph type="sldNum" sz="quarter" idx="10"/>
          </p:nvPr>
        </p:nvSpPr>
        <p:spPr/>
        <p:txBody>
          <a:bodyPr/>
          <a:lstStyle/>
          <a:p>
            <a:fld id="{2A2DF3AF-F056-4DDB-9867-BA21AE7B097C}" type="slidenum">
              <a:rPr lang="en-US" smtClean="0"/>
              <a:t>52</a:t>
            </a:fld>
            <a:endParaRPr lang="en-US" dirty="0"/>
          </a:p>
        </p:txBody>
      </p:sp>
    </p:spTree>
    <p:extLst>
      <p:ext uri="{BB962C8B-B14F-4D97-AF65-F5344CB8AC3E}">
        <p14:creationId xmlns:p14="http://schemas.microsoft.com/office/powerpoint/2010/main" val="8232122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does all this mean for you?</a:t>
            </a:r>
          </a:p>
          <a:p>
            <a:endParaRPr lang="en-US" dirty="0"/>
          </a:p>
          <a:p>
            <a:pPr marL="167008" indent="-167008">
              <a:buFont typeface="Arial" pitchFamily="34" charset="0"/>
              <a:buChar char="•"/>
            </a:pPr>
            <a:r>
              <a:rPr lang="en-US" dirty="0"/>
              <a:t>First, we hope you understand better that when you claim SS matters! Sometimes</a:t>
            </a:r>
            <a:r>
              <a:rPr lang="en-US" baseline="0" dirty="0"/>
              <a:t> it can be a matter of a month of waiting that will make a substantial difference in the lifetime benefits you receive.</a:t>
            </a:r>
          </a:p>
          <a:p>
            <a:pPr marL="167008" indent="-167008">
              <a:buFont typeface="Arial" pitchFamily="34" charset="0"/>
              <a:buChar char="•"/>
            </a:pPr>
            <a:r>
              <a:rPr lang="en-US" baseline="0" dirty="0"/>
              <a:t>The rules are complicated. They are voluminous. While you may be able to do some internet research and learn a few of the rules, the likelihood that you will overlook something important is significant. You need help with the rules, and we can provide that assistance.</a:t>
            </a:r>
          </a:p>
          <a:p>
            <a:pPr marL="167008" indent="-167008">
              <a:buFont typeface="Arial" pitchFamily="34" charset="0"/>
              <a:buChar char="•"/>
            </a:pPr>
            <a:r>
              <a:rPr lang="en-US" baseline="0" dirty="0"/>
              <a:t>There are many combinations of those rules that may help you. We use powerful software coded with all the rules to help you select a strategy that will get you the most in benefits – and we can help you compare other claiming options side-by-side.</a:t>
            </a:r>
          </a:p>
          <a:p>
            <a:pPr marL="167008" indent="-167008">
              <a:buFont typeface="Arial" pitchFamily="34" charset="0"/>
              <a:buChar char="•"/>
            </a:pPr>
            <a:r>
              <a:rPr lang="en-US" baseline="0" dirty="0"/>
              <a:t>Because your decision is irrevocable beyond 12 months, it’s critical that you get it right. You can’t afford to make a mistake.</a:t>
            </a:r>
          </a:p>
          <a:p>
            <a:pPr marL="167008" indent="-167008">
              <a:buFont typeface="Arial" pitchFamily="34" charset="0"/>
              <a:buChar char="•"/>
            </a:pPr>
            <a:r>
              <a:rPr lang="en-US" baseline="0" dirty="0"/>
              <a:t>Don’t delay – see us immediately</a:t>
            </a:r>
          </a:p>
          <a:p>
            <a:pPr marL="167008" indent="-167008">
              <a:buFont typeface="Arial" pitchFamily="34" charset="0"/>
              <a:buChar char="•"/>
            </a:pPr>
            <a:r>
              <a:rPr lang="en-US" baseline="0" dirty="0"/>
              <a:t>You need expert advice. Our firm can help remove the complexity and make it simpler for you. </a:t>
            </a:r>
          </a:p>
          <a:p>
            <a:pPr marL="167008" indent="-167008">
              <a:buFont typeface="Arial" pitchFamily="34" charset="0"/>
              <a:buChar char="•"/>
            </a:pPr>
            <a:endParaRPr lang="en-US" baseline="0"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53</a:t>
            </a:fld>
            <a:endParaRPr lang="en-US" dirty="0"/>
          </a:p>
        </p:txBody>
      </p:sp>
    </p:spTree>
    <p:extLst>
      <p:ext uri="{BB962C8B-B14F-4D97-AF65-F5344CB8AC3E}">
        <p14:creationId xmlns:p14="http://schemas.microsoft.com/office/powerpoint/2010/main" val="1387069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sz="1300" dirty="0"/>
              <a:t>What color is a Stop sign?</a:t>
            </a:r>
          </a:p>
        </p:txBody>
      </p:sp>
      <p:sp>
        <p:nvSpPr>
          <p:cNvPr id="4" name="Slide Number Placeholder 3"/>
          <p:cNvSpPr>
            <a:spLocks noGrp="1"/>
          </p:cNvSpPr>
          <p:nvPr>
            <p:ph type="sldNum" sz="quarter" idx="10"/>
          </p:nvPr>
        </p:nvSpPr>
        <p:spPr/>
        <p:txBody>
          <a:bodyPr/>
          <a:lstStyle/>
          <a:p>
            <a:fld id="{2A2DF3AF-F056-4DDB-9867-BA21AE7B097C}" type="slidenum">
              <a:rPr lang="en-US" smtClean="0"/>
              <a:t>5</a:t>
            </a:fld>
            <a:endParaRPr lang="en-US" dirty="0"/>
          </a:p>
        </p:txBody>
      </p:sp>
    </p:spTree>
    <p:extLst>
      <p:ext uri="{BB962C8B-B14F-4D97-AF65-F5344CB8AC3E}">
        <p14:creationId xmlns:p14="http://schemas.microsoft.com/office/powerpoint/2010/main" val="973236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a:t>Insert you Call To Action here</a:t>
            </a:r>
          </a:p>
        </p:txBody>
      </p:sp>
      <p:sp>
        <p:nvSpPr>
          <p:cNvPr id="4" name="Slide Number Placeholder 3"/>
          <p:cNvSpPr>
            <a:spLocks noGrp="1"/>
          </p:cNvSpPr>
          <p:nvPr>
            <p:ph type="sldNum" sz="quarter" idx="10"/>
          </p:nvPr>
        </p:nvSpPr>
        <p:spPr/>
        <p:txBody>
          <a:bodyPr/>
          <a:lstStyle/>
          <a:p>
            <a:fld id="{2A2DF3AF-F056-4DDB-9867-BA21AE7B097C}" type="slidenum">
              <a:rPr lang="en-US" smtClean="0"/>
              <a:t>54</a:t>
            </a:fld>
            <a:endParaRPr lang="en-US" dirty="0"/>
          </a:p>
        </p:txBody>
      </p:sp>
    </p:spTree>
    <p:extLst>
      <p:ext uri="{BB962C8B-B14F-4D97-AF65-F5344CB8AC3E}">
        <p14:creationId xmlns:p14="http://schemas.microsoft.com/office/powerpoint/2010/main" val="42817616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your FORM here</a:t>
            </a:r>
          </a:p>
        </p:txBody>
      </p:sp>
      <p:sp>
        <p:nvSpPr>
          <p:cNvPr id="4" name="Slide Number Placeholder 3"/>
          <p:cNvSpPr>
            <a:spLocks noGrp="1"/>
          </p:cNvSpPr>
          <p:nvPr>
            <p:ph type="sldNum" sz="quarter" idx="10"/>
          </p:nvPr>
        </p:nvSpPr>
        <p:spPr/>
        <p:txBody>
          <a:bodyPr/>
          <a:lstStyle/>
          <a:p>
            <a:fld id="{2A2DF3AF-F056-4DDB-9867-BA21AE7B097C}" type="slidenum">
              <a:rPr lang="en-US" smtClean="0"/>
              <a:t>55</a:t>
            </a:fld>
            <a:endParaRPr lang="en-US" dirty="0"/>
          </a:p>
        </p:txBody>
      </p:sp>
    </p:spTree>
    <p:extLst>
      <p:ext uri="{BB962C8B-B14F-4D97-AF65-F5344CB8AC3E}">
        <p14:creationId xmlns:p14="http://schemas.microsoft.com/office/powerpoint/2010/main" val="3181383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6</a:t>
            </a:fld>
            <a:endParaRPr lang="en-US" dirty="0"/>
          </a:p>
        </p:txBody>
      </p:sp>
    </p:spTree>
    <p:extLst>
      <p:ext uri="{BB962C8B-B14F-4D97-AF65-F5344CB8AC3E}">
        <p14:creationId xmlns:p14="http://schemas.microsoft.com/office/powerpoint/2010/main" val="527757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300" dirty="0"/>
          </a:p>
          <a:p>
            <a:pPr defTabSz="931717">
              <a:defRPr/>
            </a:pPr>
            <a:r>
              <a:rPr lang="en-US" sz="1300" dirty="0"/>
              <a:t>What color is a Yield sign?</a:t>
            </a:r>
          </a:p>
        </p:txBody>
      </p:sp>
      <p:sp>
        <p:nvSpPr>
          <p:cNvPr id="4" name="Slide Number Placeholder 3"/>
          <p:cNvSpPr>
            <a:spLocks noGrp="1"/>
          </p:cNvSpPr>
          <p:nvPr>
            <p:ph type="sldNum" sz="quarter" idx="10"/>
          </p:nvPr>
        </p:nvSpPr>
        <p:spPr/>
        <p:txBody>
          <a:bodyPr/>
          <a:lstStyle/>
          <a:p>
            <a:fld id="{2A2DF3AF-F056-4DDB-9867-BA21AE7B097C}" type="slidenum">
              <a:rPr lang="en-US" smtClean="0"/>
              <a:t>7</a:t>
            </a:fld>
            <a:endParaRPr lang="en-US" dirty="0"/>
          </a:p>
        </p:txBody>
      </p:sp>
    </p:spTree>
    <p:extLst>
      <p:ext uri="{BB962C8B-B14F-4D97-AF65-F5344CB8AC3E}">
        <p14:creationId xmlns:p14="http://schemas.microsoft.com/office/powerpoint/2010/main" val="863932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8</a:t>
            </a:fld>
            <a:endParaRPr lang="en-US" dirty="0"/>
          </a:p>
        </p:txBody>
      </p:sp>
    </p:spTree>
    <p:extLst>
      <p:ext uri="{BB962C8B-B14F-4D97-AF65-F5344CB8AC3E}">
        <p14:creationId xmlns:p14="http://schemas.microsoft.com/office/powerpoint/2010/main" val="2203211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2DF3AF-F056-4DDB-9867-BA21AE7B097C}" type="slidenum">
              <a:rPr lang="en-US" smtClean="0"/>
              <a:t>9</a:t>
            </a:fld>
            <a:endParaRPr lang="en-US" dirty="0"/>
          </a:p>
        </p:txBody>
      </p:sp>
    </p:spTree>
    <p:extLst>
      <p:ext uri="{BB962C8B-B14F-4D97-AF65-F5344CB8AC3E}">
        <p14:creationId xmlns:p14="http://schemas.microsoft.com/office/powerpoint/2010/main" val="305129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206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7"/>
          <p:cNvSpPr>
            <a:spLocks noGrp="1"/>
          </p:cNvSpPr>
          <p:nvPr>
            <p:ph type="body" sz="quarter" idx="10" hasCustomPrompt="1"/>
          </p:nvPr>
        </p:nvSpPr>
        <p:spPr>
          <a:xfrm>
            <a:off x="537710" y="478293"/>
            <a:ext cx="10609261" cy="508678"/>
          </a:xfrm>
          <a:prstGeom prst="rect">
            <a:avLst/>
          </a:prstGeom>
        </p:spPr>
        <p:txBody>
          <a:bodyPr/>
          <a:lstStyle>
            <a:lvl1pPr marL="0" indent="0">
              <a:buNone/>
              <a:defRPr sz="3600" b="1">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buNone/>
              <a:defRPr>
                <a:latin typeface="Lato" panose="020F0502020204030203" pitchFamily="34" charset="0"/>
                <a:ea typeface="Lato" panose="020F0502020204030203" pitchFamily="34" charset="0"/>
                <a:cs typeface="Lato" panose="020F0502020204030203" pitchFamily="34" charset="0"/>
              </a:defRPr>
            </a:lvl2pPr>
            <a:lvl3pPr marL="914400" indent="0">
              <a:buNone/>
              <a:defRPr>
                <a:latin typeface="Lato" panose="020F0502020204030203" pitchFamily="34" charset="0"/>
                <a:ea typeface="Lato" panose="020F0502020204030203" pitchFamily="34" charset="0"/>
                <a:cs typeface="Lato" panose="020F0502020204030203" pitchFamily="34" charset="0"/>
              </a:defRPr>
            </a:lvl3pPr>
            <a:lvl4pPr marL="1371600" indent="0">
              <a:buNone/>
              <a:defRPr>
                <a:latin typeface="Lato" panose="020F0502020204030203" pitchFamily="34" charset="0"/>
                <a:ea typeface="Lato" panose="020F0502020204030203" pitchFamily="34" charset="0"/>
                <a:cs typeface="Lato" panose="020F0502020204030203" pitchFamily="34" charset="0"/>
              </a:defRPr>
            </a:lvl4pPr>
            <a:lvl5pPr marL="1828800" indent="0">
              <a:buNone/>
              <a:defRPr>
                <a:latin typeface="Lato" panose="020F0502020204030203" pitchFamily="34" charset="0"/>
                <a:ea typeface="Lato" panose="020F0502020204030203" pitchFamily="34" charset="0"/>
                <a:cs typeface="Lato" panose="020F0502020204030203" pitchFamily="34" charset="0"/>
              </a:defRPr>
            </a:lvl5pPr>
          </a:lstStyle>
          <a:p>
            <a:pPr lvl="0"/>
            <a:r>
              <a:rPr lang="en-US" dirty="0"/>
              <a:t>Text Here</a:t>
            </a:r>
          </a:p>
        </p:txBody>
      </p:sp>
      <p:sp>
        <p:nvSpPr>
          <p:cNvPr id="11" name="Rectangle 10"/>
          <p:cNvSpPr/>
          <p:nvPr userDrawn="1"/>
        </p:nvSpPr>
        <p:spPr>
          <a:xfrm>
            <a:off x="634253" y="1086038"/>
            <a:ext cx="2066614" cy="6543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695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xmlns="" id="{172C4018-6FA6-463A-AB8E-77BC2CBE32C1}"/>
              </a:ext>
            </a:extLst>
          </p:cNvPr>
          <p:cNvSpPr>
            <a:spLocks noGrp="1"/>
          </p:cNvSpPr>
          <p:nvPr>
            <p:ph type="pic" sz="quarter" idx="18"/>
          </p:nvPr>
        </p:nvSpPr>
        <p:spPr>
          <a:xfrm>
            <a:off x="0" y="1"/>
            <a:ext cx="12192000" cy="3429000"/>
          </a:xfrm>
          <a:prstGeom prst="rect">
            <a:avLst/>
          </a:prstGeom>
        </p:spPr>
        <p:txBody>
          <a:bodyPr>
            <a:normAutofit/>
          </a:bodyPr>
          <a:lstStyle>
            <a:lvl1pPr>
              <a:defRPr sz="1600">
                <a:solidFill>
                  <a:schemeClr val="accent2"/>
                </a:solidFill>
              </a:defRPr>
            </a:lvl1pPr>
          </a:lstStyle>
          <a:p>
            <a:endParaRPr lang="id-ID"/>
          </a:p>
        </p:txBody>
      </p:sp>
      <p:sp>
        <p:nvSpPr>
          <p:cNvPr id="4" name="Text Placeholder 7">
            <a:extLst>
              <a:ext uri="{FF2B5EF4-FFF2-40B4-BE49-F238E27FC236}">
                <a16:creationId xmlns:a16="http://schemas.microsoft.com/office/drawing/2014/main" xmlns="" id="{5946940D-F8F7-4F9F-954C-8106351EF77A}"/>
              </a:ext>
            </a:extLst>
          </p:cNvPr>
          <p:cNvSpPr>
            <a:spLocks noGrp="1"/>
          </p:cNvSpPr>
          <p:nvPr>
            <p:ph type="body" sz="quarter" idx="10" hasCustomPrompt="1"/>
          </p:nvPr>
        </p:nvSpPr>
        <p:spPr>
          <a:xfrm>
            <a:off x="537710" y="478293"/>
            <a:ext cx="10609261" cy="508678"/>
          </a:xfrm>
          <a:prstGeom prst="rect">
            <a:avLst/>
          </a:prstGeom>
        </p:spPr>
        <p:txBody>
          <a:bodyPr/>
          <a:lstStyle>
            <a:lvl1pPr marL="0" indent="0">
              <a:buNone/>
              <a:defRPr sz="3600" b="1">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buNone/>
              <a:defRPr>
                <a:latin typeface="Lato" panose="020F0502020204030203" pitchFamily="34" charset="0"/>
                <a:ea typeface="Lato" panose="020F0502020204030203" pitchFamily="34" charset="0"/>
                <a:cs typeface="Lato" panose="020F0502020204030203" pitchFamily="34" charset="0"/>
              </a:defRPr>
            </a:lvl2pPr>
            <a:lvl3pPr marL="914400" indent="0">
              <a:buNone/>
              <a:defRPr>
                <a:latin typeface="Lato" panose="020F0502020204030203" pitchFamily="34" charset="0"/>
                <a:ea typeface="Lato" panose="020F0502020204030203" pitchFamily="34" charset="0"/>
                <a:cs typeface="Lato" panose="020F0502020204030203" pitchFamily="34" charset="0"/>
              </a:defRPr>
            </a:lvl3pPr>
            <a:lvl4pPr marL="1371600" indent="0">
              <a:buNone/>
              <a:defRPr>
                <a:latin typeface="Lato" panose="020F0502020204030203" pitchFamily="34" charset="0"/>
                <a:ea typeface="Lato" panose="020F0502020204030203" pitchFamily="34" charset="0"/>
                <a:cs typeface="Lato" panose="020F0502020204030203" pitchFamily="34" charset="0"/>
              </a:defRPr>
            </a:lvl4pPr>
            <a:lvl5pPr marL="1828800" indent="0">
              <a:buNone/>
              <a:defRPr>
                <a:latin typeface="Lato" panose="020F0502020204030203" pitchFamily="34" charset="0"/>
                <a:ea typeface="Lato" panose="020F0502020204030203" pitchFamily="34" charset="0"/>
                <a:cs typeface="Lato" panose="020F0502020204030203" pitchFamily="34" charset="0"/>
              </a:defRPr>
            </a:lvl5pPr>
          </a:lstStyle>
          <a:p>
            <a:pPr lvl="0"/>
            <a:r>
              <a:rPr lang="en-US" dirty="0"/>
              <a:t>Text Here</a:t>
            </a:r>
          </a:p>
        </p:txBody>
      </p:sp>
    </p:spTree>
    <p:extLst>
      <p:ext uri="{BB962C8B-B14F-4D97-AF65-F5344CB8AC3E}">
        <p14:creationId xmlns:p14="http://schemas.microsoft.com/office/powerpoint/2010/main" val="4046437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7"/>
          <p:cNvSpPr>
            <a:spLocks noGrp="1"/>
          </p:cNvSpPr>
          <p:nvPr>
            <p:ph type="body" sz="quarter" idx="10" hasCustomPrompt="1"/>
          </p:nvPr>
        </p:nvSpPr>
        <p:spPr>
          <a:xfrm>
            <a:off x="537710" y="478293"/>
            <a:ext cx="10609261" cy="508678"/>
          </a:xfrm>
          <a:prstGeom prst="rect">
            <a:avLst/>
          </a:prstGeom>
        </p:spPr>
        <p:txBody>
          <a:bodyPr/>
          <a:lstStyle>
            <a:lvl1pPr marL="0" indent="0">
              <a:buNone/>
              <a:defRPr sz="3600" b="1">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buNone/>
              <a:defRPr>
                <a:latin typeface="Lato" panose="020F0502020204030203" pitchFamily="34" charset="0"/>
                <a:ea typeface="Lato" panose="020F0502020204030203" pitchFamily="34" charset="0"/>
                <a:cs typeface="Lato" panose="020F0502020204030203" pitchFamily="34" charset="0"/>
              </a:defRPr>
            </a:lvl2pPr>
            <a:lvl3pPr marL="914400" indent="0">
              <a:buNone/>
              <a:defRPr>
                <a:latin typeface="Lato" panose="020F0502020204030203" pitchFamily="34" charset="0"/>
                <a:ea typeface="Lato" panose="020F0502020204030203" pitchFamily="34" charset="0"/>
                <a:cs typeface="Lato" panose="020F0502020204030203" pitchFamily="34" charset="0"/>
              </a:defRPr>
            </a:lvl3pPr>
            <a:lvl4pPr marL="1371600" indent="0">
              <a:buNone/>
              <a:defRPr>
                <a:latin typeface="Lato" panose="020F0502020204030203" pitchFamily="34" charset="0"/>
                <a:ea typeface="Lato" panose="020F0502020204030203" pitchFamily="34" charset="0"/>
                <a:cs typeface="Lato" panose="020F0502020204030203" pitchFamily="34" charset="0"/>
              </a:defRPr>
            </a:lvl4pPr>
            <a:lvl5pPr marL="1828800" indent="0">
              <a:buNone/>
              <a:defRPr>
                <a:latin typeface="Lato" panose="020F0502020204030203" pitchFamily="34" charset="0"/>
                <a:ea typeface="Lato" panose="020F0502020204030203" pitchFamily="34" charset="0"/>
                <a:cs typeface="Lato" panose="020F0502020204030203" pitchFamily="34" charset="0"/>
              </a:defRPr>
            </a:lvl5pPr>
          </a:lstStyle>
          <a:p>
            <a:pPr lvl="0"/>
            <a:r>
              <a:rPr lang="en-US" dirty="0"/>
              <a:t>Text Here</a:t>
            </a:r>
          </a:p>
        </p:txBody>
      </p:sp>
    </p:spTree>
    <p:extLst>
      <p:ext uri="{BB962C8B-B14F-4D97-AF65-F5344CB8AC3E}">
        <p14:creationId xmlns:p14="http://schemas.microsoft.com/office/powerpoint/2010/main" val="4029067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1863AC01-31C0-42B0-B0DE-8A75A1528DAD}"/>
              </a:ext>
            </a:extLst>
          </p:cNvPr>
          <p:cNvSpPr>
            <a:spLocks noGrp="1"/>
          </p:cNvSpPr>
          <p:nvPr>
            <p:ph type="pic" sz="quarter" idx="10"/>
          </p:nvPr>
        </p:nvSpPr>
        <p:spPr>
          <a:xfrm>
            <a:off x="2" y="-1"/>
            <a:ext cx="5491619" cy="5524501"/>
          </a:xfrm>
          <a:custGeom>
            <a:avLst/>
            <a:gdLst>
              <a:gd name="connsiteX0" fmla="*/ 0 w 5491619"/>
              <a:gd name="connsiteY0" fmla="*/ 0 h 5524501"/>
              <a:gd name="connsiteX1" fmla="*/ 4584938 w 5491619"/>
              <a:gd name="connsiteY1" fmla="*/ 0 h 5524501"/>
              <a:gd name="connsiteX2" fmla="*/ 4745164 w 5491619"/>
              <a:gd name="connsiteY2" fmla="*/ 176294 h 5524501"/>
              <a:gd name="connsiteX3" fmla="*/ 5491619 w 5491619"/>
              <a:gd name="connsiteY3" fmla="*/ 2255611 h 5524501"/>
              <a:gd name="connsiteX4" fmla="*/ 2222729 w 5491619"/>
              <a:gd name="connsiteY4" fmla="*/ 5524501 h 5524501"/>
              <a:gd name="connsiteX5" fmla="*/ 143412 w 5491619"/>
              <a:gd name="connsiteY5" fmla="*/ 4778046 h 5524501"/>
              <a:gd name="connsiteX6" fmla="*/ 0 w 5491619"/>
              <a:gd name="connsiteY6" fmla="*/ 4647705 h 552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1619" h="5524501">
                <a:moveTo>
                  <a:pt x="0" y="0"/>
                </a:moveTo>
                <a:lnTo>
                  <a:pt x="4584938" y="0"/>
                </a:lnTo>
                <a:lnTo>
                  <a:pt x="4745164" y="176294"/>
                </a:lnTo>
                <a:cubicBezTo>
                  <a:pt x="5211490" y="741351"/>
                  <a:pt x="5491619" y="1465767"/>
                  <a:pt x="5491619" y="2255611"/>
                </a:cubicBezTo>
                <a:cubicBezTo>
                  <a:pt x="5491619" y="4060969"/>
                  <a:pt x="4028087" y="5524501"/>
                  <a:pt x="2222729" y="5524501"/>
                </a:cubicBezTo>
                <a:cubicBezTo>
                  <a:pt x="1432885" y="5524501"/>
                  <a:pt x="708469" y="5244372"/>
                  <a:pt x="143412" y="4778046"/>
                </a:cubicBezTo>
                <a:lnTo>
                  <a:pt x="0" y="4647705"/>
                </a:lnTo>
                <a:close/>
              </a:path>
            </a:pathLst>
          </a:custGeom>
        </p:spPr>
        <p:txBody>
          <a:bodyPr wrap="square">
            <a:noAutofit/>
          </a:bodyPr>
          <a:lstStyle>
            <a:lvl1pPr marL="0" indent="0">
              <a:buNone/>
              <a:defRPr sz="1800"/>
            </a:lvl1pPr>
          </a:lstStyle>
          <a:p>
            <a:endParaRPr lang="en-US"/>
          </a:p>
        </p:txBody>
      </p:sp>
    </p:spTree>
    <p:extLst>
      <p:ext uri="{BB962C8B-B14F-4D97-AF65-F5344CB8AC3E}">
        <p14:creationId xmlns:p14="http://schemas.microsoft.com/office/powerpoint/2010/main" val="180581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E523CAB-E1B1-4E09-A660-DFA15F7199ED}"/>
              </a:ext>
            </a:extLst>
          </p:cNvPr>
          <p:cNvSpPr/>
          <p:nvPr userDrawn="1"/>
        </p:nvSpPr>
        <p:spPr>
          <a:xfrm>
            <a:off x="0" y="0"/>
            <a:ext cx="12192000" cy="3003619"/>
          </a:xfrm>
          <a:custGeom>
            <a:avLst/>
            <a:gdLst>
              <a:gd name="connsiteX0" fmla="*/ 0 w 12192000"/>
              <a:gd name="connsiteY0" fmla="*/ 0 h 1425388"/>
              <a:gd name="connsiteX1" fmla="*/ 12192000 w 12192000"/>
              <a:gd name="connsiteY1" fmla="*/ 0 h 1425388"/>
              <a:gd name="connsiteX2" fmla="*/ 12192000 w 12192000"/>
              <a:gd name="connsiteY2" fmla="*/ 1425388 h 1425388"/>
              <a:gd name="connsiteX3" fmla="*/ 0 w 12192000"/>
              <a:gd name="connsiteY3" fmla="*/ 1425388 h 1425388"/>
              <a:gd name="connsiteX4" fmla="*/ 0 w 12192000"/>
              <a:gd name="connsiteY4" fmla="*/ 0 h 1425388"/>
              <a:gd name="connsiteX0" fmla="*/ 0 w 12192000"/>
              <a:gd name="connsiteY0" fmla="*/ 0 h 2560917"/>
              <a:gd name="connsiteX1" fmla="*/ 12192000 w 12192000"/>
              <a:gd name="connsiteY1" fmla="*/ 0 h 2560917"/>
              <a:gd name="connsiteX2" fmla="*/ 12192000 w 12192000"/>
              <a:gd name="connsiteY2" fmla="*/ 1425388 h 2560917"/>
              <a:gd name="connsiteX3" fmla="*/ 0 w 12192000"/>
              <a:gd name="connsiteY3" fmla="*/ 1425388 h 2560917"/>
              <a:gd name="connsiteX4" fmla="*/ 0 w 12192000"/>
              <a:gd name="connsiteY4" fmla="*/ 0 h 2560917"/>
              <a:gd name="connsiteX0" fmla="*/ 0 w 12192000"/>
              <a:gd name="connsiteY0" fmla="*/ 0 h 3003619"/>
              <a:gd name="connsiteX1" fmla="*/ 12192000 w 12192000"/>
              <a:gd name="connsiteY1" fmla="*/ 0 h 3003619"/>
              <a:gd name="connsiteX2" fmla="*/ 12192000 w 12192000"/>
              <a:gd name="connsiteY2" fmla="*/ 1425388 h 3003619"/>
              <a:gd name="connsiteX3" fmla="*/ 0 w 12192000"/>
              <a:gd name="connsiteY3" fmla="*/ 1425388 h 3003619"/>
              <a:gd name="connsiteX4" fmla="*/ 0 w 12192000"/>
              <a:gd name="connsiteY4" fmla="*/ 0 h 3003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003619">
                <a:moveTo>
                  <a:pt x="0" y="0"/>
                </a:moveTo>
                <a:lnTo>
                  <a:pt x="12192000" y="0"/>
                </a:lnTo>
                <a:lnTo>
                  <a:pt x="12192000" y="1425388"/>
                </a:lnTo>
                <a:cubicBezTo>
                  <a:pt x="8692776" y="3025588"/>
                  <a:pt x="5126318" y="3980329"/>
                  <a:pt x="0" y="1425388"/>
                </a:cubicBez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xmlns="" id="{2CEE15D9-7E99-41D4-908B-0ED3971BC612}"/>
              </a:ext>
            </a:extLst>
          </p:cNvPr>
          <p:cNvSpPr>
            <a:spLocks noGrp="1"/>
          </p:cNvSpPr>
          <p:nvPr>
            <p:ph type="pic" sz="quarter" idx="10"/>
          </p:nvPr>
        </p:nvSpPr>
        <p:spPr>
          <a:xfrm>
            <a:off x="3682253" y="739589"/>
            <a:ext cx="4827494" cy="4827494"/>
          </a:xfrm>
          <a:custGeom>
            <a:avLst/>
            <a:gdLst>
              <a:gd name="connsiteX0" fmla="*/ 2413747 w 4827494"/>
              <a:gd name="connsiteY0" fmla="*/ 0 h 4827494"/>
              <a:gd name="connsiteX1" fmla="*/ 4827494 w 4827494"/>
              <a:gd name="connsiteY1" fmla="*/ 2413747 h 4827494"/>
              <a:gd name="connsiteX2" fmla="*/ 2413747 w 4827494"/>
              <a:gd name="connsiteY2" fmla="*/ 4827494 h 4827494"/>
              <a:gd name="connsiteX3" fmla="*/ 0 w 4827494"/>
              <a:gd name="connsiteY3" fmla="*/ 2413747 h 4827494"/>
              <a:gd name="connsiteX4" fmla="*/ 2413747 w 4827494"/>
              <a:gd name="connsiteY4" fmla="*/ 0 h 48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27494" h="4827494">
                <a:moveTo>
                  <a:pt x="2413747" y="0"/>
                </a:moveTo>
                <a:cubicBezTo>
                  <a:pt x="3746823" y="0"/>
                  <a:pt x="4827494" y="1080671"/>
                  <a:pt x="4827494" y="2413747"/>
                </a:cubicBezTo>
                <a:cubicBezTo>
                  <a:pt x="4827494" y="3746823"/>
                  <a:pt x="3746823" y="4827494"/>
                  <a:pt x="2413747" y="4827494"/>
                </a:cubicBezTo>
                <a:cubicBezTo>
                  <a:pt x="1080671" y="4827494"/>
                  <a:pt x="0" y="3746823"/>
                  <a:pt x="0" y="2413747"/>
                </a:cubicBezTo>
                <a:cubicBezTo>
                  <a:pt x="0" y="1080671"/>
                  <a:pt x="1080671" y="0"/>
                  <a:pt x="2413747" y="0"/>
                </a:cubicBezTo>
                <a:close/>
              </a:path>
            </a:pathLst>
          </a:custGeom>
        </p:spPr>
        <p:txBody>
          <a:bodyPr wrap="square">
            <a:noAutofit/>
          </a:bodyPr>
          <a:lstStyle>
            <a:lvl1pPr marL="0" indent="0">
              <a:buFont typeface="Arial" panose="020B0604020202020204" pitchFamily="34" charset="0"/>
              <a:buNone/>
              <a:defRPr sz="1600"/>
            </a:lvl1pPr>
          </a:lstStyle>
          <a:p>
            <a:endParaRPr lang="en-US"/>
          </a:p>
        </p:txBody>
      </p:sp>
      <p:sp>
        <p:nvSpPr>
          <p:cNvPr id="9" name="Oval 8">
            <a:extLst>
              <a:ext uri="{FF2B5EF4-FFF2-40B4-BE49-F238E27FC236}">
                <a16:creationId xmlns:a16="http://schemas.microsoft.com/office/drawing/2014/main" xmlns="" id="{4C2558EC-0818-444C-A528-658905C877F0}"/>
              </a:ext>
            </a:extLst>
          </p:cNvPr>
          <p:cNvSpPr/>
          <p:nvPr userDrawn="1"/>
        </p:nvSpPr>
        <p:spPr>
          <a:xfrm>
            <a:off x="3318062" y="382122"/>
            <a:ext cx="5555876" cy="5555876"/>
          </a:xfrm>
          <a:prstGeom prst="ellipse">
            <a:avLst/>
          </a:prstGeom>
          <a:noFill/>
          <a:ln w="76200">
            <a:gradFill>
              <a:gsLst>
                <a:gs pos="0">
                  <a:srgbClr val="00B0F0"/>
                </a:gs>
                <a:gs pos="100000">
                  <a:srgbClr val="002464"/>
                </a:gs>
              </a:gsLst>
              <a:lin ang="6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362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EA056A46-D461-49EB-865E-DA85111394EB}"/>
              </a:ext>
            </a:extLst>
          </p:cNvPr>
          <p:cNvGrpSpPr/>
          <p:nvPr userDrawn="1"/>
        </p:nvGrpSpPr>
        <p:grpSpPr>
          <a:xfrm>
            <a:off x="3081776" y="6508"/>
            <a:ext cx="9123671" cy="4015158"/>
            <a:chOff x="-2" y="1492525"/>
            <a:chExt cx="12192002" cy="5365473"/>
          </a:xfrm>
        </p:grpSpPr>
        <p:pic>
          <p:nvPicPr>
            <p:cNvPr id="4" name="Picture 3">
              <a:extLst>
                <a:ext uri="{FF2B5EF4-FFF2-40B4-BE49-F238E27FC236}">
                  <a16:creationId xmlns:a16="http://schemas.microsoft.com/office/drawing/2014/main" xmlns="" id="{0B9FC477-A182-4017-A6CB-7D8DD9EBCA12}"/>
                </a:ext>
              </a:extLst>
            </p:cNvPr>
            <p:cNvPicPr>
              <a:picLocks noChangeAspect="1"/>
            </p:cNvPicPr>
            <p:nvPr/>
          </p:nvPicPr>
          <p:blipFill rotWithShape="1">
            <a:blip r:embed="rId2">
              <a:extLst>
                <a:ext uri="{28A0092B-C50C-407E-A947-70E740481C1C}">
                  <a14:useLocalDpi xmlns:a14="http://schemas.microsoft.com/office/drawing/2010/main" val="0"/>
                </a:ext>
              </a:extLst>
            </a:blip>
            <a:srcRect t="27003" r="4586"/>
            <a:stretch/>
          </p:blipFill>
          <p:spPr>
            <a:xfrm>
              <a:off x="1923920" y="1492525"/>
              <a:ext cx="10235585" cy="4748618"/>
            </a:xfrm>
            <a:prstGeom prst="rect">
              <a:avLst/>
            </a:prstGeom>
          </p:spPr>
        </p:pic>
        <p:sp>
          <p:nvSpPr>
            <p:cNvPr id="5" name="Rectangle 4">
              <a:extLst>
                <a:ext uri="{FF2B5EF4-FFF2-40B4-BE49-F238E27FC236}">
                  <a16:creationId xmlns:a16="http://schemas.microsoft.com/office/drawing/2014/main" xmlns="" id="{A0F7D6E2-1B8F-48AC-BA02-E0A10E523406}"/>
                </a:ext>
              </a:extLst>
            </p:cNvPr>
            <p:cNvSpPr/>
            <p:nvPr/>
          </p:nvSpPr>
          <p:spPr>
            <a:xfrm flipH="1">
              <a:off x="-1" y="1492528"/>
              <a:ext cx="12192001" cy="5365470"/>
            </a:xfrm>
            <a:prstGeom prst="rect">
              <a:avLst/>
            </a:prstGeom>
            <a:gradFill>
              <a:gsLst>
                <a:gs pos="69000">
                  <a:schemeClr val="bg1">
                    <a:alpha val="61000"/>
                  </a:schemeClr>
                </a:gs>
                <a:gs pos="0">
                  <a:schemeClr val="bg1"/>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sp>
          <p:nvSpPr>
            <p:cNvPr id="6" name="Rectangle 5">
              <a:extLst>
                <a:ext uri="{FF2B5EF4-FFF2-40B4-BE49-F238E27FC236}">
                  <a16:creationId xmlns:a16="http://schemas.microsoft.com/office/drawing/2014/main" xmlns="" id="{79E069A5-77D1-47AF-A9DD-24C7AF14B0F7}"/>
                </a:ext>
              </a:extLst>
            </p:cNvPr>
            <p:cNvSpPr/>
            <p:nvPr/>
          </p:nvSpPr>
          <p:spPr>
            <a:xfrm flipH="1">
              <a:off x="-2" y="1492528"/>
              <a:ext cx="12192000" cy="5365470"/>
            </a:xfrm>
            <a:prstGeom prst="rect">
              <a:avLst/>
            </a:prstGeom>
            <a:gradFill>
              <a:gsLst>
                <a:gs pos="69000">
                  <a:schemeClr val="bg1">
                    <a:alpha val="61000"/>
                  </a:schemeClr>
                </a:gs>
                <a:gs pos="0">
                  <a:schemeClr val="bg1"/>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a:p>
          </p:txBody>
        </p:sp>
      </p:grpSp>
      <p:sp>
        <p:nvSpPr>
          <p:cNvPr id="7" name="Text Placeholder 7">
            <a:extLst>
              <a:ext uri="{FF2B5EF4-FFF2-40B4-BE49-F238E27FC236}">
                <a16:creationId xmlns:a16="http://schemas.microsoft.com/office/drawing/2014/main" xmlns="" id="{F342A0C4-C726-4F01-8BFD-BFC7EB7E1A32}"/>
              </a:ext>
            </a:extLst>
          </p:cNvPr>
          <p:cNvSpPr>
            <a:spLocks noGrp="1"/>
          </p:cNvSpPr>
          <p:nvPr>
            <p:ph type="body" sz="quarter" idx="10" hasCustomPrompt="1"/>
          </p:nvPr>
        </p:nvSpPr>
        <p:spPr>
          <a:xfrm>
            <a:off x="537710" y="478293"/>
            <a:ext cx="10609261" cy="508678"/>
          </a:xfrm>
          <a:prstGeom prst="rect">
            <a:avLst/>
          </a:prstGeom>
        </p:spPr>
        <p:txBody>
          <a:bodyPr/>
          <a:lstStyle>
            <a:lvl1pPr marL="0" indent="0">
              <a:buNone/>
              <a:defRPr sz="3600" b="1">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buNone/>
              <a:defRPr>
                <a:latin typeface="Lato" panose="020F0502020204030203" pitchFamily="34" charset="0"/>
                <a:ea typeface="Lato" panose="020F0502020204030203" pitchFamily="34" charset="0"/>
                <a:cs typeface="Lato" panose="020F0502020204030203" pitchFamily="34" charset="0"/>
              </a:defRPr>
            </a:lvl2pPr>
            <a:lvl3pPr marL="914400" indent="0">
              <a:buNone/>
              <a:defRPr>
                <a:latin typeface="Lato" panose="020F0502020204030203" pitchFamily="34" charset="0"/>
                <a:ea typeface="Lato" panose="020F0502020204030203" pitchFamily="34" charset="0"/>
                <a:cs typeface="Lato" panose="020F0502020204030203" pitchFamily="34" charset="0"/>
              </a:defRPr>
            </a:lvl3pPr>
            <a:lvl4pPr marL="1371600" indent="0">
              <a:buNone/>
              <a:defRPr>
                <a:latin typeface="Lato" panose="020F0502020204030203" pitchFamily="34" charset="0"/>
                <a:ea typeface="Lato" panose="020F0502020204030203" pitchFamily="34" charset="0"/>
                <a:cs typeface="Lato" panose="020F0502020204030203" pitchFamily="34" charset="0"/>
              </a:defRPr>
            </a:lvl4pPr>
            <a:lvl5pPr marL="1828800" indent="0">
              <a:buNone/>
              <a:defRPr>
                <a:latin typeface="Lato" panose="020F0502020204030203" pitchFamily="34" charset="0"/>
                <a:ea typeface="Lato" panose="020F0502020204030203" pitchFamily="34" charset="0"/>
                <a:cs typeface="Lato" panose="020F0502020204030203" pitchFamily="34" charset="0"/>
              </a:defRPr>
            </a:lvl5pPr>
          </a:lstStyle>
          <a:p>
            <a:pPr lvl="0"/>
            <a:r>
              <a:rPr lang="en-US" dirty="0"/>
              <a:t>Text Here</a:t>
            </a:r>
          </a:p>
        </p:txBody>
      </p:sp>
    </p:spTree>
    <p:extLst>
      <p:ext uri="{BB962C8B-B14F-4D97-AF65-F5344CB8AC3E}">
        <p14:creationId xmlns:p14="http://schemas.microsoft.com/office/powerpoint/2010/main" val="1495081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4183B4B1-7FBB-4821-92D0-C26F36BED08C}"/>
              </a:ext>
            </a:extLst>
          </p:cNvPr>
          <p:cNvSpPr>
            <a:spLocks noGrp="1"/>
          </p:cNvSpPr>
          <p:nvPr>
            <p:ph type="pic" sz="quarter" idx="11"/>
          </p:nvPr>
        </p:nvSpPr>
        <p:spPr>
          <a:xfrm>
            <a:off x="6723620" y="867102"/>
            <a:ext cx="4719828" cy="4719828"/>
          </a:xfrm>
          <a:custGeom>
            <a:avLst/>
            <a:gdLst>
              <a:gd name="connsiteX0" fmla="*/ 2359914 w 4719828"/>
              <a:gd name="connsiteY0" fmla="*/ 0 h 4719828"/>
              <a:gd name="connsiteX1" fmla="*/ 4719828 w 4719828"/>
              <a:gd name="connsiteY1" fmla="*/ 2359914 h 4719828"/>
              <a:gd name="connsiteX2" fmla="*/ 2359914 w 4719828"/>
              <a:gd name="connsiteY2" fmla="*/ 4719828 h 4719828"/>
              <a:gd name="connsiteX3" fmla="*/ 0 w 4719828"/>
              <a:gd name="connsiteY3" fmla="*/ 2359914 h 4719828"/>
              <a:gd name="connsiteX4" fmla="*/ 2359914 w 4719828"/>
              <a:gd name="connsiteY4" fmla="*/ 0 h 4719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9828" h="4719828">
                <a:moveTo>
                  <a:pt x="2359914" y="0"/>
                </a:moveTo>
                <a:cubicBezTo>
                  <a:pt x="3663259" y="0"/>
                  <a:pt x="4719828" y="1056569"/>
                  <a:pt x="4719828" y="2359914"/>
                </a:cubicBezTo>
                <a:cubicBezTo>
                  <a:pt x="4719828" y="3663259"/>
                  <a:pt x="3663259" y="4719828"/>
                  <a:pt x="2359914" y="4719828"/>
                </a:cubicBezTo>
                <a:cubicBezTo>
                  <a:pt x="1056569" y="4719828"/>
                  <a:pt x="0" y="3663259"/>
                  <a:pt x="0" y="2359914"/>
                </a:cubicBezTo>
                <a:cubicBezTo>
                  <a:pt x="0" y="1056569"/>
                  <a:pt x="1056569" y="0"/>
                  <a:pt x="2359914" y="0"/>
                </a:cubicBezTo>
                <a:close/>
              </a:path>
            </a:pathLst>
          </a:custGeom>
        </p:spPr>
        <p:txBody>
          <a:bodyPr wrap="square">
            <a:noAutofit/>
          </a:bodyPr>
          <a:lstStyle>
            <a:lvl1pPr marL="0" indent="0">
              <a:buNone/>
              <a:defRPr sz="1800"/>
            </a:lvl1pPr>
          </a:lstStyle>
          <a:p>
            <a:endParaRPr lang="en-US"/>
          </a:p>
        </p:txBody>
      </p:sp>
      <p:sp>
        <p:nvSpPr>
          <p:cNvPr id="7" name="Freeform: Shape 6"/>
          <p:cNvSpPr/>
          <p:nvPr userDrawn="1"/>
        </p:nvSpPr>
        <p:spPr>
          <a:xfrm>
            <a:off x="0" y="6054019"/>
            <a:ext cx="12192000" cy="817531"/>
          </a:xfrm>
          <a:custGeom>
            <a:avLst/>
            <a:gdLst>
              <a:gd name="connsiteX0" fmla="*/ 11309747 w 12192000"/>
              <a:gd name="connsiteY0" fmla="*/ 0 h 817531"/>
              <a:gd name="connsiteX1" fmla="*/ 11719630 w 12192000"/>
              <a:gd name="connsiteY1" fmla="*/ 416631 h 817531"/>
              <a:gd name="connsiteX2" fmla="*/ 12192000 w 12192000"/>
              <a:gd name="connsiteY2" fmla="*/ 416631 h 817531"/>
              <a:gd name="connsiteX3" fmla="*/ 12192000 w 12192000"/>
              <a:gd name="connsiteY3" fmla="*/ 817531 h 817531"/>
              <a:gd name="connsiteX4" fmla="*/ 0 w 12192000"/>
              <a:gd name="connsiteY4" fmla="*/ 817531 h 817531"/>
              <a:gd name="connsiteX5" fmla="*/ 0 w 12192000"/>
              <a:gd name="connsiteY5" fmla="*/ 416631 h 817531"/>
              <a:gd name="connsiteX6" fmla="*/ 10899864 w 12192000"/>
              <a:gd name="connsiteY6" fmla="*/ 416631 h 81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17531">
                <a:moveTo>
                  <a:pt x="11309747" y="0"/>
                </a:moveTo>
                <a:lnTo>
                  <a:pt x="11719630" y="416631"/>
                </a:lnTo>
                <a:lnTo>
                  <a:pt x="12192000" y="416631"/>
                </a:lnTo>
                <a:lnTo>
                  <a:pt x="12192000" y="817531"/>
                </a:lnTo>
                <a:lnTo>
                  <a:pt x="0" y="817531"/>
                </a:lnTo>
                <a:lnTo>
                  <a:pt x="0" y="416631"/>
                </a:lnTo>
                <a:lnTo>
                  <a:pt x="10899864" y="416631"/>
                </a:lnTo>
                <a:close/>
              </a:path>
            </a:pathLst>
          </a:custGeom>
          <a:gradFill>
            <a:gsLst>
              <a:gs pos="100000">
                <a:srgbClr val="00B0F0"/>
              </a:gs>
              <a:gs pos="0">
                <a:srgbClr val="002060"/>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3207" y="6112047"/>
            <a:ext cx="1263843" cy="691805"/>
          </a:xfrm>
          <a:prstGeom prst="rect">
            <a:avLst/>
          </a:prstGeom>
        </p:spPr>
      </p:pic>
      <p:sp>
        <p:nvSpPr>
          <p:cNvPr id="9" name="Rectangle 8"/>
          <p:cNvSpPr/>
          <p:nvPr userDrawn="1"/>
        </p:nvSpPr>
        <p:spPr>
          <a:xfrm>
            <a:off x="184785" y="6545903"/>
            <a:ext cx="2018501" cy="261610"/>
          </a:xfrm>
          <a:prstGeom prst="rect">
            <a:avLst/>
          </a:prstGeom>
        </p:spPr>
        <p:txBody>
          <a:bodyPr wrap="none">
            <a:spAutoFit/>
          </a:bodyPr>
          <a:lstStyle/>
          <a:p>
            <a:r>
              <a:rPr lang="en-US" sz="11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©2020 Emerging Advisor, LLC</a:t>
            </a:r>
          </a:p>
        </p:txBody>
      </p:sp>
    </p:spTree>
    <p:extLst>
      <p:ext uri="{BB962C8B-B14F-4D97-AF65-F5344CB8AC3E}">
        <p14:creationId xmlns:p14="http://schemas.microsoft.com/office/powerpoint/2010/main" val="230022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E41C37D2-2883-4D20-BA5A-78FE43C414A7}"/>
              </a:ext>
            </a:extLst>
          </p:cNvPr>
          <p:cNvSpPr/>
          <p:nvPr userDrawn="1"/>
        </p:nvSpPr>
        <p:spPr>
          <a:xfrm>
            <a:off x="0" y="6054019"/>
            <a:ext cx="12192000" cy="817531"/>
          </a:xfrm>
          <a:custGeom>
            <a:avLst/>
            <a:gdLst>
              <a:gd name="connsiteX0" fmla="*/ 11309747 w 12192000"/>
              <a:gd name="connsiteY0" fmla="*/ 0 h 817531"/>
              <a:gd name="connsiteX1" fmla="*/ 11719630 w 12192000"/>
              <a:gd name="connsiteY1" fmla="*/ 416631 h 817531"/>
              <a:gd name="connsiteX2" fmla="*/ 12192000 w 12192000"/>
              <a:gd name="connsiteY2" fmla="*/ 416631 h 817531"/>
              <a:gd name="connsiteX3" fmla="*/ 12192000 w 12192000"/>
              <a:gd name="connsiteY3" fmla="*/ 817531 h 817531"/>
              <a:gd name="connsiteX4" fmla="*/ 0 w 12192000"/>
              <a:gd name="connsiteY4" fmla="*/ 817531 h 817531"/>
              <a:gd name="connsiteX5" fmla="*/ 0 w 12192000"/>
              <a:gd name="connsiteY5" fmla="*/ 416631 h 817531"/>
              <a:gd name="connsiteX6" fmla="*/ 10899864 w 12192000"/>
              <a:gd name="connsiteY6" fmla="*/ 416631 h 81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817531">
                <a:moveTo>
                  <a:pt x="11309747" y="0"/>
                </a:moveTo>
                <a:lnTo>
                  <a:pt x="11719630" y="416631"/>
                </a:lnTo>
                <a:lnTo>
                  <a:pt x="12192000" y="416631"/>
                </a:lnTo>
                <a:lnTo>
                  <a:pt x="12192000" y="817531"/>
                </a:lnTo>
                <a:lnTo>
                  <a:pt x="0" y="817531"/>
                </a:lnTo>
                <a:lnTo>
                  <a:pt x="0" y="416631"/>
                </a:lnTo>
                <a:lnTo>
                  <a:pt x="10899864" y="416631"/>
                </a:lnTo>
                <a:close/>
              </a:path>
            </a:pathLst>
          </a:custGeom>
          <a:gradFill>
            <a:gsLst>
              <a:gs pos="100000">
                <a:srgbClr val="00B0F0"/>
              </a:gs>
              <a:gs pos="0">
                <a:srgbClr val="002060"/>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2A02A125-2F94-4D95-9A44-42692905E27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693207" y="6112047"/>
            <a:ext cx="1263843" cy="691805"/>
          </a:xfrm>
          <a:prstGeom prst="rect">
            <a:avLst/>
          </a:prstGeom>
        </p:spPr>
      </p:pic>
      <p:sp>
        <p:nvSpPr>
          <p:cNvPr id="4" name="Rectangle 3">
            <a:extLst>
              <a:ext uri="{FF2B5EF4-FFF2-40B4-BE49-F238E27FC236}">
                <a16:creationId xmlns:a16="http://schemas.microsoft.com/office/drawing/2014/main" xmlns="" id="{61C019CD-CD76-4B26-80D6-2FB67889D3A2}"/>
              </a:ext>
            </a:extLst>
          </p:cNvPr>
          <p:cNvSpPr/>
          <p:nvPr userDrawn="1"/>
        </p:nvSpPr>
        <p:spPr>
          <a:xfrm>
            <a:off x="184785" y="6545903"/>
            <a:ext cx="2165978" cy="261610"/>
          </a:xfrm>
          <a:prstGeom prst="rect">
            <a:avLst/>
          </a:prstGeom>
        </p:spPr>
        <p:txBody>
          <a:bodyPr wrap="none">
            <a:spAutoFit/>
          </a:bodyPr>
          <a:lstStyle/>
          <a:p>
            <a:r>
              <a:rPr lang="en-US" sz="11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©2020 Emerging Advisor, LLC</a:t>
            </a:r>
          </a:p>
        </p:txBody>
      </p:sp>
    </p:spTree>
    <p:extLst>
      <p:ext uri="{BB962C8B-B14F-4D97-AF65-F5344CB8AC3E}">
        <p14:creationId xmlns:p14="http://schemas.microsoft.com/office/powerpoint/2010/main" val="2874542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1" r:id="rId4"/>
    <p:sldLayoutId id="2147483652" r:id="rId5"/>
    <p:sldLayoutId id="2147483654" r:id="rId6"/>
    <p:sldLayoutId id="2147483653"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taxfoundation.org/2020-tax-brackets/#capgain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www.irs.gov/retirement-plans/plan-participant-employee/retirement-topics-catch-up-contribution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irs.gov/publications/p590b/ch02.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www.irs.gov/publications/p590b/ch02.html"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ssa.gov/planners/taxes.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5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en-US" dirty="0"/>
              <a:t>Limited Use Disclaimer to Presenters</a:t>
            </a:r>
          </a:p>
        </p:txBody>
      </p:sp>
      <p:sp>
        <p:nvSpPr>
          <p:cNvPr id="13" name="TextBox 12"/>
          <p:cNvSpPr txBox="1"/>
          <p:nvPr/>
        </p:nvSpPr>
        <p:spPr>
          <a:xfrm>
            <a:off x="537710" y="1505974"/>
            <a:ext cx="11181849" cy="2977995"/>
          </a:xfrm>
          <a:prstGeom prst="rect">
            <a:avLst/>
          </a:prstGeom>
          <a:noFill/>
        </p:spPr>
        <p:txBody>
          <a:bodyPr wrap="square" rtlCol="0">
            <a:spAutoFit/>
          </a:bodyPr>
          <a:lstStyle/>
          <a:p>
            <a:pPr marL="231775" indent="-231775" algn="just">
              <a:lnSpc>
                <a:spcPct val="110000"/>
              </a:lnSpc>
              <a:spcAft>
                <a:spcPts val="1200"/>
              </a:spcAft>
              <a:buFont typeface="Arial" panose="020B0604020202020204" pitchFamily="34" charset="0"/>
              <a:buChar char="•"/>
            </a:pPr>
            <a:r>
              <a:rPr lang="en-US" altLang="en-US" sz="1600" dirty="0">
                <a:solidFill>
                  <a:schemeClr val="tx1">
                    <a:lumMod val="75000"/>
                    <a:lumOff val="25000"/>
                  </a:schemeClr>
                </a:solidFill>
                <a:latin typeface="+mj-lt"/>
                <a:ea typeface="ＭＳ Ｐゴシック" pitchFamily="34" charset="-128"/>
              </a:rPr>
              <a:t>This sales presentation is appropriate only for use by producers that are also registered to offer investment advice and/or that possess specific qualifications or designations.  Discussion of securities and securities transactions by those lacking the appropriate registration places their insurance license at risk. </a:t>
            </a:r>
          </a:p>
          <a:p>
            <a:pPr marL="231775" indent="-231775" algn="just">
              <a:lnSpc>
                <a:spcPct val="110000"/>
              </a:lnSpc>
              <a:spcAft>
                <a:spcPts val="1200"/>
              </a:spcAft>
              <a:buFont typeface="Arial" panose="020B0604020202020204" pitchFamily="34" charset="0"/>
              <a:buChar char="•"/>
            </a:pPr>
            <a:r>
              <a:rPr lang="en-US" altLang="en-US" sz="1600" dirty="0">
                <a:solidFill>
                  <a:schemeClr val="tx1">
                    <a:lumMod val="75000"/>
                    <a:lumOff val="25000"/>
                  </a:schemeClr>
                </a:solidFill>
                <a:latin typeface="+mj-lt"/>
                <a:ea typeface="ＭＳ Ｐゴシック" pitchFamily="34" charset="-128"/>
              </a:rPr>
              <a:t>When strategically partnering with or incorporating into your practice other professional services, such as tax or legal, clients must fully understand who provides which services; producers cannot hold themselves out as being able to provide services they are not qualified to perform.</a:t>
            </a:r>
          </a:p>
          <a:p>
            <a:pPr marL="231775" indent="-231775" algn="just">
              <a:lnSpc>
                <a:spcPct val="110000"/>
              </a:lnSpc>
              <a:spcAft>
                <a:spcPts val="1200"/>
              </a:spcAft>
              <a:buFont typeface="Arial" panose="020B0604020202020204" pitchFamily="34" charset="0"/>
              <a:buChar char="•"/>
            </a:pPr>
            <a:r>
              <a:rPr lang="en-US" altLang="en-US" sz="1600" dirty="0">
                <a:solidFill>
                  <a:schemeClr val="tx1">
                    <a:lumMod val="75000"/>
                    <a:lumOff val="25000"/>
                  </a:schemeClr>
                </a:solidFill>
                <a:latin typeface="+mj-lt"/>
                <a:ea typeface="ＭＳ Ｐゴシック" pitchFamily="34" charset="-128"/>
              </a:rPr>
              <a:t>Prior to use, investment advisors are strongly encouraged to obtain pre-approval from the broker-dealer or registered investment advisor with which they may be affiliated. </a:t>
            </a:r>
          </a:p>
          <a:p>
            <a:pPr marL="231775" indent="-231775" algn="just">
              <a:lnSpc>
                <a:spcPct val="110000"/>
              </a:lnSpc>
              <a:spcAft>
                <a:spcPts val="1200"/>
              </a:spcAft>
              <a:buFont typeface="Arial" panose="020B0604020202020204" pitchFamily="34" charset="0"/>
              <a:buChar char="•"/>
            </a:pPr>
            <a:r>
              <a:rPr lang="en-US" altLang="en-US" sz="1600" dirty="0">
                <a:solidFill>
                  <a:schemeClr val="tx1">
                    <a:lumMod val="75000"/>
                    <a:lumOff val="25000"/>
                  </a:schemeClr>
                </a:solidFill>
                <a:latin typeface="+mj-lt"/>
                <a:ea typeface="ＭＳ Ｐゴシック" pitchFamily="34" charset="-128"/>
              </a:rPr>
              <a:t>Producers are ultimately responsible for the use or implementation of this program material.  </a:t>
            </a:r>
          </a:p>
        </p:txBody>
      </p:sp>
    </p:spTree>
    <p:extLst>
      <p:ext uri="{BB962C8B-B14F-4D97-AF65-F5344CB8AC3E}">
        <p14:creationId xmlns:p14="http://schemas.microsoft.com/office/powerpoint/2010/main" val="9957890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xmlns="" id="{33A31416-22E3-47D9-B5A5-00F3AACB6942}"/>
              </a:ext>
            </a:extLst>
          </p:cNvPr>
          <p:cNvPicPr>
            <a:picLocks noGrp="1" noChangeAspect="1"/>
          </p:cNvPicPr>
          <p:nvPr>
            <p:ph type="pic" sz="quarter" idx="18"/>
          </p:nvPr>
        </p:nvPicPr>
        <p:blipFill>
          <a:blip r:embed="rId3"/>
          <a:srcRect t="23853" b="23853"/>
          <a:stretch>
            <a:fillRect/>
          </a:stretch>
        </p:blipFill>
        <p:spPr>
          <a:prstGeom prst="rect">
            <a:avLst/>
          </a:prstGeom>
        </p:spPr>
      </p:pic>
      <p:sp>
        <p:nvSpPr>
          <p:cNvPr id="6" name="Rectangle 5">
            <a:extLst>
              <a:ext uri="{FF2B5EF4-FFF2-40B4-BE49-F238E27FC236}">
                <a16:creationId xmlns:a16="http://schemas.microsoft.com/office/drawing/2014/main" xmlns="" id="{7625AB87-1E27-4D1C-BEEE-096CC49B0FC6}"/>
              </a:ext>
            </a:extLst>
          </p:cNvPr>
          <p:cNvSpPr/>
          <p:nvPr/>
        </p:nvSpPr>
        <p:spPr>
          <a:xfrm>
            <a:off x="0" y="2247899"/>
            <a:ext cx="7141029" cy="800101"/>
          </a:xfrm>
          <a:prstGeom prst="rect">
            <a:avLst/>
          </a:prstGeom>
          <a:gradFill>
            <a:gsLst>
              <a:gs pos="100000">
                <a:schemeClr val="bg1">
                  <a:lumMod val="95000"/>
                </a:schemeClr>
              </a:gs>
              <a:gs pos="0">
                <a:schemeClr val="bg1">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xmlns="" id="{43228FCC-B2DB-4644-B078-0FBE53283AF0}"/>
              </a:ext>
            </a:extLst>
          </p:cNvPr>
          <p:cNvGrpSpPr/>
          <p:nvPr/>
        </p:nvGrpSpPr>
        <p:grpSpPr>
          <a:xfrm>
            <a:off x="-4162" y="-1"/>
            <a:ext cx="6938362" cy="3429001"/>
            <a:chOff x="-4162" y="-1"/>
            <a:chExt cx="6938362" cy="3429001"/>
          </a:xfrm>
        </p:grpSpPr>
        <p:sp>
          <p:nvSpPr>
            <p:cNvPr id="10" name="Right Triangle 9">
              <a:extLst>
                <a:ext uri="{FF2B5EF4-FFF2-40B4-BE49-F238E27FC236}">
                  <a16:creationId xmlns:a16="http://schemas.microsoft.com/office/drawing/2014/main" xmlns="" id="{B3CF7742-9939-4895-88E9-37E4D7B6A49E}"/>
                </a:ext>
              </a:extLst>
            </p:cNvPr>
            <p:cNvSpPr/>
            <p:nvPr/>
          </p:nvSpPr>
          <p:spPr>
            <a:xfrm>
              <a:off x="4704346" y="0"/>
              <a:ext cx="2229854" cy="3429000"/>
            </a:xfrm>
            <a:prstGeom prst="rtTriangle">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28">
              <a:extLst>
                <a:ext uri="{FF2B5EF4-FFF2-40B4-BE49-F238E27FC236}">
                  <a16:creationId xmlns:a16="http://schemas.microsoft.com/office/drawing/2014/main" xmlns="" id="{F2F9D227-8C11-496F-BB90-E2031BF1617B}"/>
                </a:ext>
              </a:extLst>
            </p:cNvPr>
            <p:cNvSpPr/>
            <p:nvPr/>
          </p:nvSpPr>
          <p:spPr>
            <a:xfrm>
              <a:off x="-4162" y="-1"/>
              <a:ext cx="4708508" cy="3429001"/>
            </a:xfrm>
            <a:custGeom>
              <a:avLst/>
              <a:gdLst>
                <a:gd name="connsiteX0" fmla="*/ 0 w 4708508"/>
                <a:gd name="connsiteY0" fmla="*/ 0 h 3429001"/>
                <a:gd name="connsiteX1" fmla="*/ 4708508 w 4708508"/>
                <a:gd name="connsiteY1" fmla="*/ 0 h 3429001"/>
                <a:gd name="connsiteX2" fmla="*/ 4708508 w 4708508"/>
                <a:gd name="connsiteY2" fmla="*/ 3429001 h 3429001"/>
                <a:gd name="connsiteX3" fmla="*/ 0 w 4708508"/>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4708508" h="3429001">
                  <a:moveTo>
                    <a:pt x="0" y="0"/>
                  </a:moveTo>
                  <a:lnTo>
                    <a:pt x="4708508" y="0"/>
                  </a:lnTo>
                  <a:lnTo>
                    <a:pt x="4708508" y="3429001"/>
                  </a:lnTo>
                  <a:lnTo>
                    <a:pt x="0" y="3429001"/>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Rectangle 11">
            <a:extLst>
              <a:ext uri="{FF2B5EF4-FFF2-40B4-BE49-F238E27FC236}">
                <a16:creationId xmlns:a16="http://schemas.microsoft.com/office/drawing/2014/main" xmlns="" id="{98996101-C9C5-46FE-A545-A37F4CB77EC8}"/>
              </a:ext>
            </a:extLst>
          </p:cNvPr>
          <p:cNvSpPr/>
          <p:nvPr/>
        </p:nvSpPr>
        <p:spPr>
          <a:xfrm>
            <a:off x="666750" y="2438400"/>
            <a:ext cx="571500"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xmlns="" id="{AE9CA2F8-5E57-4F4D-981C-852943A3CCE6}"/>
              </a:ext>
            </a:extLst>
          </p:cNvPr>
          <p:cNvSpPr>
            <a:spLocks noGrp="1"/>
          </p:cNvSpPr>
          <p:nvPr>
            <p:ph type="body" sz="quarter" idx="10"/>
          </p:nvPr>
        </p:nvSpPr>
        <p:spPr>
          <a:xfrm>
            <a:off x="537711" y="1145949"/>
            <a:ext cx="4166636" cy="508678"/>
          </a:xfrm>
        </p:spPr>
        <p:txBody>
          <a:bodyPr/>
          <a:lstStyle/>
          <a:p>
            <a:r>
              <a:rPr lang="en-US" dirty="0">
                <a:solidFill>
                  <a:schemeClr val="bg1"/>
                </a:solidFill>
              </a:rPr>
              <a:t>Were YIELD signs ever yellow?</a:t>
            </a:r>
          </a:p>
        </p:txBody>
      </p:sp>
      <p:sp>
        <p:nvSpPr>
          <p:cNvPr id="15" name="TextBox 14">
            <a:extLst>
              <a:ext uri="{FF2B5EF4-FFF2-40B4-BE49-F238E27FC236}">
                <a16:creationId xmlns:a16="http://schemas.microsoft.com/office/drawing/2014/main" xmlns="" id="{D659CFB7-CED9-45D3-8ED0-E85CE23E8F86}"/>
              </a:ext>
            </a:extLst>
          </p:cNvPr>
          <p:cNvSpPr txBox="1">
            <a:spLocks noChangeArrowheads="1"/>
          </p:cNvSpPr>
          <p:nvPr/>
        </p:nvSpPr>
        <p:spPr bwMode="auto">
          <a:xfrm>
            <a:off x="666750" y="3929134"/>
            <a:ext cx="9159421" cy="1785104"/>
          </a:xfrm>
          <a:prstGeom prst="rect">
            <a:avLst/>
          </a:prstGeom>
          <a:noFill/>
          <a:ln w="9525">
            <a:noFill/>
            <a:miter lim="800000"/>
            <a:headEnd/>
            <a:tailEnd/>
          </a:ln>
        </p:spPr>
        <p:txBody>
          <a:bodyPr wrap="square">
            <a:spAutoFit/>
          </a:bodyPr>
          <a:lstStyle/>
          <a:p>
            <a:pPr marL="342900" indent="-342900" defTabSz="457200">
              <a:spcAft>
                <a:spcPts val="1800"/>
              </a:spcAft>
              <a:buFont typeface="Wingdings" panose="05000000000000000000" pitchFamily="2" charset="2"/>
              <a:buChar char="v"/>
            </a:pPr>
            <a:r>
              <a:rPr lang="en-US" sz="2000" b="1" dirty="0">
                <a:latin typeface="+mj-lt"/>
              </a:rPr>
              <a:t>Yes.  In fact, yellow was the standard color for YIELD signs for nearly 40 years.</a:t>
            </a:r>
          </a:p>
          <a:p>
            <a:pPr marL="342900" indent="-342900" defTabSz="457200">
              <a:spcAft>
                <a:spcPts val="1800"/>
              </a:spcAft>
              <a:buFont typeface="Wingdings" panose="05000000000000000000" pitchFamily="2" charset="2"/>
              <a:buChar char="v"/>
            </a:pPr>
            <a:r>
              <a:rPr lang="en-US" sz="2000" dirty="0">
                <a:latin typeface="+mj-lt"/>
              </a:rPr>
              <a:t>The YIELD sign was added to the Manual on Uniform Traffic Control Devices in 1954. </a:t>
            </a:r>
          </a:p>
          <a:p>
            <a:pPr marL="342900" indent="-342900" defTabSz="457200">
              <a:spcAft>
                <a:spcPts val="1800"/>
              </a:spcAft>
              <a:buFont typeface="Wingdings" panose="05000000000000000000" pitchFamily="2" charset="2"/>
              <a:buChar char="v"/>
            </a:pPr>
            <a:r>
              <a:rPr lang="en-US" sz="2000" dirty="0">
                <a:latin typeface="+mj-lt"/>
              </a:rPr>
              <a:t>In 1971, the YIELD sign was changed to use the red background you see today, along with the white region in the center of the sign.</a:t>
            </a:r>
          </a:p>
        </p:txBody>
      </p:sp>
    </p:spTree>
    <p:extLst>
      <p:ext uri="{BB962C8B-B14F-4D97-AF65-F5344CB8AC3E}">
        <p14:creationId xmlns:p14="http://schemas.microsoft.com/office/powerpoint/2010/main" val="1651373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xmlns="" id="{0E5FC447-672E-4A20-8312-AB787C779720}"/>
              </a:ext>
            </a:extLst>
          </p:cNvPr>
          <p:cNvSpPr txBox="1">
            <a:spLocks/>
          </p:cNvSpPr>
          <p:nvPr/>
        </p:nvSpPr>
        <p:spPr>
          <a:xfrm>
            <a:off x="791370" y="2960238"/>
            <a:ext cx="10609261"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4400" dirty="0"/>
              <a:t>Myths and Misconceptions From the “Old World” can cause harm to you in the “New World.”</a:t>
            </a:r>
          </a:p>
        </p:txBody>
      </p:sp>
      <p:pic>
        <p:nvPicPr>
          <p:cNvPr id="4" name="Picture 3">
            <a:extLst>
              <a:ext uri="{FF2B5EF4-FFF2-40B4-BE49-F238E27FC236}">
                <a16:creationId xmlns:a16="http://schemas.microsoft.com/office/drawing/2014/main" xmlns="" id="{37F5266D-D88D-42CB-AA70-89430AF282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6304" y="416309"/>
            <a:ext cx="3623493" cy="2290797"/>
          </a:xfrm>
          <a:prstGeom prst="rect">
            <a:avLst/>
          </a:prstGeom>
        </p:spPr>
      </p:pic>
    </p:spTree>
    <p:extLst>
      <p:ext uri="{BB962C8B-B14F-4D97-AF65-F5344CB8AC3E}">
        <p14:creationId xmlns:p14="http://schemas.microsoft.com/office/powerpoint/2010/main" val="581157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D57E2A62-3458-4568-9189-71E7A9ABF287}"/>
              </a:ext>
            </a:extLst>
          </p:cNvPr>
          <p:cNvSpPr/>
          <p:nvPr/>
        </p:nvSpPr>
        <p:spPr>
          <a:xfrm>
            <a:off x="8868229" y="1794929"/>
            <a:ext cx="2726871" cy="34592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3BD09022-D707-4FAC-9A38-50A0ABCA0AA3}"/>
              </a:ext>
            </a:extLst>
          </p:cNvPr>
          <p:cNvSpPr/>
          <p:nvPr/>
        </p:nvSpPr>
        <p:spPr>
          <a:xfrm>
            <a:off x="8868229" y="1885950"/>
            <a:ext cx="2726871" cy="295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xmlns="" id="{55B55A6D-F668-432F-8208-2796E8390E00}"/>
              </a:ext>
            </a:extLst>
          </p:cNvPr>
          <p:cNvSpPr>
            <a:spLocks noGrp="1"/>
          </p:cNvSpPr>
          <p:nvPr>
            <p:ph type="body" sz="quarter" idx="10"/>
          </p:nvPr>
        </p:nvSpPr>
        <p:spPr/>
        <p:txBody>
          <a:bodyPr/>
          <a:lstStyle/>
          <a:p>
            <a:r>
              <a:rPr lang="en-US" dirty="0"/>
              <a:t>A Brief History of Tax Rates</a:t>
            </a:r>
          </a:p>
        </p:txBody>
      </p:sp>
      <p:graphicFrame>
        <p:nvGraphicFramePr>
          <p:cNvPr id="4" name="Chart 3">
            <a:extLst>
              <a:ext uri="{FF2B5EF4-FFF2-40B4-BE49-F238E27FC236}">
                <a16:creationId xmlns:a16="http://schemas.microsoft.com/office/drawing/2014/main" xmlns="" id="{FB0A1B7C-3C71-4459-90EA-6F99250379AE}"/>
              </a:ext>
            </a:extLst>
          </p:cNvPr>
          <p:cNvGraphicFramePr/>
          <p:nvPr>
            <p:extLst>
              <p:ext uri="{D42A27DB-BD31-4B8C-83A1-F6EECF244321}">
                <p14:modId xmlns:p14="http://schemas.microsoft.com/office/powerpoint/2010/main" val="3506520856"/>
              </p:ext>
            </p:extLst>
          </p:nvPr>
        </p:nvGraphicFramePr>
        <p:xfrm>
          <a:off x="537710" y="1295397"/>
          <a:ext cx="8228919"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xmlns="" id="{629F75AF-93FB-4EFF-9BFA-9DBB7D46E940}"/>
              </a:ext>
            </a:extLst>
          </p:cNvPr>
          <p:cNvGraphicFramePr>
            <a:graphicFrameLocks noGrp="1"/>
          </p:cNvGraphicFramePr>
          <p:nvPr>
            <p:extLst>
              <p:ext uri="{D42A27DB-BD31-4B8C-83A1-F6EECF244321}">
                <p14:modId xmlns:p14="http://schemas.microsoft.com/office/powerpoint/2010/main" val="941328887"/>
              </p:ext>
            </p:extLst>
          </p:nvPr>
        </p:nvGraphicFramePr>
        <p:xfrm>
          <a:off x="9020024" y="1794929"/>
          <a:ext cx="2486176" cy="3399718"/>
        </p:xfrm>
        <a:graphic>
          <a:graphicData uri="http://schemas.openxmlformats.org/drawingml/2006/table">
            <a:tbl>
              <a:tblPr/>
              <a:tblGrid>
                <a:gridCol w="1457476">
                  <a:extLst>
                    <a:ext uri="{9D8B030D-6E8A-4147-A177-3AD203B41FA5}">
                      <a16:colId xmlns:a16="http://schemas.microsoft.com/office/drawing/2014/main" xmlns="" val="3658413257"/>
                    </a:ext>
                  </a:extLst>
                </a:gridCol>
                <a:gridCol w="1028700">
                  <a:extLst>
                    <a:ext uri="{9D8B030D-6E8A-4147-A177-3AD203B41FA5}">
                      <a16:colId xmlns:a16="http://schemas.microsoft.com/office/drawing/2014/main" xmlns="" val="1705068172"/>
                    </a:ext>
                  </a:extLst>
                </a:gridCol>
              </a:tblGrid>
              <a:tr h="452971">
                <a:tc gridSpan="2">
                  <a:txBody>
                    <a:bodyPr/>
                    <a:lstStyle/>
                    <a:p>
                      <a:pPr algn="l" fontAlgn="b"/>
                      <a:r>
                        <a:rPr lang="en-US" sz="1600" b="1" i="0" u="none" strike="noStrike" dirty="0">
                          <a:solidFill>
                            <a:schemeClr val="bg1"/>
                          </a:solidFill>
                          <a:effectLst/>
                          <a:latin typeface="Lato" panose="020F0502020204030203" pitchFamily="34" charset="0"/>
                          <a:ea typeface="Lato" panose="020F0502020204030203" pitchFamily="34" charset="0"/>
                          <a:cs typeface="Lato" panose="020F0502020204030203" pitchFamily="34" charset="0"/>
                        </a:rPr>
                        <a:t>Top Federal Tax Bracket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2644634515"/>
                  </a:ext>
                </a:extLst>
              </a:tr>
              <a:tr h="341662">
                <a:tc>
                  <a:txBody>
                    <a:bodyPr/>
                    <a:lstStyle/>
                    <a:p>
                      <a:pPr algn="l" fontAlgn="b"/>
                      <a:r>
                        <a:rPr lang="en-US" sz="1400" b="1" i="0" u="none" strike="noStrike" dirty="0">
                          <a:solidFill>
                            <a:srgbClr val="000000"/>
                          </a:solidFill>
                          <a:effectLst/>
                          <a:latin typeface="+mj-lt"/>
                        </a:rPr>
                        <a:t>Year 1913</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mj-lt"/>
                        </a:rPr>
                        <a:t>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256654835"/>
                  </a:ext>
                </a:extLst>
              </a:tr>
              <a:tr h="341662">
                <a:tc>
                  <a:txBody>
                    <a:bodyPr/>
                    <a:lstStyle/>
                    <a:p>
                      <a:pPr algn="l" fontAlgn="b"/>
                      <a:r>
                        <a:rPr lang="en-US" sz="1400" b="1" i="0" u="none" strike="noStrike" dirty="0">
                          <a:solidFill>
                            <a:srgbClr val="000000"/>
                          </a:solidFill>
                          <a:effectLst/>
                          <a:latin typeface="+mj-lt"/>
                        </a:rPr>
                        <a:t>Year 1918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mj-lt"/>
                        </a:rPr>
                        <a:t>77%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2276798842"/>
                  </a:ext>
                </a:extLst>
              </a:tr>
              <a:tr h="341662">
                <a:tc>
                  <a:txBody>
                    <a:bodyPr/>
                    <a:lstStyle/>
                    <a:p>
                      <a:pPr algn="l" fontAlgn="b"/>
                      <a:r>
                        <a:rPr lang="en-US" sz="1400" b="1" i="0" u="none" strike="noStrike" dirty="0">
                          <a:solidFill>
                            <a:srgbClr val="000000"/>
                          </a:solidFill>
                          <a:effectLst/>
                          <a:latin typeface="+mj-lt"/>
                        </a:rPr>
                        <a:t>Year 1944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mj-lt"/>
                        </a:rPr>
                        <a:t>94%</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3018582267"/>
                  </a:ext>
                </a:extLst>
              </a:tr>
              <a:tr h="341662">
                <a:tc>
                  <a:txBody>
                    <a:bodyPr/>
                    <a:lstStyle/>
                    <a:p>
                      <a:pPr algn="l" fontAlgn="b"/>
                      <a:r>
                        <a:rPr lang="en-US" sz="1400" b="1" i="0" u="none" strike="noStrike" dirty="0">
                          <a:solidFill>
                            <a:srgbClr val="000000"/>
                          </a:solidFill>
                          <a:effectLst/>
                          <a:latin typeface="+mj-lt"/>
                        </a:rPr>
                        <a:t>Year 1968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mj-lt"/>
                        </a:rPr>
                        <a:t>75%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3934921785"/>
                  </a:ext>
                </a:extLst>
              </a:tr>
              <a:tr h="341662">
                <a:tc>
                  <a:txBody>
                    <a:bodyPr/>
                    <a:lstStyle/>
                    <a:p>
                      <a:pPr algn="l" fontAlgn="b"/>
                      <a:r>
                        <a:rPr lang="en-US" sz="1400" b="1" i="0" u="none" strike="noStrike" dirty="0">
                          <a:solidFill>
                            <a:srgbClr val="000000"/>
                          </a:solidFill>
                          <a:effectLst/>
                          <a:latin typeface="+mj-lt"/>
                        </a:rPr>
                        <a:t>Year 1971</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mj-lt"/>
                        </a:rPr>
                        <a:t>70%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2699414327"/>
                  </a:ext>
                </a:extLst>
              </a:tr>
              <a:tr h="341662">
                <a:tc>
                  <a:txBody>
                    <a:bodyPr/>
                    <a:lstStyle/>
                    <a:p>
                      <a:pPr algn="l" fontAlgn="b"/>
                      <a:r>
                        <a:rPr lang="en-US" sz="1400" b="1" i="0" u="none" strike="noStrike" dirty="0">
                          <a:solidFill>
                            <a:srgbClr val="000000"/>
                          </a:solidFill>
                          <a:effectLst/>
                          <a:latin typeface="+mj-lt"/>
                        </a:rPr>
                        <a:t>Year 2000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mj-lt"/>
                        </a:rPr>
                        <a:t>39.6%</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1014583375"/>
                  </a:ext>
                </a:extLst>
              </a:tr>
              <a:tr h="341662">
                <a:tc>
                  <a:txBody>
                    <a:bodyPr/>
                    <a:lstStyle/>
                    <a:p>
                      <a:pPr algn="l" fontAlgn="b"/>
                      <a:r>
                        <a:rPr lang="en-US" sz="1400" b="1" i="0" u="none" strike="noStrike" dirty="0">
                          <a:solidFill>
                            <a:srgbClr val="000000"/>
                          </a:solidFill>
                          <a:effectLst/>
                          <a:latin typeface="+mj-lt"/>
                        </a:rPr>
                        <a:t>Year 2010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algn="l" fontAlgn="b"/>
                      <a:r>
                        <a:rPr lang="en-US" sz="1400" b="1" i="0" u="none" strike="noStrike" dirty="0">
                          <a:solidFill>
                            <a:srgbClr val="000000"/>
                          </a:solidFill>
                          <a:effectLst/>
                          <a:latin typeface="+mj-lt"/>
                        </a:rPr>
                        <a:t>35%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1857432730"/>
                  </a:ext>
                </a:extLst>
              </a:tr>
              <a:tr h="300842">
                <a:tc>
                  <a:txBody>
                    <a:bodyPr/>
                    <a:lstStyle/>
                    <a:p>
                      <a:pPr algn="l" fontAlgn="b"/>
                      <a:r>
                        <a:rPr lang="en-US" sz="1400" b="1" i="0" u="none" strike="noStrike" dirty="0">
                          <a:solidFill>
                            <a:schemeClr val="tx1"/>
                          </a:solidFill>
                          <a:effectLst/>
                          <a:latin typeface="+mj-lt"/>
                        </a:rPr>
                        <a:t>Year 2019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l" fontAlgn="b"/>
                      <a:r>
                        <a:rPr lang="en-US" sz="1400" b="1" i="0" u="none" strike="noStrike" dirty="0">
                          <a:solidFill>
                            <a:schemeClr val="tx1"/>
                          </a:solidFill>
                          <a:effectLst/>
                          <a:latin typeface="+mj-lt"/>
                        </a:rPr>
                        <a:t>37%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xmlns="" val="1197850298"/>
                  </a:ext>
                </a:extLst>
              </a:tr>
              <a:tr h="254271">
                <a:tc gridSpan="2">
                  <a:txBody>
                    <a:bodyPr/>
                    <a:lstStyle/>
                    <a:p>
                      <a:pPr algn="l" fontAlgn="t"/>
                      <a:r>
                        <a:rPr lang="en-US" sz="1100" b="0" i="0" u="none" strike="noStrike" dirty="0">
                          <a:solidFill>
                            <a:srgbClr val="000000"/>
                          </a:solidFill>
                          <a:effectLst/>
                          <a:latin typeface="Calibri" panose="020F0502020204030204" pitchFamily="34" charset="0"/>
                        </a:rPr>
                        <a:t>**Source IRS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xmlns="" val="1498229239"/>
                  </a:ext>
                </a:extLst>
              </a:tr>
            </a:tbl>
          </a:graphicData>
        </a:graphic>
      </p:graphicFrame>
      <p:sp>
        <p:nvSpPr>
          <p:cNvPr id="8" name="TextBox 7">
            <a:extLst>
              <a:ext uri="{FF2B5EF4-FFF2-40B4-BE49-F238E27FC236}">
                <a16:creationId xmlns:a16="http://schemas.microsoft.com/office/drawing/2014/main" xmlns="" id="{BF2EFE0D-833C-48BD-85CB-F5A1076877AF}"/>
              </a:ext>
            </a:extLst>
          </p:cNvPr>
          <p:cNvSpPr txBox="1"/>
          <p:nvPr/>
        </p:nvSpPr>
        <p:spPr>
          <a:xfrm>
            <a:off x="867392" y="5562603"/>
            <a:ext cx="8877410" cy="400110"/>
          </a:xfrm>
          <a:prstGeom prst="rect">
            <a:avLst/>
          </a:prstGeom>
          <a:noFill/>
        </p:spPr>
        <p:txBody>
          <a:bodyPr wrap="square" rtlCol="0">
            <a:spAutoFit/>
          </a:bodyPr>
          <a:lstStyle/>
          <a:p>
            <a:r>
              <a:rPr lang="en-US" sz="1000" dirty="0"/>
              <a:t>Source: </a:t>
            </a:r>
            <a:r>
              <a:rPr lang="en-US" sz="1000" i="1" dirty="0"/>
              <a:t>http://taxfoundation.org/article/2020-tax-brackets; accessed Jan 2020</a:t>
            </a:r>
            <a:endParaRPr lang="en-US" sz="1000" dirty="0"/>
          </a:p>
          <a:p>
            <a:endParaRPr lang="en-US" sz="1000" dirty="0">
              <a:solidFill>
                <a:schemeClr val="tx2"/>
              </a:solidFill>
            </a:endParaRPr>
          </a:p>
        </p:txBody>
      </p:sp>
    </p:spTree>
    <p:extLst>
      <p:ext uri="{BB962C8B-B14F-4D97-AF65-F5344CB8AC3E}">
        <p14:creationId xmlns:p14="http://schemas.microsoft.com/office/powerpoint/2010/main" val="35612005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40A8E51-B683-4FAB-92A3-C6B33DF11B93}"/>
              </a:ext>
            </a:extLst>
          </p:cNvPr>
          <p:cNvSpPr>
            <a:spLocks noGrp="1"/>
          </p:cNvSpPr>
          <p:nvPr>
            <p:ph type="body" sz="quarter" idx="10"/>
          </p:nvPr>
        </p:nvSpPr>
        <p:spPr/>
        <p:txBody>
          <a:bodyPr/>
          <a:lstStyle/>
          <a:p>
            <a:r>
              <a:rPr lang="en-US" altLang="en-US" dirty="0"/>
              <a:t>2020 Federal Income Tax Tables</a:t>
            </a:r>
            <a:endParaRPr lang="en-US" dirty="0"/>
          </a:p>
        </p:txBody>
      </p:sp>
      <p:graphicFrame>
        <p:nvGraphicFramePr>
          <p:cNvPr id="3" name="Group 34">
            <a:extLst>
              <a:ext uri="{FF2B5EF4-FFF2-40B4-BE49-F238E27FC236}">
                <a16:creationId xmlns:a16="http://schemas.microsoft.com/office/drawing/2014/main" xmlns="" id="{9F3B44DE-931A-4D0C-8DE4-ABD896584C9A}"/>
              </a:ext>
            </a:extLst>
          </p:cNvPr>
          <p:cNvGraphicFramePr>
            <a:graphicFrameLocks noGrp="1"/>
          </p:cNvGraphicFramePr>
          <p:nvPr>
            <p:extLst>
              <p:ext uri="{D42A27DB-BD31-4B8C-83A1-F6EECF244321}">
                <p14:modId xmlns:p14="http://schemas.microsoft.com/office/powerpoint/2010/main" val="3743493636"/>
              </p:ext>
            </p:extLst>
          </p:nvPr>
        </p:nvGraphicFramePr>
        <p:xfrm>
          <a:off x="647019" y="1524660"/>
          <a:ext cx="10862809" cy="4174448"/>
        </p:xfrm>
        <a:graphic>
          <a:graphicData uri="http://schemas.openxmlformats.org/drawingml/2006/table">
            <a:tbl>
              <a:tblPr>
                <a:tableStyleId>{3C2FFA5D-87B4-456A-9821-1D502468CF0F}</a:tableStyleId>
              </a:tblPr>
              <a:tblGrid>
                <a:gridCol w="2792384">
                  <a:extLst>
                    <a:ext uri="{9D8B030D-6E8A-4147-A177-3AD203B41FA5}">
                      <a16:colId xmlns:a16="http://schemas.microsoft.com/office/drawing/2014/main" xmlns="" val="20000"/>
                    </a:ext>
                  </a:extLst>
                </a:gridCol>
                <a:gridCol w="4405562">
                  <a:extLst>
                    <a:ext uri="{9D8B030D-6E8A-4147-A177-3AD203B41FA5}">
                      <a16:colId xmlns:a16="http://schemas.microsoft.com/office/drawing/2014/main" xmlns="" val="20001"/>
                    </a:ext>
                  </a:extLst>
                </a:gridCol>
                <a:gridCol w="3664863">
                  <a:extLst>
                    <a:ext uri="{9D8B030D-6E8A-4147-A177-3AD203B41FA5}">
                      <a16:colId xmlns:a16="http://schemas.microsoft.com/office/drawing/2014/main" xmlns="" val="20002"/>
                    </a:ext>
                  </a:extLst>
                </a:gridCol>
              </a:tblGrid>
              <a:tr h="585392">
                <a:tc>
                  <a:txBody>
                    <a:bodyPr/>
                    <a:lstStyle/>
                    <a:p>
                      <a:pPr marL="9144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rPr>
                        <a:t>Filing Status</a:t>
                      </a:r>
                      <a:endParaRPr kumimoji="0" lang="en-US" sz="2000" b="1" i="0"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endParaRPr>
                    </a:p>
                  </a:txBody>
                  <a:tcPr marL="91444" marR="91444" marT="45716" marB="45716" anchor="ctr" horzOverflow="overflow">
                    <a:lnL w="6350" cap="flat" cmpd="sng" algn="ctr">
                      <a:noFill/>
                      <a:prstDash val="solid"/>
                      <a:miter lim="800000"/>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381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rPr>
                        <a:t>Taxable Income</a:t>
                      </a:r>
                      <a:endParaRPr kumimoji="0" lang="en-US" sz="2000" b="1" i="0"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endParaRPr>
                    </a:p>
                  </a:txBody>
                  <a:tcPr marL="91444" marR="91444" marT="45716" marB="45716"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381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rPr>
                        <a:t>Marginal Tax Bracket</a:t>
                      </a:r>
                      <a:endParaRPr kumimoji="0" lang="en-US" sz="2000" b="1" i="0"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endParaRPr>
                    </a:p>
                  </a:txBody>
                  <a:tcPr marL="91444" marR="91444" marT="45716" marB="45716" anchor="ctr" horzOverflow="overflow">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381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508140">
                <a:tc rowSpan="7">
                  <a:txBody>
                    <a:bodyPr/>
                    <a:lstStyle/>
                    <a:p>
                      <a:pPr marL="91440" marR="0" lvl="0" indent="0" algn="l"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rPr>
                        <a:t>Single</a:t>
                      </a:r>
                      <a:endParaRPr kumimoji="0" lang="en-US" sz="2800" b="1" i="0" u="none" strike="noStrike" cap="none" normalizeH="0" baseline="0" dirty="0">
                        <a:ln>
                          <a:noFill/>
                        </a:ln>
                        <a:solidFill>
                          <a:srgbClr val="00703C"/>
                        </a:solidFill>
                        <a:effectLst/>
                        <a:latin typeface="Arial" charset="0"/>
                        <a:cs typeface="Arial" charset="0"/>
                      </a:endParaRPr>
                    </a:p>
                  </a:txBody>
                  <a:tcPr marL="91444" marR="91444" marT="45716" marB="45716" anchor="ctr" horzOverflow="overflow">
                    <a:lnL w="6350" cap="flat" cmpd="sng" algn="ctr">
                      <a:noFill/>
                      <a:prstDash val="solid"/>
                      <a:miter lim="800000"/>
                    </a:lnL>
                    <a:lnR w="127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marL="91440" marR="0" algn="l">
                        <a:lnSpc>
                          <a:spcPct val="115000"/>
                        </a:lnSpc>
                        <a:spcBef>
                          <a:spcPts val="0"/>
                        </a:spcBef>
                        <a:spcAft>
                          <a:spcPts val="0"/>
                        </a:spcAft>
                      </a:pPr>
                      <a:r>
                        <a:rPr lang="en-US" sz="1600" dirty="0">
                          <a:effectLst/>
                        </a:rPr>
                        <a:t>Up to </a:t>
                      </a:r>
                      <a:r>
                        <a:rPr lang="en-US" sz="1600" baseline="0" dirty="0">
                          <a:effectLst/>
                        </a:rPr>
                        <a:t>$9,875</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marL="91440" marR="0" algn="l">
                        <a:lnSpc>
                          <a:spcPct val="115000"/>
                        </a:lnSpc>
                        <a:spcBef>
                          <a:spcPts val="0"/>
                        </a:spcBef>
                        <a:spcAft>
                          <a:spcPts val="0"/>
                        </a:spcAft>
                      </a:pPr>
                      <a:r>
                        <a:rPr lang="en-US" sz="1600" dirty="0">
                          <a:effectLst/>
                        </a:rPr>
                        <a:t>10%</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38100" cap="flat" cmpd="sng" algn="ctr">
                      <a:solidFill>
                        <a:schemeClr val="bg1">
                          <a:lumMod val="6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508140">
                <a:tc vMerge="1">
                  <a:txBody>
                    <a:bodyPr/>
                    <a:lstStyle/>
                    <a:p>
                      <a:endParaRPr lang="en-US"/>
                    </a:p>
                  </a:txBody>
                  <a:tcPr/>
                </a:tc>
                <a:tc>
                  <a:txBody>
                    <a:bodyPr/>
                    <a:lstStyle/>
                    <a:p>
                      <a:pPr marL="91440" marR="0" algn="l">
                        <a:lnSpc>
                          <a:spcPct val="115000"/>
                        </a:lnSpc>
                        <a:spcBef>
                          <a:spcPts val="0"/>
                        </a:spcBef>
                        <a:spcAft>
                          <a:spcPts val="0"/>
                        </a:spcAft>
                      </a:pPr>
                      <a:r>
                        <a:rPr lang="en-US" sz="1600" baseline="0" dirty="0">
                          <a:effectLst/>
                        </a:rPr>
                        <a:t>$9,876 but not over $40,125</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91440" marR="0" algn="l">
                        <a:lnSpc>
                          <a:spcPct val="115000"/>
                        </a:lnSpc>
                        <a:spcBef>
                          <a:spcPts val="0"/>
                        </a:spcBef>
                        <a:spcAft>
                          <a:spcPts val="0"/>
                        </a:spcAft>
                      </a:pPr>
                      <a:r>
                        <a:rPr lang="en-US" sz="1600" dirty="0">
                          <a:effectLst/>
                        </a:rPr>
                        <a:t>12%</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2"/>
                  </a:ext>
                </a:extLst>
              </a:tr>
              <a:tr h="508140">
                <a:tc vMerge="1">
                  <a:txBody>
                    <a:bodyPr/>
                    <a:lstStyle/>
                    <a:p>
                      <a:endParaRPr lang="en-US"/>
                    </a:p>
                  </a:txBody>
                  <a:tcPr/>
                </a:tc>
                <a:tc>
                  <a:txBody>
                    <a:bodyPr/>
                    <a:lstStyle/>
                    <a:p>
                      <a:pPr marL="91440" marR="0" algn="l">
                        <a:lnSpc>
                          <a:spcPct val="115000"/>
                        </a:lnSpc>
                        <a:spcBef>
                          <a:spcPts val="0"/>
                        </a:spcBef>
                        <a:spcAft>
                          <a:spcPts val="0"/>
                        </a:spcAft>
                      </a:pPr>
                      <a:r>
                        <a:rPr lang="en-US" sz="1600" dirty="0">
                          <a:effectLst/>
                        </a:rPr>
                        <a:t>$</a:t>
                      </a:r>
                      <a:r>
                        <a:rPr lang="en-US" sz="1600" dirty="0" smtClean="0">
                          <a:effectLst/>
                        </a:rPr>
                        <a:t>40,126 </a:t>
                      </a:r>
                      <a:r>
                        <a:rPr lang="en-US" sz="1600" dirty="0">
                          <a:effectLst/>
                        </a:rPr>
                        <a:t>but not over $85,525</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marL="91440" marR="0" algn="l">
                        <a:lnSpc>
                          <a:spcPct val="115000"/>
                        </a:lnSpc>
                        <a:spcBef>
                          <a:spcPts val="0"/>
                        </a:spcBef>
                        <a:spcAft>
                          <a:spcPts val="0"/>
                        </a:spcAft>
                      </a:pPr>
                      <a:r>
                        <a:rPr lang="en-US" sz="1600" dirty="0">
                          <a:effectLst/>
                        </a:rPr>
                        <a:t>22%</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518832">
                <a:tc vMerge="1">
                  <a:txBody>
                    <a:bodyPr/>
                    <a:lstStyle/>
                    <a:p>
                      <a:endParaRPr lang="en-US"/>
                    </a:p>
                  </a:txBody>
                  <a:tcPr/>
                </a:tc>
                <a:tc>
                  <a:txBody>
                    <a:bodyPr/>
                    <a:lstStyle/>
                    <a:p>
                      <a:pPr marL="91440" marR="0" algn="l">
                        <a:lnSpc>
                          <a:spcPct val="115000"/>
                        </a:lnSpc>
                        <a:spcBef>
                          <a:spcPts val="0"/>
                        </a:spcBef>
                        <a:spcAft>
                          <a:spcPts val="0"/>
                        </a:spcAft>
                      </a:pPr>
                      <a:r>
                        <a:rPr lang="en-US" sz="1600" baseline="0" dirty="0">
                          <a:effectLst/>
                        </a:rPr>
                        <a:t>$85,526 but not over $163,300</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91440" marR="0" algn="l">
                        <a:lnSpc>
                          <a:spcPct val="115000"/>
                        </a:lnSpc>
                        <a:spcBef>
                          <a:spcPts val="0"/>
                        </a:spcBef>
                        <a:spcAft>
                          <a:spcPts val="0"/>
                        </a:spcAft>
                      </a:pPr>
                      <a:r>
                        <a:rPr lang="en-US" sz="1600" dirty="0">
                          <a:effectLst/>
                        </a:rPr>
                        <a:t>24%</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4"/>
                  </a:ext>
                </a:extLst>
              </a:tr>
              <a:tr h="518832">
                <a:tc vMerge="1">
                  <a:txBody>
                    <a:bodyPr/>
                    <a:lstStyle/>
                    <a:p>
                      <a:endParaRPr lang="en-US"/>
                    </a:p>
                  </a:txBody>
                  <a:tcPr/>
                </a:tc>
                <a:tc>
                  <a:txBody>
                    <a:bodyPr/>
                    <a:lstStyle/>
                    <a:p>
                      <a:pPr marL="91440" marR="0" algn="l">
                        <a:lnSpc>
                          <a:spcPct val="115000"/>
                        </a:lnSpc>
                        <a:spcBef>
                          <a:spcPts val="0"/>
                        </a:spcBef>
                        <a:spcAft>
                          <a:spcPts val="0"/>
                        </a:spcAft>
                      </a:pPr>
                      <a:r>
                        <a:rPr lang="en-US" sz="1600" dirty="0">
                          <a:effectLst/>
                        </a:rPr>
                        <a:t>$163,301</a:t>
                      </a:r>
                      <a:r>
                        <a:rPr lang="en-US" sz="1600" baseline="0" dirty="0">
                          <a:effectLst/>
                        </a:rPr>
                        <a:t> but not over $</a:t>
                      </a:r>
                      <a:r>
                        <a:rPr lang="en-US" sz="1600" baseline="0" dirty="0" smtClean="0">
                          <a:effectLst/>
                        </a:rPr>
                        <a:t>207,350</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marL="91440" marR="0" algn="l">
                        <a:lnSpc>
                          <a:spcPct val="115000"/>
                        </a:lnSpc>
                        <a:spcBef>
                          <a:spcPts val="0"/>
                        </a:spcBef>
                        <a:spcAft>
                          <a:spcPts val="0"/>
                        </a:spcAft>
                      </a:pPr>
                      <a:r>
                        <a:rPr lang="en-US" sz="1600" dirty="0">
                          <a:effectLst/>
                        </a:rPr>
                        <a:t>32%</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518832">
                <a:tc vMerge="1">
                  <a:txBody>
                    <a:bodyPr/>
                    <a:lstStyle/>
                    <a:p>
                      <a:endParaRPr lang="en-US"/>
                    </a:p>
                  </a:txBody>
                  <a:tcPr/>
                </a:tc>
                <a:tc>
                  <a:txBody>
                    <a:bodyPr/>
                    <a:lstStyle/>
                    <a:p>
                      <a:pPr marL="91440" marR="0" algn="l">
                        <a:lnSpc>
                          <a:spcPct val="115000"/>
                        </a:lnSpc>
                        <a:spcBef>
                          <a:spcPts val="0"/>
                        </a:spcBef>
                        <a:spcAft>
                          <a:spcPts val="0"/>
                        </a:spcAft>
                      </a:pPr>
                      <a:r>
                        <a:rPr lang="en-US" sz="1600" dirty="0">
                          <a:effectLst/>
                        </a:rPr>
                        <a:t>$207,351 but not over $518,400</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91440" marR="0" algn="l">
                        <a:lnSpc>
                          <a:spcPct val="115000"/>
                        </a:lnSpc>
                        <a:spcBef>
                          <a:spcPts val="0"/>
                        </a:spcBef>
                        <a:spcAft>
                          <a:spcPts val="0"/>
                        </a:spcAft>
                      </a:pPr>
                      <a:r>
                        <a:rPr lang="en-US" sz="1600" dirty="0">
                          <a:effectLst/>
                        </a:rPr>
                        <a:t>35%</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6"/>
                  </a:ext>
                </a:extLst>
              </a:tr>
              <a:tr h="5081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703C"/>
                        </a:solidFill>
                        <a:effectLst/>
                        <a:latin typeface="Arial" charset="0"/>
                        <a:cs typeface="Arial" charset="0"/>
                      </a:endParaRPr>
                    </a:p>
                  </a:txBody>
                  <a:tcPr marL="91444" marR="91444"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91440" marR="0" algn="l">
                        <a:lnSpc>
                          <a:spcPct val="115000"/>
                        </a:lnSpc>
                        <a:spcBef>
                          <a:spcPts val="0"/>
                        </a:spcBef>
                        <a:spcAft>
                          <a:spcPts val="0"/>
                        </a:spcAft>
                      </a:pPr>
                      <a:r>
                        <a:rPr lang="en-US" sz="1600" dirty="0">
                          <a:effectLst/>
                        </a:rPr>
                        <a:t>Over $518,401</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marL="91440" marR="0" algn="l">
                        <a:lnSpc>
                          <a:spcPct val="115000"/>
                        </a:lnSpc>
                        <a:spcBef>
                          <a:spcPts val="0"/>
                        </a:spcBef>
                        <a:spcAft>
                          <a:spcPts val="0"/>
                        </a:spcAft>
                      </a:pPr>
                      <a:r>
                        <a:rPr lang="en-US" sz="1600" dirty="0">
                          <a:effectLst/>
                        </a:rPr>
                        <a:t>37%</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bl>
          </a:graphicData>
        </a:graphic>
      </p:graphicFrame>
      <p:sp>
        <p:nvSpPr>
          <p:cNvPr id="4" name="TextBox 3">
            <a:extLst>
              <a:ext uri="{FF2B5EF4-FFF2-40B4-BE49-F238E27FC236}">
                <a16:creationId xmlns:a16="http://schemas.microsoft.com/office/drawing/2014/main" xmlns="" id="{38FEE0C4-E4ED-40FE-AC2D-75492881CB2E}"/>
              </a:ext>
            </a:extLst>
          </p:cNvPr>
          <p:cNvSpPr txBox="1"/>
          <p:nvPr/>
        </p:nvSpPr>
        <p:spPr>
          <a:xfrm>
            <a:off x="537710" y="5884170"/>
            <a:ext cx="5558290" cy="430887"/>
          </a:xfrm>
          <a:prstGeom prst="rect">
            <a:avLst/>
          </a:prstGeom>
          <a:noFill/>
        </p:spPr>
        <p:txBody>
          <a:bodyPr wrap="square" rtlCol="0">
            <a:spAutoFit/>
          </a:bodyPr>
          <a:lstStyle/>
          <a:p>
            <a:r>
              <a:rPr lang="en-US" sz="1200" dirty="0"/>
              <a:t>Source:</a:t>
            </a:r>
          </a:p>
          <a:p>
            <a:r>
              <a:rPr lang="en-US" sz="1000" i="1" dirty="0"/>
              <a:t>http://taxfoundation.org/article/2020-tax-brackets; accessed Jan 2020</a:t>
            </a:r>
            <a:endParaRPr lang="en-US" sz="1000" dirty="0"/>
          </a:p>
        </p:txBody>
      </p:sp>
    </p:spTree>
    <p:extLst>
      <p:ext uri="{BB962C8B-B14F-4D97-AF65-F5344CB8AC3E}">
        <p14:creationId xmlns:p14="http://schemas.microsoft.com/office/powerpoint/2010/main" val="1220091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40A8E51-B683-4FAB-92A3-C6B33DF11B93}"/>
              </a:ext>
            </a:extLst>
          </p:cNvPr>
          <p:cNvSpPr>
            <a:spLocks noGrp="1"/>
          </p:cNvSpPr>
          <p:nvPr>
            <p:ph type="body" sz="quarter" idx="10"/>
          </p:nvPr>
        </p:nvSpPr>
        <p:spPr/>
        <p:txBody>
          <a:bodyPr/>
          <a:lstStyle/>
          <a:p>
            <a:r>
              <a:rPr lang="en-US" altLang="en-US" dirty="0"/>
              <a:t>2020 Federal Income Tax Tables</a:t>
            </a:r>
            <a:endParaRPr lang="en-US" dirty="0"/>
          </a:p>
        </p:txBody>
      </p:sp>
      <p:graphicFrame>
        <p:nvGraphicFramePr>
          <p:cNvPr id="3" name="Group 34">
            <a:extLst>
              <a:ext uri="{FF2B5EF4-FFF2-40B4-BE49-F238E27FC236}">
                <a16:creationId xmlns:a16="http://schemas.microsoft.com/office/drawing/2014/main" xmlns="" id="{9F3B44DE-931A-4D0C-8DE4-ABD896584C9A}"/>
              </a:ext>
            </a:extLst>
          </p:cNvPr>
          <p:cNvGraphicFramePr>
            <a:graphicFrameLocks noGrp="1"/>
          </p:cNvGraphicFramePr>
          <p:nvPr>
            <p:extLst>
              <p:ext uri="{D42A27DB-BD31-4B8C-83A1-F6EECF244321}">
                <p14:modId xmlns:p14="http://schemas.microsoft.com/office/powerpoint/2010/main" val="1133247754"/>
              </p:ext>
            </p:extLst>
          </p:nvPr>
        </p:nvGraphicFramePr>
        <p:xfrm>
          <a:off x="647019" y="1524660"/>
          <a:ext cx="10862809" cy="4174448"/>
        </p:xfrm>
        <a:graphic>
          <a:graphicData uri="http://schemas.openxmlformats.org/drawingml/2006/table">
            <a:tbl>
              <a:tblPr>
                <a:tableStyleId>{3C2FFA5D-87B4-456A-9821-1D502468CF0F}</a:tableStyleId>
              </a:tblPr>
              <a:tblGrid>
                <a:gridCol w="2792384">
                  <a:extLst>
                    <a:ext uri="{9D8B030D-6E8A-4147-A177-3AD203B41FA5}">
                      <a16:colId xmlns:a16="http://schemas.microsoft.com/office/drawing/2014/main" xmlns="" val="20000"/>
                    </a:ext>
                  </a:extLst>
                </a:gridCol>
                <a:gridCol w="4405562">
                  <a:extLst>
                    <a:ext uri="{9D8B030D-6E8A-4147-A177-3AD203B41FA5}">
                      <a16:colId xmlns:a16="http://schemas.microsoft.com/office/drawing/2014/main" xmlns="" val="20001"/>
                    </a:ext>
                  </a:extLst>
                </a:gridCol>
                <a:gridCol w="3664863">
                  <a:extLst>
                    <a:ext uri="{9D8B030D-6E8A-4147-A177-3AD203B41FA5}">
                      <a16:colId xmlns:a16="http://schemas.microsoft.com/office/drawing/2014/main" xmlns="" val="20002"/>
                    </a:ext>
                  </a:extLst>
                </a:gridCol>
              </a:tblGrid>
              <a:tr h="585392">
                <a:tc>
                  <a:txBody>
                    <a:bodyPr/>
                    <a:lstStyle/>
                    <a:p>
                      <a:pPr marL="9144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rPr>
                        <a:t>Filing Status</a:t>
                      </a:r>
                      <a:endParaRPr kumimoji="0" lang="en-US" sz="2000" b="1" i="0"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endParaRPr>
                    </a:p>
                  </a:txBody>
                  <a:tcPr marL="91444" marR="91444" marT="45716" marB="45716" anchor="ctr" horzOverflow="overflow">
                    <a:lnL w="6350" cap="flat" cmpd="sng" algn="ctr">
                      <a:noFill/>
                      <a:prstDash val="solid"/>
                      <a:miter lim="800000"/>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381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rPr>
                        <a:t>Taxable Income</a:t>
                      </a:r>
                      <a:endParaRPr kumimoji="0" lang="en-US" sz="2000" b="1" i="0"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endParaRPr>
                    </a:p>
                  </a:txBody>
                  <a:tcPr marL="91444" marR="91444" marT="45716" marB="45716"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381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9144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rPr>
                        <a:t>Marginal Tax Bracket</a:t>
                      </a:r>
                      <a:endParaRPr kumimoji="0" lang="en-US" sz="2000" b="1" i="0" u="none" strike="noStrike" cap="none" normalizeH="0" baseline="0" dirty="0">
                        <a:ln>
                          <a:noFill/>
                        </a:ln>
                        <a:solidFill>
                          <a:srgbClr val="002464"/>
                        </a:solidFill>
                        <a:effectLst/>
                        <a:latin typeface="Lato" panose="020F0502020204030203" pitchFamily="34" charset="0"/>
                        <a:ea typeface="Lato" panose="020F0502020204030203" pitchFamily="34" charset="0"/>
                        <a:cs typeface="Lato" panose="020F0502020204030203" pitchFamily="34" charset="0"/>
                      </a:endParaRPr>
                    </a:p>
                  </a:txBody>
                  <a:tcPr marL="91444" marR="91444" marT="45716" marB="45716" anchor="ctr" horzOverflow="overflow">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381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508140">
                <a:tc rowSpan="7">
                  <a:txBody>
                    <a:bodyPr/>
                    <a:lstStyle/>
                    <a:p>
                      <a:pPr marL="91440" marR="0" lvl="0" indent="0" algn="l"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rPr>
                        <a:t>Married Filing</a:t>
                      </a:r>
                    </a:p>
                    <a:p>
                      <a:pPr marL="91440" marR="0" lvl="0" indent="0" algn="l" defTabSz="9144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effectLst/>
                        </a:rPr>
                        <a:t>Jointly</a:t>
                      </a:r>
                    </a:p>
                  </a:txBody>
                  <a:tcPr marL="91444" marR="91444" marT="45716" marB="45716" anchor="ctr" horzOverflow="overflow">
                    <a:lnL w="6350" cap="flat" cmpd="sng" algn="ctr">
                      <a:noFill/>
                      <a:prstDash val="solid"/>
                      <a:miter lim="800000"/>
                    </a:lnL>
                    <a:lnR w="127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pPr>
                      <a:r>
                        <a:rPr lang="en-US" sz="1600" dirty="0">
                          <a:effectLst/>
                        </a:rPr>
                        <a:t>Up to $19,750</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8100" cap="flat" cmpd="sng" algn="ctr">
                      <a:solidFill>
                        <a:schemeClr val="bg1">
                          <a:lumMod val="6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marL="91440" marR="0" algn="l">
                        <a:lnSpc>
                          <a:spcPct val="115000"/>
                        </a:lnSpc>
                        <a:spcBef>
                          <a:spcPts val="0"/>
                        </a:spcBef>
                        <a:spcAft>
                          <a:spcPts val="0"/>
                        </a:spcAft>
                      </a:pPr>
                      <a:r>
                        <a:rPr lang="en-US" sz="1600" dirty="0">
                          <a:effectLst/>
                        </a:rPr>
                        <a:t>10%</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38100" cap="flat" cmpd="sng" algn="ctr">
                      <a:solidFill>
                        <a:schemeClr val="bg1">
                          <a:lumMod val="6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508140">
                <a:tc vMerge="1">
                  <a:txBody>
                    <a:bodyPr/>
                    <a:lstStyle/>
                    <a:p>
                      <a:endParaRPr lang="en-US"/>
                    </a:p>
                  </a:txBody>
                  <a:tcPr/>
                </a:tc>
                <a:tc>
                  <a:txBody>
                    <a:bodyPr/>
                    <a:lstStyle/>
                    <a:p>
                      <a:pPr marL="0" marR="0" algn="l">
                        <a:lnSpc>
                          <a:spcPct val="115000"/>
                        </a:lnSpc>
                        <a:spcBef>
                          <a:spcPts val="0"/>
                        </a:spcBef>
                        <a:spcAft>
                          <a:spcPts val="0"/>
                        </a:spcAft>
                      </a:pPr>
                      <a:r>
                        <a:rPr lang="en-US" sz="1600" dirty="0">
                          <a:effectLst/>
                        </a:rPr>
                        <a:t>$</a:t>
                      </a:r>
                      <a:r>
                        <a:rPr lang="en-US" sz="1600" baseline="0" dirty="0">
                          <a:effectLst/>
                        </a:rPr>
                        <a:t>19,751 but not over $80,250</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91440" marR="0" algn="l">
                        <a:lnSpc>
                          <a:spcPct val="115000"/>
                        </a:lnSpc>
                        <a:spcBef>
                          <a:spcPts val="0"/>
                        </a:spcBef>
                        <a:spcAft>
                          <a:spcPts val="0"/>
                        </a:spcAft>
                      </a:pPr>
                      <a:r>
                        <a:rPr lang="en-US" sz="1600" dirty="0">
                          <a:effectLst/>
                        </a:rPr>
                        <a:t>12%</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2"/>
                  </a:ext>
                </a:extLst>
              </a:tr>
              <a:tr h="508140">
                <a:tc vMerge="1">
                  <a:txBody>
                    <a:bodyPr/>
                    <a:lstStyle/>
                    <a:p>
                      <a:endParaRPr lang="en-US"/>
                    </a:p>
                  </a:txBody>
                  <a:tcPr/>
                </a:tc>
                <a:tc>
                  <a:txBody>
                    <a:bodyPr/>
                    <a:lstStyle/>
                    <a:p>
                      <a:pPr marL="0" marR="0" algn="l">
                        <a:lnSpc>
                          <a:spcPct val="115000"/>
                        </a:lnSpc>
                        <a:spcBef>
                          <a:spcPts val="0"/>
                        </a:spcBef>
                        <a:spcAft>
                          <a:spcPts val="0"/>
                        </a:spcAft>
                      </a:pPr>
                      <a:r>
                        <a:rPr lang="en-US" sz="1600" baseline="0" dirty="0">
                          <a:effectLst/>
                          <a:latin typeface="+mn-lt"/>
                          <a:ea typeface="+mn-ea"/>
                          <a:cs typeface="+mn-cs"/>
                        </a:rPr>
                        <a:t>$80,251 but not over $171,050</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marL="91440" marR="0" algn="l">
                        <a:lnSpc>
                          <a:spcPct val="115000"/>
                        </a:lnSpc>
                        <a:spcBef>
                          <a:spcPts val="0"/>
                        </a:spcBef>
                        <a:spcAft>
                          <a:spcPts val="0"/>
                        </a:spcAft>
                      </a:pPr>
                      <a:r>
                        <a:rPr lang="en-US" sz="1600" dirty="0">
                          <a:effectLst/>
                        </a:rPr>
                        <a:t>22%</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518832">
                <a:tc vMerge="1">
                  <a:txBody>
                    <a:bodyPr/>
                    <a:lstStyle/>
                    <a:p>
                      <a:endParaRPr lang="en-US"/>
                    </a:p>
                  </a:txBody>
                  <a:tcPr/>
                </a:tc>
                <a:tc>
                  <a:txBody>
                    <a:bodyPr/>
                    <a:lstStyle/>
                    <a:p>
                      <a:pPr marL="0" marR="0" algn="l">
                        <a:lnSpc>
                          <a:spcPct val="115000"/>
                        </a:lnSpc>
                        <a:spcBef>
                          <a:spcPts val="0"/>
                        </a:spcBef>
                        <a:spcAft>
                          <a:spcPts val="0"/>
                        </a:spcAft>
                      </a:pPr>
                      <a:r>
                        <a:rPr lang="en-US" sz="1600" baseline="0" dirty="0">
                          <a:effectLst/>
                          <a:latin typeface="+mn-lt"/>
                          <a:ea typeface="+mn-ea"/>
                          <a:cs typeface="+mn-cs"/>
                        </a:rPr>
                        <a:t>$171,051 but not over $326,600</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91440" marR="0" algn="l">
                        <a:lnSpc>
                          <a:spcPct val="115000"/>
                        </a:lnSpc>
                        <a:spcBef>
                          <a:spcPts val="0"/>
                        </a:spcBef>
                        <a:spcAft>
                          <a:spcPts val="0"/>
                        </a:spcAft>
                      </a:pPr>
                      <a:r>
                        <a:rPr lang="en-US" sz="1600" dirty="0">
                          <a:effectLst/>
                        </a:rPr>
                        <a:t>24%</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4"/>
                  </a:ext>
                </a:extLst>
              </a:tr>
              <a:tr h="518832">
                <a:tc vMerge="1">
                  <a:txBody>
                    <a:bodyPr/>
                    <a:lstStyle/>
                    <a:p>
                      <a:endParaRPr lang="en-US"/>
                    </a:p>
                  </a:txBody>
                  <a:tcPr/>
                </a:tc>
                <a:tc>
                  <a:txBody>
                    <a:bodyPr/>
                    <a:lstStyle/>
                    <a:p>
                      <a:pPr marL="0" marR="0" algn="l">
                        <a:lnSpc>
                          <a:spcPct val="115000"/>
                        </a:lnSpc>
                        <a:spcBef>
                          <a:spcPts val="0"/>
                        </a:spcBef>
                        <a:spcAft>
                          <a:spcPts val="0"/>
                        </a:spcAft>
                      </a:pPr>
                      <a:r>
                        <a:rPr lang="en-US" sz="1600" baseline="0" dirty="0">
                          <a:effectLst/>
                          <a:latin typeface="+mn-lt"/>
                          <a:ea typeface="+mn-ea"/>
                          <a:cs typeface="+mn-cs"/>
                        </a:rPr>
                        <a:t>$326,601 but not over $414,700</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marL="91440" marR="0" algn="l">
                        <a:lnSpc>
                          <a:spcPct val="115000"/>
                        </a:lnSpc>
                        <a:spcBef>
                          <a:spcPts val="0"/>
                        </a:spcBef>
                        <a:spcAft>
                          <a:spcPts val="0"/>
                        </a:spcAft>
                      </a:pPr>
                      <a:r>
                        <a:rPr lang="en-US" sz="1600" dirty="0">
                          <a:effectLst/>
                        </a:rPr>
                        <a:t>32%</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518832">
                <a:tc vMerge="1">
                  <a:txBody>
                    <a:bodyPr/>
                    <a:lstStyle/>
                    <a:p>
                      <a:endParaRPr lang="en-US"/>
                    </a:p>
                  </a:txBody>
                  <a:tcPr/>
                </a:tc>
                <a:tc>
                  <a:txBody>
                    <a:bodyPr/>
                    <a:lstStyle/>
                    <a:p>
                      <a:pPr marL="0" marR="0" algn="l">
                        <a:lnSpc>
                          <a:spcPct val="115000"/>
                        </a:lnSpc>
                        <a:spcBef>
                          <a:spcPts val="0"/>
                        </a:spcBef>
                        <a:spcAft>
                          <a:spcPts val="0"/>
                        </a:spcAft>
                      </a:pPr>
                      <a:r>
                        <a:rPr lang="en-US" sz="1600" baseline="0" dirty="0">
                          <a:effectLst/>
                          <a:latin typeface="+mn-lt"/>
                          <a:ea typeface="+mn-ea"/>
                          <a:cs typeface="+mn-cs"/>
                        </a:rPr>
                        <a:t>$414,701 but not over $622,050</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91440" marR="0" algn="l">
                        <a:lnSpc>
                          <a:spcPct val="115000"/>
                        </a:lnSpc>
                        <a:spcBef>
                          <a:spcPts val="0"/>
                        </a:spcBef>
                        <a:spcAft>
                          <a:spcPts val="0"/>
                        </a:spcAft>
                      </a:pPr>
                      <a:r>
                        <a:rPr lang="en-US" sz="1600" dirty="0">
                          <a:effectLst/>
                        </a:rPr>
                        <a:t>35%</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6"/>
                  </a:ext>
                </a:extLst>
              </a:tr>
              <a:tr h="50814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703C"/>
                        </a:solidFill>
                        <a:effectLst/>
                        <a:latin typeface="Arial" charset="0"/>
                        <a:cs typeface="Arial" charset="0"/>
                      </a:endParaRPr>
                    </a:p>
                  </a:txBody>
                  <a:tcPr marL="91444" marR="91444"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algn="l">
                        <a:lnSpc>
                          <a:spcPct val="115000"/>
                        </a:lnSpc>
                        <a:spcBef>
                          <a:spcPts val="0"/>
                        </a:spcBef>
                        <a:spcAft>
                          <a:spcPts val="0"/>
                        </a:spcAft>
                      </a:pPr>
                      <a:r>
                        <a:rPr lang="en-US" sz="1600" baseline="0" dirty="0">
                          <a:effectLst/>
                          <a:latin typeface="+mn-lt"/>
                          <a:ea typeface="+mn-ea"/>
                          <a:cs typeface="+mn-cs"/>
                        </a:rPr>
                        <a:t>Over $</a:t>
                      </a:r>
                      <a:r>
                        <a:rPr lang="en-US" sz="1600" baseline="0" dirty="0" smtClean="0">
                          <a:effectLst/>
                          <a:latin typeface="+mn-lt"/>
                          <a:ea typeface="+mn-ea"/>
                          <a:cs typeface="+mn-cs"/>
                        </a:rPr>
                        <a:t>622,051</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tc>
                  <a:txBody>
                    <a:bodyPr/>
                    <a:lstStyle/>
                    <a:p>
                      <a:pPr marL="91440" marR="0" algn="l">
                        <a:lnSpc>
                          <a:spcPct val="115000"/>
                        </a:lnSpc>
                        <a:spcBef>
                          <a:spcPts val="0"/>
                        </a:spcBef>
                        <a:spcAft>
                          <a:spcPts val="0"/>
                        </a:spcAft>
                      </a:pPr>
                      <a:r>
                        <a:rPr lang="en-US" sz="1600" dirty="0">
                          <a:effectLst/>
                        </a:rPr>
                        <a:t>37%</a:t>
                      </a:r>
                      <a:endParaRPr lang="en-US" sz="1600" dirty="0">
                        <a:effectLst/>
                        <a:latin typeface="Calibri"/>
                        <a:ea typeface="Calibri"/>
                        <a:cs typeface="Times New Roman"/>
                      </a:endParaRPr>
                    </a:p>
                  </a:txBody>
                  <a:tcPr marL="68580" marR="68580" marT="0" marB="0" anchor="ctr">
                    <a:lnL w="12700" cap="flat" cmpd="sng" algn="ctr">
                      <a:solidFill>
                        <a:schemeClr val="bg1">
                          <a:lumMod val="6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bl>
          </a:graphicData>
        </a:graphic>
      </p:graphicFrame>
      <p:sp>
        <p:nvSpPr>
          <p:cNvPr id="4" name="TextBox 3">
            <a:extLst>
              <a:ext uri="{FF2B5EF4-FFF2-40B4-BE49-F238E27FC236}">
                <a16:creationId xmlns:a16="http://schemas.microsoft.com/office/drawing/2014/main" xmlns="" id="{EDA59D44-43A5-45FC-8B5A-07C9E9981156}"/>
              </a:ext>
            </a:extLst>
          </p:cNvPr>
          <p:cNvSpPr txBox="1"/>
          <p:nvPr/>
        </p:nvSpPr>
        <p:spPr>
          <a:xfrm>
            <a:off x="537710" y="5884170"/>
            <a:ext cx="5558290" cy="430887"/>
          </a:xfrm>
          <a:prstGeom prst="rect">
            <a:avLst/>
          </a:prstGeom>
          <a:noFill/>
        </p:spPr>
        <p:txBody>
          <a:bodyPr wrap="square" rtlCol="0">
            <a:spAutoFit/>
          </a:bodyPr>
          <a:lstStyle/>
          <a:p>
            <a:r>
              <a:rPr lang="en-US" sz="1200" dirty="0"/>
              <a:t>Source:</a:t>
            </a:r>
            <a:endParaRPr lang="en-US" sz="1200" dirty="0">
              <a:solidFill>
                <a:srgbClr val="FF0000"/>
              </a:solidFill>
            </a:endParaRPr>
          </a:p>
          <a:p>
            <a:r>
              <a:rPr lang="en-US" sz="1000" i="1" dirty="0">
                <a:solidFill>
                  <a:srgbClr val="FF0000"/>
                </a:solidFill>
              </a:rPr>
              <a:t>h</a:t>
            </a:r>
            <a:r>
              <a:rPr lang="en-US" sz="1000" i="1" dirty="0"/>
              <a:t>ttp://taxfoundation.org/article/2020-tax-brackets; accessed Jan 2020</a:t>
            </a:r>
            <a:endParaRPr lang="en-US" sz="1000" dirty="0"/>
          </a:p>
        </p:txBody>
      </p:sp>
    </p:spTree>
    <p:extLst>
      <p:ext uri="{BB962C8B-B14F-4D97-AF65-F5344CB8AC3E}">
        <p14:creationId xmlns:p14="http://schemas.microsoft.com/office/powerpoint/2010/main" val="1225095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1ACB8775-53B5-495F-BF9B-72B335A2F0F9}"/>
              </a:ext>
            </a:extLst>
          </p:cNvPr>
          <p:cNvSpPr/>
          <p:nvPr/>
        </p:nvSpPr>
        <p:spPr>
          <a:xfrm>
            <a:off x="-152400" y="4658710"/>
            <a:ext cx="6812280" cy="445532"/>
          </a:xfrm>
          <a:prstGeom prst="roundRect">
            <a:avLst>
              <a:gd name="adj" fmla="val 6343"/>
            </a:avLst>
          </a:prstGeom>
          <a:solidFill>
            <a:srgbClr val="002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xmlns="" id="{5DFC434E-04F5-4AC1-9DD3-17D5A75273B1}"/>
              </a:ext>
            </a:extLst>
          </p:cNvPr>
          <p:cNvSpPr>
            <a:spLocks noGrp="1"/>
          </p:cNvSpPr>
          <p:nvPr>
            <p:ph type="body" sz="quarter" idx="10"/>
          </p:nvPr>
        </p:nvSpPr>
        <p:spPr/>
        <p:txBody>
          <a:bodyPr/>
          <a:lstStyle/>
          <a:p>
            <a:r>
              <a:rPr lang="en-US" altLang="en-US" dirty="0"/>
              <a:t>2020 Federal Income Tax Tables</a:t>
            </a:r>
            <a:endParaRPr lang="en-US" dirty="0"/>
          </a:p>
        </p:txBody>
      </p:sp>
      <p:sp>
        <p:nvSpPr>
          <p:cNvPr id="5" name="Rectangle 4">
            <a:extLst>
              <a:ext uri="{FF2B5EF4-FFF2-40B4-BE49-F238E27FC236}">
                <a16:creationId xmlns:a16="http://schemas.microsoft.com/office/drawing/2014/main" xmlns="" id="{5D541E7A-A844-44C2-9377-79872091698C}"/>
              </a:ext>
            </a:extLst>
          </p:cNvPr>
          <p:cNvSpPr/>
          <p:nvPr/>
        </p:nvSpPr>
        <p:spPr>
          <a:xfrm>
            <a:off x="537710" y="1705094"/>
            <a:ext cx="3363421" cy="400110"/>
          </a:xfrm>
          <a:prstGeom prst="rect">
            <a:avLst/>
          </a:prstGeom>
        </p:spPr>
        <p:txBody>
          <a:bodyPr wrap="none">
            <a:spAutoFit/>
          </a:bodyPr>
          <a:lstStyle/>
          <a:p>
            <a:r>
              <a:rPr lang="en-US" sz="2000" b="1" dirty="0">
                <a:latin typeface="Lato" panose="020F0502020204030203" pitchFamily="34" charset="0"/>
                <a:ea typeface="Lato" panose="020F0502020204030203" pitchFamily="34" charset="0"/>
                <a:cs typeface="Lato" panose="020F0502020204030203" pitchFamily="34" charset="0"/>
              </a:rPr>
              <a:t>Marginal Tax Rate Example:</a:t>
            </a:r>
          </a:p>
        </p:txBody>
      </p:sp>
      <p:sp>
        <p:nvSpPr>
          <p:cNvPr id="6" name="Rectangle 5">
            <a:extLst>
              <a:ext uri="{FF2B5EF4-FFF2-40B4-BE49-F238E27FC236}">
                <a16:creationId xmlns:a16="http://schemas.microsoft.com/office/drawing/2014/main" xmlns="" id="{CEFEC08A-791E-419B-989F-F8A4A7A45057}"/>
              </a:ext>
            </a:extLst>
          </p:cNvPr>
          <p:cNvSpPr/>
          <p:nvPr/>
        </p:nvSpPr>
        <p:spPr>
          <a:xfrm>
            <a:off x="537710" y="2105204"/>
            <a:ext cx="6439455" cy="400110"/>
          </a:xfrm>
          <a:prstGeom prst="rect">
            <a:avLst/>
          </a:prstGeom>
        </p:spPr>
        <p:txBody>
          <a:bodyPr wrap="none">
            <a:spAutoFit/>
          </a:bodyPr>
          <a:lstStyle/>
          <a:p>
            <a:r>
              <a:rPr lang="en-US" sz="2000" dirty="0"/>
              <a:t>Married filing joint with </a:t>
            </a:r>
            <a:r>
              <a:rPr lang="en-US" sz="2000" b="1" dirty="0">
                <a:solidFill>
                  <a:srgbClr val="002464"/>
                </a:solidFill>
              </a:rPr>
              <a:t>$120,000 </a:t>
            </a:r>
            <a:r>
              <a:rPr lang="en-US" sz="2000" dirty="0"/>
              <a:t>per year in taxable income</a:t>
            </a:r>
          </a:p>
        </p:txBody>
      </p:sp>
      <p:graphicFrame>
        <p:nvGraphicFramePr>
          <p:cNvPr id="8" name="Table 7">
            <a:extLst>
              <a:ext uri="{FF2B5EF4-FFF2-40B4-BE49-F238E27FC236}">
                <a16:creationId xmlns:a16="http://schemas.microsoft.com/office/drawing/2014/main" xmlns="" id="{AF1BFAE1-055E-4B25-BD79-72C7D5F8F8C9}"/>
              </a:ext>
            </a:extLst>
          </p:cNvPr>
          <p:cNvGraphicFramePr>
            <a:graphicFrameLocks noGrp="1"/>
          </p:cNvGraphicFramePr>
          <p:nvPr>
            <p:extLst>
              <p:ext uri="{D42A27DB-BD31-4B8C-83A1-F6EECF244321}">
                <p14:modId xmlns:p14="http://schemas.microsoft.com/office/powerpoint/2010/main" val="3201477969"/>
              </p:ext>
            </p:extLst>
          </p:nvPr>
        </p:nvGraphicFramePr>
        <p:xfrm>
          <a:off x="640080" y="2756075"/>
          <a:ext cx="10744200" cy="1752600"/>
        </p:xfrm>
        <a:graphic>
          <a:graphicData uri="http://schemas.openxmlformats.org/drawingml/2006/table">
            <a:tbl>
              <a:tblPr firstRow="1" bandRow="1">
                <a:tableStyleId>{3B4B98B0-60AC-42C2-AFA5-B58CD77FA1E5}</a:tableStyleId>
              </a:tblPr>
              <a:tblGrid>
                <a:gridCol w="3672840">
                  <a:extLst>
                    <a:ext uri="{9D8B030D-6E8A-4147-A177-3AD203B41FA5}">
                      <a16:colId xmlns:a16="http://schemas.microsoft.com/office/drawing/2014/main" xmlns="" val="20000"/>
                    </a:ext>
                  </a:extLst>
                </a:gridCol>
                <a:gridCol w="7071360">
                  <a:extLst>
                    <a:ext uri="{9D8B030D-6E8A-4147-A177-3AD203B41FA5}">
                      <a16:colId xmlns:a16="http://schemas.microsoft.com/office/drawing/2014/main" xmlns="" val="20001"/>
                    </a:ext>
                  </a:extLst>
                </a:gridCol>
              </a:tblGrid>
              <a:tr h="640080">
                <a:tc>
                  <a:txBody>
                    <a:bodyPr/>
                    <a:lstStyle/>
                    <a:p>
                      <a:r>
                        <a:rPr lang="en-US" sz="2000" b="1" dirty="0">
                          <a:solidFill>
                            <a:srgbClr val="002464"/>
                          </a:solidFill>
                          <a:latin typeface="Lato" panose="020F0502020204030203" pitchFamily="34" charset="0"/>
                          <a:ea typeface="Lato" panose="020F0502020204030203" pitchFamily="34" charset="0"/>
                          <a:cs typeface="Lato" panose="020F0502020204030203" pitchFamily="34" charset="0"/>
                        </a:rPr>
                        <a:t>Taxable</a:t>
                      </a:r>
                      <a:r>
                        <a:rPr lang="en-US" sz="2000" b="1" baseline="0" dirty="0">
                          <a:solidFill>
                            <a:srgbClr val="002464"/>
                          </a:solidFill>
                          <a:latin typeface="Lato" panose="020F0502020204030203" pitchFamily="34" charset="0"/>
                          <a:ea typeface="Lato" panose="020F0502020204030203" pitchFamily="34" charset="0"/>
                          <a:cs typeface="Lato" panose="020F0502020204030203" pitchFamily="34" charset="0"/>
                        </a:rPr>
                        <a:t> Income</a:t>
                      </a:r>
                      <a:endParaRPr lang="en-US" sz="2000" b="1" dirty="0">
                        <a:solidFill>
                          <a:srgbClr val="002464"/>
                        </a:solidFill>
                        <a:latin typeface="Lato" panose="020F0502020204030203" pitchFamily="34" charset="0"/>
                        <a:ea typeface="Lato" panose="020F0502020204030203" pitchFamily="34" charset="0"/>
                        <a:cs typeface="Lato" panose="020F0502020204030203" pitchFamily="34" charset="0"/>
                      </a:endParaRPr>
                    </a:p>
                  </a:txBody>
                  <a:tcPr anchor="ctr">
                    <a:lnL>
                      <a:noFill/>
                    </a:lnL>
                    <a:lnR>
                      <a:noFill/>
                    </a:lnR>
                    <a:lnT w="12700" cmpd="sng">
                      <a:noFill/>
                    </a:lnT>
                    <a:lnB w="381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b="1" dirty="0">
                          <a:solidFill>
                            <a:srgbClr val="002464"/>
                          </a:solidFill>
                          <a:latin typeface="Lato" panose="020F0502020204030203" pitchFamily="34" charset="0"/>
                          <a:ea typeface="Lato" panose="020F0502020204030203" pitchFamily="34" charset="0"/>
                          <a:cs typeface="Lato" panose="020F0502020204030203" pitchFamily="34" charset="0"/>
                        </a:rPr>
                        <a:t>Marginal Tax Rate</a:t>
                      </a:r>
                      <a:r>
                        <a:rPr lang="en-US" sz="2000" b="1" baseline="0" dirty="0">
                          <a:solidFill>
                            <a:srgbClr val="002464"/>
                          </a:solidFill>
                          <a:latin typeface="Lato" panose="020F0502020204030203" pitchFamily="34" charset="0"/>
                          <a:ea typeface="Lato" panose="020F0502020204030203" pitchFamily="34" charset="0"/>
                          <a:cs typeface="Lato" panose="020F0502020204030203" pitchFamily="34" charset="0"/>
                        </a:rPr>
                        <a:t> and Amount</a:t>
                      </a:r>
                      <a:endParaRPr lang="en-US" sz="2000" b="1" dirty="0">
                        <a:solidFill>
                          <a:srgbClr val="002464"/>
                        </a:solidFill>
                        <a:latin typeface="Lato" panose="020F0502020204030203" pitchFamily="34" charset="0"/>
                        <a:ea typeface="Lato" panose="020F0502020204030203" pitchFamily="34" charset="0"/>
                        <a:cs typeface="Lato" panose="020F0502020204030203" pitchFamily="34" charset="0"/>
                      </a:endParaRPr>
                    </a:p>
                  </a:txBody>
                  <a:tcPr anchor="ctr">
                    <a:lnL>
                      <a:noFill/>
                    </a:lnL>
                    <a:lnR>
                      <a:noFill/>
                    </a:lnR>
                    <a:lnT w="12700" cmpd="sng">
                      <a:noFill/>
                    </a:lnT>
                    <a:lnB w="381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70840">
                <a:tc>
                  <a:txBody>
                    <a:bodyPr/>
                    <a:lstStyle/>
                    <a:p>
                      <a:r>
                        <a:rPr lang="en-US" dirty="0"/>
                        <a:t>$0-$19,750</a:t>
                      </a:r>
                    </a:p>
                  </a:txBody>
                  <a:tcPr>
                    <a:lnT w="381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r>
                        <a:rPr lang="en-US" dirty="0">
                          <a:solidFill>
                            <a:schemeClr val="tx1"/>
                          </a:solidFill>
                        </a:rPr>
                        <a:t>10% or $1,975</a:t>
                      </a:r>
                    </a:p>
                  </a:txBody>
                  <a:tcPr>
                    <a:lnT w="381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r>
                        <a:rPr lang="en-US" dirty="0"/>
                        <a:t>$19,751-$80,250</a:t>
                      </a: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r>
                        <a:rPr lang="en-US" dirty="0">
                          <a:solidFill>
                            <a:schemeClr val="tx1"/>
                          </a:solidFill>
                        </a:rPr>
                        <a:t>12% or</a:t>
                      </a:r>
                      <a:r>
                        <a:rPr lang="en-US" baseline="0" dirty="0">
                          <a:solidFill>
                            <a:schemeClr val="tx1"/>
                          </a:solidFill>
                        </a:rPr>
                        <a:t> $7,260</a:t>
                      </a:r>
                      <a:endParaRPr lang="en-US" dirty="0">
                        <a:solidFill>
                          <a:schemeClr val="tx1"/>
                        </a:solidFill>
                      </a:endParaRPr>
                    </a:p>
                  </a:txBody>
                  <a:tcP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370840">
                <a:tc>
                  <a:txBody>
                    <a:bodyPr/>
                    <a:lstStyle/>
                    <a:p>
                      <a:r>
                        <a:rPr lang="en-US" dirty="0"/>
                        <a:t>$80,251-$120,000</a:t>
                      </a:r>
                    </a:p>
                  </a:txBody>
                  <a:tcPr>
                    <a:lnT w="6350" cap="flat" cmpd="sng" algn="ctr">
                      <a:solidFill>
                        <a:schemeClr val="bg1">
                          <a:lumMod val="75000"/>
                        </a:schemeClr>
                      </a:solidFill>
                      <a:prstDash val="solid"/>
                      <a:round/>
                      <a:headEnd type="none" w="med" len="med"/>
                      <a:tailEnd type="none" w="med" len="med"/>
                    </a:lnT>
                    <a:lnB w="38100" cap="flat" cmpd="sng" algn="ctr">
                      <a:noFill/>
                      <a:prstDash val="solid"/>
                      <a:round/>
                      <a:headEnd type="none" w="med" len="med"/>
                      <a:tailEnd type="none" w="med" len="med"/>
                    </a:lnB>
                    <a:noFill/>
                  </a:tcPr>
                </a:tc>
                <a:tc>
                  <a:txBody>
                    <a:bodyPr/>
                    <a:lstStyle/>
                    <a:p>
                      <a:r>
                        <a:rPr lang="en-US" dirty="0">
                          <a:solidFill>
                            <a:schemeClr val="tx1"/>
                          </a:solidFill>
                        </a:rPr>
                        <a:t>22% or $8,745</a:t>
                      </a:r>
                    </a:p>
                  </a:txBody>
                  <a:tcPr>
                    <a:lnT w="6350" cap="flat" cmpd="sng" algn="ctr">
                      <a:solidFill>
                        <a:schemeClr val="bg1">
                          <a:lumMod val="75000"/>
                        </a:schemeClr>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9" name="TextBox 8">
            <a:extLst>
              <a:ext uri="{FF2B5EF4-FFF2-40B4-BE49-F238E27FC236}">
                <a16:creationId xmlns:a16="http://schemas.microsoft.com/office/drawing/2014/main" xmlns="" id="{5F40D7ED-057F-47DF-BEE1-BE268A70BF1D}"/>
              </a:ext>
            </a:extLst>
          </p:cNvPr>
          <p:cNvSpPr txBox="1"/>
          <p:nvPr/>
        </p:nvSpPr>
        <p:spPr>
          <a:xfrm>
            <a:off x="685801" y="4704430"/>
            <a:ext cx="7696200" cy="369332"/>
          </a:xfrm>
          <a:prstGeom prst="rect">
            <a:avLst/>
          </a:prstGeom>
          <a:noFill/>
        </p:spPr>
        <p:txBody>
          <a:bodyPr wrap="square" rtlCol="0">
            <a:spAutoFit/>
          </a:bodyPr>
          <a:lstStyle/>
          <a:p>
            <a:r>
              <a:rPr lang="en-US" dirty="0">
                <a:solidFill>
                  <a:schemeClr val="bg1"/>
                </a:solidFill>
                <a:latin typeface="Lato" panose="020F0502020204030203" pitchFamily="34" charset="0"/>
                <a:ea typeface="Lato" panose="020F0502020204030203" pitchFamily="34" charset="0"/>
                <a:cs typeface="Lato" panose="020F0502020204030203" pitchFamily="34" charset="0"/>
              </a:rPr>
              <a:t>Total tax paid=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$17,980 </a:t>
            </a:r>
            <a:r>
              <a:rPr lang="en-US" dirty="0">
                <a:solidFill>
                  <a:schemeClr val="bg1"/>
                </a:solidFill>
                <a:latin typeface="Lato" panose="020F0502020204030203" pitchFamily="34" charset="0"/>
                <a:ea typeface="Lato" panose="020F0502020204030203" pitchFamily="34" charset="0"/>
                <a:cs typeface="Lato" panose="020F0502020204030203" pitchFamily="34" charset="0"/>
              </a:rPr>
              <a:t>or Net Tax Rate of  </a:t>
            </a:r>
            <a:r>
              <a:rPr lang="en-US" b="1" dirty="0">
                <a:solidFill>
                  <a:schemeClr val="bg1"/>
                </a:solidFill>
                <a:latin typeface="Lato" panose="020F0502020204030203" pitchFamily="34" charset="0"/>
                <a:ea typeface="Lato" panose="020F0502020204030203" pitchFamily="34" charset="0"/>
                <a:cs typeface="Lato" panose="020F0502020204030203" pitchFamily="34" charset="0"/>
              </a:rPr>
              <a:t>14.9%</a:t>
            </a:r>
          </a:p>
        </p:txBody>
      </p:sp>
      <p:sp>
        <p:nvSpPr>
          <p:cNvPr id="11" name="TextBox 10">
            <a:extLst>
              <a:ext uri="{FF2B5EF4-FFF2-40B4-BE49-F238E27FC236}">
                <a16:creationId xmlns:a16="http://schemas.microsoft.com/office/drawing/2014/main" xmlns="" id="{C8009CAD-B71D-42EC-AE89-06F1C4144C5F}"/>
              </a:ext>
            </a:extLst>
          </p:cNvPr>
          <p:cNvSpPr txBox="1"/>
          <p:nvPr/>
        </p:nvSpPr>
        <p:spPr>
          <a:xfrm>
            <a:off x="685800" y="5254277"/>
            <a:ext cx="9235439" cy="523220"/>
          </a:xfrm>
          <a:prstGeom prst="rect">
            <a:avLst/>
          </a:prstGeom>
          <a:noFill/>
        </p:spPr>
        <p:txBody>
          <a:bodyPr wrap="square" rtlCol="0">
            <a:spAutoFit/>
          </a:bodyPr>
          <a:lstStyle/>
          <a:p>
            <a:r>
              <a:rPr lang="en-US" sz="1400" dirty="0">
                <a:latin typeface="+mj-lt"/>
              </a:rPr>
              <a:t>This hypothetical example is for illustrative purposes only, should not be deemed a representation of past or future results and is no guarantee of return or future performance. This example does not represent any specific product and/or service.</a:t>
            </a:r>
          </a:p>
        </p:txBody>
      </p:sp>
      <p:sp>
        <p:nvSpPr>
          <p:cNvPr id="12" name="TextBox 11">
            <a:extLst>
              <a:ext uri="{FF2B5EF4-FFF2-40B4-BE49-F238E27FC236}">
                <a16:creationId xmlns:a16="http://schemas.microsoft.com/office/drawing/2014/main" xmlns="" id="{8269AE51-0BA0-40CA-A91D-3A640BB00CFE}"/>
              </a:ext>
            </a:extLst>
          </p:cNvPr>
          <p:cNvSpPr txBox="1"/>
          <p:nvPr/>
        </p:nvSpPr>
        <p:spPr>
          <a:xfrm>
            <a:off x="537710" y="5884170"/>
            <a:ext cx="5558290" cy="430887"/>
          </a:xfrm>
          <a:prstGeom prst="rect">
            <a:avLst/>
          </a:prstGeom>
          <a:noFill/>
        </p:spPr>
        <p:txBody>
          <a:bodyPr wrap="square" rtlCol="0">
            <a:spAutoFit/>
          </a:bodyPr>
          <a:lstStyle/>
          <a:p>
            <a:r>
              <a:rPr lang="en-US" sz="1200" dirty="0"/>
              <a:t>Source:</a:t>
            </a:r>
          </a:p>
          <a:p>
            <a:r>
              <a:rPr lang="en-US" sz="1000" i="1" dirty="0"/>
              <a:t>Source: http://taxfoundation.org/article/2020-tax-brackets; accessed Jan 2020</a:t>
            </a:r>
            <a:endParaRPr lang="en-US" sz="1000" dirty="0"/>
          </a:p>
        </p:txBody>
      </p:sp>
    </p:spTree>
    <p:extLst>
      <p:ext uri="{BB962C8B-B14F-4D97-AF65-F5344CB8AC3E}">
        <p14:creationId xmlns:p14="http://schemas.microsoft.com/office/powerpoint/2010/main" val="1079303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B6C8DB57-D26D-4C61-9A66-C2CA36806918}"/>
              </a:ext>
            </a:extLst>
          </p:cNvPr>
          <p:cNvSpPr>
            <a:spLocks noGrp="1"/>
          </p:cNvSpPr>
          <p:nvPr>
            <p:ph type="body" sz="quarter" idx="10"/>
          </p:nvPr>
        </p:nvSpPr>
        <p:spPr/>
        <p:txBody>
          <a:bodyPr/>
          <a:lstStyle/>
          <a:p>
            <a:endParaRPr lang="en-US"/>
          </a:p>
        </p:txBody>
      </p:sp>
      <p:pic>
        <p:nvPicPr>
          <p:cNvPr id="2050" name="Picture 2" descr="Image result for 2019 secure act">
            <a:extLst>
              <a:ext uri="{FF2B5EF4-FFF2-40B4-BE49-F238E27FC236}">
                <a16:creationId xmlns:a16="http://schemas.microsoft.com/office/drawing/2014/main" xmlns="" id="{9ECF584F-7F67-48DD-82B6-79585496F9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039"/>
          <a:stretch/>
        </p:blipFill>
        <p:spPr bwMode="auto">
          <a:xfrm>
            <a:off x="537709" y="551329"/>
            <a:ext cx="10609261" cy="5143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071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21DEF0E-4777-4058-963F-36E9D46FB1F0}"/>
              </a:ext>
            </a:extLst>
          </p:cNvPr>
          <p:cNvSpPr>
            <a:spLocks noGrp="1"/>
          </p:cNvSpPr>
          <p:nvPr>
            <p:ph type="body" sz="quarter" idx="10"/>
          </p:nvPr>
        </p:nvSpPr>
        <p:spPr/>
        <p:txBody>
          <a:bodyPr/>
          <a:lstStyle/>
          <a:p>
            <a:r>
              <a:rPr lang="en-US" dirty="0"/>
              <a:t>2019 SECURE Act</a:t>
            </a:r>
          </a:p>
        </p:txBody>
      </p:sp>
      <p:sp>
        <p:nvSpPr>
          <p:cNvPr id="3" name="Rectangle 2">
            <a:extLst>
              <a:ext uri="{FF2B5EF4-FFF2-40B4-BE49-F238E27FC236}">
                <a16:creationId xmlns:a16="http://schemas.microsoft.com/office/drawing/2014/main" xmlns="" id="{85061C3C-83D4-431F-A6C7-65345C603602}"/>
              </a:ext>
            </a:extLst>
          </p:cNvPr>
          <p:cNvSpPr/>
          <p:nvPr/>
        </p:nvSpPr>
        <p:spPr>
          <a:xfrm>
            <a:off x="679076" y="2445595"/>
            <a:ext cx="10467895" cy="1569660"/>
          </a:xfrm>
          <a:prstGeom prst="rect">
            <a:avLst/>
          </a:prstGeom>
        </p:spPr>
        <p:txBody>
          <a:bodyPr wrap="square">
            <a:spAutoFit/>
          </a:bodyPr>
          <a:lstStyle/>
          <a:p>
            <a:pPr algn="ctr"/>
            <a:r>
              <a:rPr lang="en-US" sz="2400" b="1" dirty="0">
                <a:solidFill>
                  <a:schemeClr val="tx2"/>
                </a:solidFill>
                <a:latin typeface="MinionPro-BoldCn"/>
              </a:rPr>
              <a:t>The Setting Every Community Up for Retirement Enhancement Act, or the SECURE Act, was passed by Congress in December 2019. </a:t>
            </a:r>
          </a:p>
          <a:p>
            <a:pPr algn="ctr"/>
            <a:endParaRPr lang="en-US" sz="2400" b="1" dirty="0">
              <a:solidFill>
                <a:schemeClr val="tx2"/>
              </a:solidFill>
              <a:latin typeface="MinionPro-BoldCn"/>
            </a:endParaRPr>
          </a:p>
          <a:p>
            <a:pPr algn="ctr"/>
            <a:r>
              <a:rPr lang="en-US" sz="2400" b="1" dirty="0">
                <a:solidFill>
                  <a:schemeClr val="tx2"/>
                </a:solidFill>
                <a:latin typeface="MinionPro-BoldCn"/>
              </a:rPr>
              <a:t>This legislation is effective as of January 1, 2020. The law does the following:</a:t>
            </a:r>
            <a:endParaRPr lang="en-US" sz="2400" dirty="0">
              <a:solidFill>
                <a:schemeClr val="tx2"/>
              </a:solidFill>
            </a:endParaRPr>
          </a:p>
        </p:txBody>
      </p:sp>
    </p:spTree>
    <p:extLst>
      <p:ext uri="{BB962C8B-B14F-4D97-AF65-F5344CB8AC3E}">
        <p14:creationId xmlns:p14="http://schemas.microsoft.com/office/powerpoint/2010/main" val="3658502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B5F17CF-3900-4CC8-B26D-5BFE0B724584}"/>
              </a:ext>
            </a:extLst>
          </p:cNvPr>
          <p:cNvSpPr>
            <a:spLocks noGrp="1"/>
          </p:cNvSpPr>
          <p:nvPr>
            <p:ph type="body" sz="quarter" idx="10"/>
          </p:nvPr>
        </p:nvSpPr>
        <p:spPr/>
        <p:txBody>
          <a:bodyPr/>
          <a:lstStyle/>
          <a:p>
            <a:r>
              <a:rPr lang="en-US" dirty="0"/>
              <a:t>2019 SECURE Act</a:t>
            </a:r>
          </a:p>
          <a:p>
            <a:endParaRPr lang="en-US" dirty="0"/>
          </a:p>
        </p:txBody>
      </p:sp>
      <p:sp>
        <p:nvSpPr>
          <p:cNvPr id="3" name="Rectangle 2">
            <a:extLst>
              <a:ext uri="{FF2B5EF4-FFF2-40B4-BE49-F238E27FC236}">
                <a16:creationId xmlns:a16="http://schemas.microsoft.com/office/drawing/2014/main" xmlns="" id="{56AF35A9-003B-4606-A829-6B4897213DFC}"/>
              </a:ext>
            </a:extLst>
          </p:cNvPr>
          <p:cNvSpPr/>
          <p:nvPr/>
        </p:nvSpPr>
        <p:spPr>
          <a:xfrm>
            <a:off x="433114" y="1514083"/>
            <a:ext cx="11023780" cy="4801314"/>
          </a:xfrm>
          <a:prstGeom prst="rect">
            <a:avLst/>
          </a:prstGeom>
        </p:spPr>
        <p:txBody>
          <a:bodyPr wrap="square">
            <a:spAutoFit/>
          </a:bodyPr>
          <a:lstStyle/>
          <a:p>
            <a:r>
              <a:rPr lang="en-US" b="1" i="1" dirty="0"/>
              <a:t>Top 3 items to know for individuals:</a:t>
            </a:r>
            <a:endParaRPr lang="en-US" b="1" dirty="0">
              <a:solidFill>
                <a:srgbClr val="7D7D7D"/>
              </a:solidFill>
              <a:latin typeface="MinionPro-BoldCn"/>
            </a:endParaRPr>
          </a:p>
          <a:p>
            <a:endParaRPr lang="en-US" b="1" dirty="0">
              <a:solidFill>
                <a:srgbClr val="7D7D7D"/>
              </a:solidFill>
              <a:latin typeface="MinionPro-BoldCn"/>
            </a:endParaRPr>
          </a:p>
          <a:p>
            <a:r>
              <a:rPr lang="en-US" b="1" dirty="0">
                <a:solidFill>
                  <a:schemeClr val="tx2"/>
                </a:solidFill>
                <a:latin typeface="MinionPro-BoldCn"/>
              </a:rPr>
              <a:t>1. Allow taxpayers of any age to make traditional IRA contributions </a:t>
            </a:r>
            <a:r>
              <a:rPr lang="en-US" b="1" dirty="0">
                <a:solidFill>
                  <a:srgbClr val="7D7D7D"/>
                </a:solidFill>
                <a:latin typeface="MinionPro-BoldCn"/>
              </a:rPr>
              <a:t>– </a:t>
            </a:r>
            <a:r>
              <a:rPr lang="en-US" dirty="0" smtClean="0">
                <a:latin typeface="MinionPro-Regular"/>
              </a:rPr>
              <a:t>Prior to the SECURE Act’s passage, taxpayers </a:t>
            </a:r>
            <a:r>
              <a:rPr lang="en-US" dirty="0">
                <a:latin typeface="MinionPro-Regular"/>
              </a:rPr>
              <a:t>that </a:t>
            </a:r>
            <a:r>
              <a:rPr lang="en-US" dirty="0" smtClean="0">
                <a:latin typeface="MinionPro-Regular"/>
              </a:rPr>
              <a:t>had </a:t>
            </a:r>
            <a:r>
              <a:rPr lang="en-US" dirty="0">
                <a:latin typeface="MinionPro-Regular"/>
              </a:rPr>
              <a:t>reached age 70 </a:t>
            </a:r>
            <a:r>
              <a:rPr lang="en-US" dirty="0" smtClean="0">
                <a:latin typeface="MinionPro-Regular"/>
              </a:rPr>
              <a:t>½ were </a:t>
            </a:r>
            <a:r>
              <a:rPr lang="en-US" dirty="0">
                <a:latin typeface="MinionPro-Regular"/>
              </a:rPr>
              <a:t>not eligible to make those contributions.</a:t>
            </a:r>
          </a:p>
          <a:p>
            <a:endParaRPr lang="en-US" dirty="0">
              <a:solidFill>
                <a:schemeClr val="tx2"/>
              </a:solidFill>
              <a:latin typeface="MinionPro-Regular"/>
            </a:endParaRPr>
          </a:p>
          <a:p>
            <a:r>
              <a:rPr lang="en-US" b="1" dirty="0">
                <a:solidFill>
                  <a:schemeClr val="tx2"/>
                </a:solidFill>
                <a:latin typeface="MinionPro-BoldCn"/>
              </a:rPr>
              <a:t>2. Increase the age at which Required Minimum Distributions (RMDs) begin</a:t>
            </a:r>
            <a:r>
              <a:rPr lang="en-US" b="1" dirty="0">
                <a:solidFill>
                  <a:srgbClr val="7D7D7D"/>
                </a:solidFill>
                <a:latin typeface="MinionPro-BoldCn"/>
              </a:rPr>
              <a:t> </a:t>
            </a:r>
            <a:r>
              <a:rPr lang="en-US" dirty="0">
                <a:solidFill>
                  <a:srgbClr val="7D7D7D"/>
                </a:solidFill>
                <a:latin typeface="MinionPro-Regular"/>
              </a:rPr>
              <a:t>– </a:t>
            </a:r>
            <a:r>
              <a:rPr lang="en-US" dirty="0">
                <a:latin typeface="MinionPro-Regular"/>
              </a:rPr>
              <a:t>Currently, it is age 70 ½. The </a:t>
            </a:r>
            <a:r>
              <a:rPr lang="en-US" dirty="0" smtClean="0">
                <a:latin typeface="MinionPro-Regular"/>
              </a:rPr>
              <a:t>new law </a:t>
            </a:r>
            <a:r>
              <a:rPr lang="en-US" dirty="0">
                <a:latin typeface="MinionPro-Regular"/>
              </a:rPr>
              <a:t>makes it age 72</a:t>
            </a:r>
            <a:r>
              <a:rPr lang="en-US" dirty="0" smtClean="0">
                <a:latin typeface="MinionPro-Regular"/>
              </a:rPr>
              <a:t>. However, those that turned 70 ½ in 2019 or earlier are still required to take RMDs according to the old rules.</a:t>
            </a:r>
            <a:endParaRPr lang="en-US" dirty="0">
              <a:latin typeface="MinionPro-Regular"/>
            </a:endParaRPr>
          </a:p>
          <a:p>
            <a:endParaRPr lang="en-US" dirty="0">
              <a:solidFill>
                <a:srgbClr val="7D7D7D"/>
              </a:solidFill>
              <a:latin typeface="MinionPro-Regular"/>
            </a:endParaRPr>
          </a:p>
          <a:p>
            <a:r>
              <a:rPr lang="en-US" b="1" dirty="0">
                <a:solidFill>
                  <a:schemeClr val="tx2"/>
                </a:solidFill>
                <a:latin typeface="MinionPro-BoldCn"/>
              </a:rPr>
              <a:t>3. Eliminate the “Stretch-IRA” with life expectancy payments for most beneciaries of IRAs and Qualified retirement plans, and subject those beneciaries to a new “10-year rule” </a:t>
            </a:r>
            <a:r>
              <a:rPr lang="en-US" b="1" dirty="0">
                <a:latin typeface="MinionPro-BoldCn"/>
              </a:rPr>
              <a:t>–</a:t>
            </a:r>
          </a:p>
          <a:p>
            <a:r>
              <a:rPr lang="en-US" dirty="0">
                <a:latin typeface="MinionPro-Regular"/>
              </a:rPr>
              <a:t>Only </a:t>
            </a:r>
          </a:p>
          <a:p>
            <a:r>
              <a:rPr lang="en-US" b="1" dirty="0">
                <a:latin typeface="MinionPro-Bold"/>
              </a:rPr>
              <a:t>1) </a:t>
            </a:r>
            <a:r>
              <a:rPr lang="en-US" dirty="0">
                <a:latin typeface="MinionPro-Regular"/>
              </a:rPr>
              <a:t>surviving spouses </a:t>
            </a:r>
          </a:p>
          <a:p>
            <a:r>
              <a:rPr lang="en-US" b="1" dirty="0">
                <a:latin typeface="MinionPro-Bold"/>
              </a:rPr>
              <a:t>2) </a:t>
            </a:r>
            <a:r>
              <a:rPr lang="en-US" dirty="0">
                <a:latin typeface="MinionPro-Regular"/>
              </a:rPr>
              <a:t>disabled or chronically ill individuals, </a:t>
            </a:r>
          </a:p>
          <a:p>
            <a:r>
              <a:rPr lang="en-US" b="1" dirty="0">
                <a:latin typeface="MinionPro-Bold"/>
              </a:rPr>
              <a:t>3) </a:t>
            </a:r>
            <a:r>
              <a:rPr lang="en-US" dirty="0">
                <a:latin typeface="MinionPro-Regular"/>
              </a:rPr>
              <a:t>beneciaries that are not more than 10 years younger than the decedent, and </a:t>
            </a:r>
          </a:p>
          <a:p>
            <a:r>
              <a:rPr lang="en-US" b="1" dirty="0">
                <a:latin typeface="MinionPro-Bold"/>
              </a:rPr>
              <a:t>4) </a:t>
            </a:r>
            <a:r>
              <a:rPr lang="en-US" dirty="0">
                <a:latin typeface="MinionPro-Regular"/>
              </a:rPr>
              <a:t>minor children would still be able to use life expectancy payments. All other beneciaries would need to</a:t>
            </a:r>
          </a:p>
          <a:p>
            <a:r>
              <a:rPr lang="en-US" dirty="0">
                <a:latin typeface="MinionPro-Regular"/>
              </a:rPr>
              <a:t>distribute the full account balances by the end of the tenth year following the year of death.</a:t>
            </a:r>
            <a:endParaRPr lang="en-US" dirty="0"/>
          </a:p>
        </p:txBody>
      </p:sp>
    </p:spTree>
    <p:extLst>
      <p:ext uri="{BB962C8B-B14F-4D97-AF65-F5344CB8AC3E}">
        <p14:creationId xmlns:p14="http://schemas.microsoft.com/office/powerpoint/2010/main" val="585374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A2AA454-3CE9-4FAC-9420-E54212EE7A91}"/>
              </a:ext>
            </a:extLst>
          </p:cNvPr>
          <p:cNvSpPr>
            <a:spLocks noGrp="1"/>
          </p:cNvSpPr>
          <p:nvPr>
            <p:ph type="body" sz="quarter" idx="10"/>
          </p:nvPr>
        </p:nvSpPr>
        <p:spPr/>
        <p:txBody>
          <a:bodyPr/>
          <a:lstStyle/>
          <a:p>
            <a:r>
              <a:rPr lang="en-US" dirty="0"/>
              <a:t>2019 SECURE Act</a:t>
            </a:r>
          </a:p>
          <a:p>
            <a:endParaRPr lang="en-US" dirty="0"/>
          </a:p>
        </p:txBody>
      </p:sp>
      <p:sp>
        <p:nvSpPr>
          <p:cNvPr id="3" name="Rectangle 2">
            <a:extLst>
              <a:ext uri="{FF2B5EF4-FFF2-40B4-BE49-F238E27FC236}">
                <a16:creationId xmlns:a16="http://schemas.microsoft.com/office/drawing/2014/main" xmlns="" id="{AC1D2F6E-8F78-4C07-95E4-1F1AF9650A8D}"/>
              </a:ext>
            </a:extLst>
          </p:cNvPr>
          <p:cNvSpPr/>
          <p:nvPr/>
        </p:nvSpPr>
        <p:spPr>
          <a:xfrm>
            <a:off x="495128" y="1349740"/>
            <a:ext cx="10746613" cy="4247317"/>
          </a:xfrm>
          <a:prstGeom prst="rect">
            <a:avLst/>
          </a:prstGeom>
        </p:spPr>
        <p:txBody>
          <a:bodyPr wrap="square">
            <a:spAutoFit/>
          </a:bodyPr>
          <a:lstStyle/>
          <a:p>
            <a:r>
              <a:rPr lang="en-US" b="1" i="1" dirty="0"/>
              <a:t>Top 3 items to know for businesses:</a:t>
            </a:r>
          </a:p>
          <a:p>
            <a:endParaRPr lang="en-US" b="1" dirty="0">
              <a:solidFill>
                <a:srgbClr val="7D7D7D"/>
              </a:solidFill>
              <a:latin typeface="MinionPro-BoldCn"/>
            </a:endParaRPr>
          </a:p>
          <a:p>
            <a:r>
              <a:rPr lang="en-US" b="1" dirty="0">
                <a:solidFill>
                  <a:schemeClr val="tx2"/>
                </a:solidFill>
                <a:latin typeface="MinionPro-BoldCn"/>
              </a:rPr>
              <a:t>1. Increase access to Multiple Employer Plans (MEPs) for small businesses and improve the quality of MEP service providers </a:t>
            </a:r>
            <a:r>
              <a:rPr lang="en-US" b="1" dirty="0">
                <a:latin typeface="MinionPro-BoldCn"/>
              </a:rPr>
              <a:t>– </a:t>
            </a:r>
            <a:r>
              <a:rPr lang="en-US" dirty="0">
                <a:latin typeface="MinionPro-Regular"/>
              </a:rPr>
              <a:t>MEPs make the startup and administrative costs for retirement plans much more affordable for small employers and reduce investment costs for participants.</a:t>
            </a:r>
          </a:p>
          <a:p>
            <a:endParaRPr lang="en-US" dirty="0">
              <a:solidFill>
                <a:srgbClr val="7D7D7D"/>
              </a:solidFill>
              <a:latin typeface="MinionPro-Regular"/>
            </a:endParaRPr>
          </a:p>
          <a:p>
            <a:r>
              <a:rPr lang="en-US" b="1" dirty="0">
                <a:solidFill>
                  <a:schemeClr val="tx2"/>
                </a:solidFill>
                <a:latin typeface="MinionPro-BoldCn"/>
              </a:rPr>
              <a:t>2. Change the maximum service requirement restriction employers can place on employees to participate in 401(k) and profit-sharing plans </a:t>
            </a:r>
            <a:r>
              <a:rPr lang="en-US" b="1" dirty="0">
                <a:latin typeface="MinionPro-BoldCn"/>
              </a:rPr>
              <a:t>– </a:t>
            </a:r>
            <a:r>
              <a:rPr lang="en-US" dirty="0">
                <a:latin typeface="MinionPro-Regular"/>
              </a:rPr>
              <a:t>Currently the maximum restriction is at least one year with at least 1,000 hours. The new law would allow all employees with three consecutive years with at least 500 hours in each to participate as well.</a:t>
            </a:r>
          </a:p>
          <a:p>
            <a:endParaRPr lang="en-US" dirty="0">
              <a:solidFill>
                <a:srgbClr val="7D7D7D"/>
              </a:solidFill>
              <a:latin typeface="MinionPro-Regular"/>
            </a:endParaRPr>
          </a:p>
          <a:p>
            <a:r>
              <a:rPr lang="en-US" b="1" dirty="0">
                <a:solidFill>
                  <a:schemeClr val="tx2"/>
                </a:solidFill>
                <a:latin typeface="MinionPro-BoldCn"/>
              </a:rPr>
              <a:t>3. Move the deadline for establishing </a:t>
            </a:r>
            <a:r>
              <a:rPr lang="en-US" b="1" dirty="0" smtClean="0">
                <a:solidFill>
                  <a:schemeClr val="tx2"/>
                </a:solidFill>
                <a:latin typeface="MinionPro-BoldCn"/>
              </a:rPr>
              <a:t>qualified plans that are solely employer-funded (such as profit-sharing plans) to the tax filing deadline plus extensions - </a:t>
            </a:r>
            <a:r>
              <a:rPr lang="en-US" dirty="0" smtClean="0">
                <a:latin typeface="MinionPro-Regular"/>
              </a:rPr>
              <a:t>Currently</a:t>
            </a:r>
            <a:r>
              <a:rPr lang="en-US" dirty="0">
                <a:latin typeface="MinionPro-Regular"/>
              </a:rPr>
              <a:t>, those types of plans need to be established by December 31st of a tax year, in order to </a:t>
            </a:r>
            <a:r>
              <a:rPr lang="en-US" dirty="0" smtClean="0">
                <a:latin typeface="MinionPro-Regular"/>
              </a:rPr>
              <a:t>make contributions </a:t>
            </a:r>
            <a:r>
              <a:rPr lang="en-US" dirty="0">
                <a:latin typeface="MinionPro-Regular"/>
              </a:rPr>
              <a:t>for that tax year. The new law would make the deadline the same as is currently in place for </a:t>
            </a:r>
            <a:r>
              <a:rPr lang="en-US" dirty="0" smtClean="0">
                <a:latin typeface="MinionPro-Regular"/>
              </a:rPr>
              <a:t>SEP IRA </a:t>
            </a:r>
            <a:r>
              <a:rPr lang="en-US" dirty="0">
                <a:latin typeface="MinionPro-Regular"/>
              </a:rPr>
              <a:t>plans.</a:t>
            </a:r>
            <a:endParaRPr lang="en-US" dirty="0"/>
          </a:p>
        </p:txBody>
      </p:sp>
    </p:spTree>
    <p:extLst>
      <p:ext uri="{BB962C8B-B14F-4D97-AF65-F5344CB8AC3E}">
        <p14:creationId xmlns:p14="http://schemas.microsoft.com/office/powerpoint/2010/main" val="1170906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092647" y="-2"/>
            <a:ext cx="9123671" cy="4015158"/>
            <a:chOff x="-2" y="1492525"/>
            <a:chExt cx="12192002" cy="5365473"/>
          </a:xfrm>
        </p:grpSpPr>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27003" r="4586"/>
            <a:stretch/>
          </p:blipFill>
          <p:spPr>
            <a:xfrm>
              <a:off x="1923920" y="1492525"/>
              <a:ext cx="10235585" cy="4748618"/>
            </a:xfrm>
            <a:prstGeom prst="rect">
              <a:avLst/>
            </a:prstGeom>
          </p:spPr>
        </p:pic>
        <p:sp>
          <p:nvSpPr>
            <p:cNvPr id="15" name="Rectangle 14"/>
            <p:cNvSpPr/>
            <p:nvPr/>
          </p:nvSpPr>
          <p:spPr>
            <a:xfrm flipH="1">
              <a:off x="-1" y="1492528"/>
              <a:ext cx="12192001" cy="5365470"/>
            </a:xfrm>
            <a:prstGeom prst="rect">
              <a:avLst/>
            </a:prstGeom>
            <a:gradFill>
              <a:gsLst>
                <a:gs pos="69000">
                  <a:schemeClr val="bg1">
                    <a:alpha val="61000"/>
                  </a:schemeClr>
                </a:gs>
                <a:gs pos="0">
                  <a:schemeClr val="bg1"/>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16" name="Rectangle 15"/>
            <p:cNvSpPr/>
            <p:nvPr/>
          </p:nvSpPr>
          <p:spPr>
            <a:xfrm flipH="1">
              <a:off x="-2" y="1492528"/>
              <a:ext cx="12192000" cy="5365470"/>
            </a:xfrm>
            <a:prstGeom prst="rect">
              <a:avLst/>
            </a:prstGeom>
            <a:gradFill>
              <a:gsLst>
                <a:gs pos="69000">
                  <a:schemeClr val="bg1">
                    <a:alpha val="61000"/>
                  </a:schemeClr>
                </a:gs>
                <a:gs pos="0">
                  <a:schemeClr val="bg1"/>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grpSp>
      <p:sp>
        <p:nvSpPr>
          <p:cNvPr id="6" name="Rectangle 5"/>
          <p:cNvSpPr/>
          <p:nvPr/>
        </p:nvSpPr>
        <p:spPr>
          <a:xfrm>
            <a:off x="587701" y="2864787"/>
            <a:ext cx="11016598" cy="769441"/>
          </a:xfrm>
          <a:prstGeom prst="rect">
            <a:avLst/>
          </a:prstGeom>
        </p:spPr>
        <p:txBody>
          <a:bodyPr wrap="square">
            <a:spAutoFit/>
          </a:bodyPr>
          <a:lstStyle/>
          <a:p>
            <a:pPr algn="ctr"/>
            <a:r>
              <a:rPr lang="en-US" sz="4400" b="1" dirty="0">
                <a:solidFill>
                  <a:srgbClr val="002060"/>
                </a:solidFill>
                <a:latin typeface="Trebuchet MS" panose="020B0603020202020204" pitchFamily="34" charset="0"/>
              </a:rPr>
              <a:t>Your Retirement and Taxes</a:t>
            </a:r>
          </a:p>
        </p:txBody>
      </p:sp>
      <p:grpSp>
        <p:nvGrpSpPr>
          <p:cNvPr id="12" name="Group 11"/>
          <p:cNvGrpSpPr/>
          <p:nvPr/>
        </p:nvGrpSpPr>
        <p:grpSpPr>
          <a:xfrm>
            <a:off x="1" y="4677097"/>
            <a:ext cx="12192000" cy="1606198"/>
            <a:chOff x="-2346960" y="631288"/>
            <a:chExt cx="19127334" cy="2519873"/>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2561" y="631288"/>
              <a:ext cx="5787813" cy="251987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4040" y="637559"/>
              <a:ext cx="3868521" cy="2513601"/>
            </a:xfrm>
            <a:prstGeom prst="rect">
              <a:avLst/>
            </a:prstGeom>
          </p:spPr>
        </p:pic>
        <p:grpSp>
          <p:nvGrpSpPr>
            <p:cNvPr id="11" name="Group 10"/>
            <p:cNvGrpSpPr/>
            <p:nvPr/>
          </p:nvGrpSpPr>
          <p:grpSpPr>
            <a:xfrm>
              <a:off x="-2346960" y="637560"/>
              <a:ext cx="9471001" cy="2513601"/>
              <a:chOff x="411480" y="122069"/>
              <a:chExt cx="9471001" cy="2513601"/>
            </a:xfrm>
          </p:grpSpPr>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5442"/>
              <a:stretch/>
            </p:blipFill>
            <p:spPr>
              <a:xfrm>
                <a:off x="4533239" y="124618"/>
                <a:ext cx="5349242" cy="2511052"/>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5260" t="-234" r="6848" b="127"/>
              <a:stretch/>
            </p:blipFill>
            <p:spPr>
              <a:xfrm>
                <a:off x="411480" y="122069"/>
                <a:ext cx="4194387" cy="2513601"/>
              </a:xfrm>
              <a:prstGeom prst="rect">
                <a:avLst/>
              </a:prstGeom>
            </p:spPr>
          </p:pic>
        </p:grpSp>
      </p:grpSp>
      <p:sp>
        <p:nvSpPr>
          <p:cNvPr id="17" name="Rectangle 16"/>
          <p:cNvSpPr/>
          <p:nvPr/>
        </p:nvSpPr>
        <p:spPr>
          <a:xfrm>
            <a:off x="0" y="6283294"/>
            <a:ext cx="12192000" cy="117506"/>
          </a:xfrm>
          <a:prstGeom prst="rect">
            <a:avLst/>
          </a:prstGeom>
          <a:gradFill>
            <a:gsLst>
              <a:gs pos="0">
                <a:srgbClr val="00B0F0"/>
              </a:gs>
              <a:gs pos="100000">
                <a:srgbClr val="002060"/>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ubtitle 3"/>
          <p:cNvSpPr txBox="1">
            <a:spLocks noGrp="1"/>
          </p:cNvSpPr>
          <p:nvPr/>
        </p:nvSpPr>
        <p:spPr>
          <a:xfrm>
            <a:off x="1440180" y="6446520"/>
            <a:ext cx="9311640" cy="276999"/>
          </a:xfrm>
          <a:prstGeom prst="rect">
            <a:avLst/>
          </a:prstGeom>
          <a:noFill/>
        </p:spPr>
        <p:txBody>
          <a:bodyPr vert="horz" wrap="square" lIns="91440" tIns="45720" rIns="91440" bIns="45720" rtlCol="0">
            <a:sp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200" dirty="0"/>
              <a:t>Investment Advisory Services offered through Elevated Capital Advisors, LLC. An SEC Registered Investment Advisor.</a:t>
            </a:r>
            <a:endParaRPr lang="en-US" sz="1200" i="1" dirty="0">
              <a:solidFill>
                <a:schemeClr val="tx1"/>
              </a:solidFill>
            </a:endParaRPr>
          </a:p>
        </p:txBody>
      </p:sp>
      <p:sp>
        <p:nvSpPr>
          <p:cNvPr id="19" name="Rectangle 18"/>
          <p:cNvSpPr/>
          <p:nvPr/>
        </p:nvSpPr>
        <p:spPr>
          <a:xfrm>
            <a:off x="5086750" y="4251731"/>
            <a:ext cx="2018501" cy="261610"/>
          </a:xfrm>
          <a:prstGeom prst="rect">
            <a:avLst/>
          </a:prstGeom>
        </p:spPr>
        <p:txBody>
          <a:bodyPr wrap="none">
            <a:spAutoFit/>
          </a:bodyPr>
          <a:lstStyle/>
          <a:p>
            <a:pPr algn="ctr"/>
            <a:r>
              <a:rPr lang="en-US" sz="1100" dirty="0">
                <a:latin typeface="Lato Light" panose="020F0502020204030203" pitchFamily="34" charset="0"/>
                <a:ea typeface="Lato Light" panose="020F0502020204030203" pitchFamily="34" charset="0"/>
                <a:cs typeface="Lato Light" panose="020F0502020204030203" pitchFamily="34" charset="0"/>
              </a:rPr>
              <a:t>©2020 Emerging Advisor, LLC</a:t>
            </a:r>
          </a:p>
        </p:txBody>
      </p:sp>
      <p:pic>
        <p:nvPicPr>
          <p:cNvPr id="3" name="Picture 2">
            <a:extLst>
              <a:ext uri="{FF2B5EF4-FFF2-40B4-BE49-F238E27FC236}">
                <a16:creationId xmlns:a16="http://schemas.microsoft.com/office/drawing/2014/main" xmlns="" id="{CC714ADD-44F9-4B37-9CA7-90E5203FB6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44946" y="553254"/>
            <a:ext cx="3583975" cy="2265813"/>
          </a:xfrm>
          <a:prstGeom prst="rect">
            <a:avLst/>
          </a:prstGeom>
        </p:spPr>
      </p:pic>
    </p:spTree>
    <p:extLst>
      <p:ext uri="{BB962C8B-B14F-4D97-AF65-F5344CB8AC3E}">
        <p14:creationId xmlns:p14="http://schemas.microsoft.com/office/powerpoint/2010/main" val="1019233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E15AA05-0349-48E2-95C8-43BA2A28389F}"/>
              </a:ext>
            </a:extLst>
          </p:cNvPr>
          <p:cNvSpPr>
            <a:spLocks noGrp="1"/>
          </p:cNvSpPr>
          <p:nvPr>
            <p:ph type="body" sz="quarter" idx="10"/>
          </p:nvPr>
        </p:nvSpPr>
        <p:spPr/>
        <p:txBody>
          <a:bodyPr/>
          <a:lstStyle/>
          <a:p>
            <a:r>
              <a:rPr lang="en-US" dirty="0"/>
              <a:t>2019 SECURE Act</a:t>
            </a:r>
          </a:p>
        </p:txBody>
      </p:sp>
      <p:sp>
        <p:nvSpPr>
          <p:cNvPr id="3" name="Rectangle 2">
            <a:extLst>
              <a:ext uri="{FF2B5EF4-FFF2-40B4-BE49-F238E27FC236}">
                <a16:creationId xmlns:a16="http://schemas.microsoft.com/office/drawing/2014/main" xmlns="" id="{35659D93-7651-4904-B1A1-FC17C4166280}"/>
              </a:ext>
            </a:extLst>
          </p:cNvPr>
          <p:cNvSpPr/>
          <p:nvPr/>
        </p:nvSpPr>
        <p:spPr>
          <a:xfrm>
            <a:off x="537710" y="2136339"/>
            <a:ext cx="10609260" cy="2031325"/>
          </a:xfrm>
          <a:prstGeom prst="rect">
            <a:avLst/>
          </a:prstGeom>
        </p:spPr>
        <p:txBody>
          <a:bodyPr wrap="square">
            <a:spAutoFit/>
          </a:bodyPr>
          <a:lstStyle/>
          <a:p>
            <a:r>
              <a:rPr lang="en-US" b="1" dirty="0">
                <a:solidFill>
                  <a:schemeClr val="tx2"/>
                </a:solidFill>
                <a:latin typeface="arial" panose="020B0604020202020204" pitchFamily="34" charset="0"/>
              </a:rPr>
              <a:t>SECURE Act Summary</a:t>
            </a:r>
          </a:p>
          <a:p>
            <a:endParaRPr lang="en-US" dirty="0">
              <a:solidFill>
                <a:srgbClr val="6D1010"/>
              </a:solidFill>
              <a:latin typeface="arial" panose="020B0604020202020204" pitchFamily="34" charset="0"/>
            </a:endParaRPr>
          </a:p>
          <a:p>
            <a:r>
              <a:rPr lang="en-US" dirty="0"/>
              <a:t>In summary, the SECURE Act is likely to increase retirement savings in America, provide new opportunities to save on taxes beyond age 70.5 and – unfortunately – take away from the “stretch IRA” estate planning strategy.</a:t>
            </a:r>
          </a:p>
          <a:p>
            <a:endParaRPr lang="en-US" dirty="0"/>
          </a:p>
          <a:p>
            <a:r>
              <a:rPr lang="en-US" dirty="0"/>
              <a:t>These changes present the opportunity for new planning strategies in 2020 and beyond, especially when it comes to tax minimization, legacy assurance and maximizing inheritances.</a:t>
            </a:r>
            <a:endParaRPr lang="en-US" b="0" i="0" dirty="0">
              <a:effectLst/>
            </a:endParaRPr>
          </a:p>
        </p:txBody>
      </p:sp>
    </p:spTree>
    <p:extLst>
      <p:ext uri="{BB962C8B-B14F-4D97-AF65-F5344CB8AC3E}">
        <p14:creationId xmlns:p14="http://schemas.microsoft.com/office/powerpoint/2010/main" val="3517691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xmlns="" id="{B54ED68E-9CA7-440E-ACE8-4A9B659ED7FC}"/>
              </a:ext>
            </a:extLst>
          </p:cNvPr>
          <p:cNvSpPr txBox="1">
            <a:spLocks/>
          </p:cNvSpPr>
          <p:nvPr/>
        </p:nvSpPr>
        <p:spPr>
          <a:xfrm>
            <a:off x="1127205" y="2960238"/>
            <a:ext cx="9937590"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a:t>Taxation of Investment/ Interest Income</a:t>
            </a:r>
          </a:p>
        </p:txBody>
      </p:sp>
      <p:pic>
        <p:nvPicPr>
          <p:cNvPr id="4" name="Picture 3">
            <a:extLst>
              <a:ext uri="{FF2B5EF4-FFF2-40B4-BE49-F238E27FC236}">
                <a16:creationId xmlns:a16="http://schemas.microsoft.com/office/drawing/2014/main" xmlns="" id="{C041B135-6222-4EDD-BA8D-7C7EADD67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515" y="308024"/>
            <a:ext cx="3764060" cy="2379664"/>
          </a:xfrm>
          <a:prstGeom prst="rect">
            <a:avLst/>
          </a:prstGeom>
        </p:spPr>
      </p:pic>
    </p:spTree>
    <p:extLst>
      <p:ext uri="{BB962C8B-B14F-4D97-AF65-F5344CB8AC3E}">
        <p14:creationId xmlns:p14="http://schemas.microsoft.com/office/powerpoint/2010/main" val="2153496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59A3D7AC-AA44-404C-BB0D-D54A957BD615}"/>
              </a:ext>
            </a:extLst>
          </p:cNvPr>
          <p:cNvSpPr>
            <a:spLocks noGrp="1"/>
          </p:cNvSpPr>
          <p:nvPr>
            <p:ph type="body" sz="quarter" idx="10"/>
          </p:nvPr>
        </p:nvSpPr>
        <p:spPr/>
        <p:txBody>
          <a:bodyPr/>
          <a:lstStyle/>
          <a:p>
            <a:r>
              <a:rPr lang="en-US" dirty="0"/>
              <a:t>Tax Planning:  The Four Buckets</a:t>
            </a:r>
          </a:p>
        </p:txBody>
      </p:sp>
      <p:pic>
        <p:nvPicPr>
          <p:cNvPr id="6" name="Picture 5" descr="AA044535.png">
            <a:extLst>
              <a:ext uri="{FF2B5EF4-FFF2-40B4-BE49-F238E27FC236}">
                <a16:creationId xmlns:a16="http://schemas.microsoft.com/office/drawing/2014/main" xmlns="" id="{51CE7406-53B3-4D34-B86C-943776B507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175" y="2405070"/>
            <a:ext cx="1736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A044535.png">
            <a:extLst>
              <a:ext uri="{FF2B5EF4-FFF2-40B4-BE49-F238E27FC236}">
                <a16:creationId xmlns:a16="http://schemas.microsoft.com/office/drawing/2014/main" xmlns="" id="{2753FBF1-E94F-41B3-B06E-07B48915B0C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1608" y="2405070"/>
            <a:ext cx="1736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A044535.png">
            <a:extLst>
              <a:ext uri="{FF2B5EF4-FFF2-40B4-BE49-F238E27FC236}">
                <a16:creationId xmlns:a16="http://schemas.microsoft.com/office/drawing/2014/main" xmlns="" id="{FC3C2D36-37FA-4053-BA72-8A0013B027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041" y="2405070"/>
            <a:ext cx="1736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A044535.png">
            <a:extLst>
              <a:ext uri="{FF2B5EF4-FFF2-40B4-BE49-F238E27FC236}">
                <a16:creationId xmlns:a16="http://schemas.microsoft.com/office/drawing/2014/main" xmlns="" id="{B41F9A18-A66F-48F9-B59D-62D2A654CBC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8473" y="2405070"/>
            <a:ext cx="17367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52735E51-D68E-4BE1-8D85-63A8A1966710}"/>
              </a:ext>
            </a:extLst>
          </p:cNvPr>
          <p:cNvSpPr txBox="1">
            <a:spLocks noChangeArrowheads="1"/>
          </p:cNvSpPr>
          <p:nvPr/>
        </p:nvSpPr>
        <p:spPr bwMode="auto">
          <a:xfrm>
            <a:off x="853246" y="1937583"/>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latin typeface="+mj-lt"/>
              </a:rPr>
              <a:t>TAXABLE</a:t>
            </a:r>
          </a:p>
        </p:txBody>
      </p:sp>
      <p:sp>
        <p:nvSpPr>
          <p:cNvPr id="11" name="TextBox 10">
            <a:extLst>
              <a:ext uri="{FF2B5EF4-FFF2-40B4-BE49-F238E27FC236}">
                <a16:creationId xmlns:a16="http://schemas.microsoft.com/office/drawing/2014/main" xmlns="" id="{FC13B638-8BFE-4B0D-A47C-FA28F7FF05D1}"/>
              </a:ext>
            </a:extLst>
          </p:cNvPr>
          <p:cNvSpPr txBox="1">
            <a:spLocks noChangeArrowheads="1"/>
          </p:cNvSpPr>
          <p:nvPr/>
        </p:nvSpPr>
        <p:spPr bwMode="auto">
          <a:xfrm>
            <a:off x="8700398" y="1758739"/>
            <a:ext cx="225287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latin typeface="+mj-lt"/>
              </a:rPr>
              <a:t>INCOME AND ESTATE TAX-FREE</a:t>
            </a:r>
          </a:p>
        </p:txBody>
      </p:sp>
      <p:sp>
        <p:nvSpPr>
          <p:cNvPr id="12" name="TextBox 11">
            <a:extLst>
              <a:ext uri="{FF2B5EF4-FFF2-40B4-BE49-F238E27FC236}">
                <a16:creationId xmlns:a16="http://schemas.microsoft.com/office/drawing/2014/main" xmlns="" id="{50C66D54-C926-452E-AF55-DC849367637D}"/>
              </a:ext>
            </a:extLst>
          </p:cNvPr>
          <p:cNvSpPr txBox="1">
            <a:spLocks noChangeArrowheads="1"/>
          </p:cNvSpPr>
          <p:nvPr/>
        </p:nvSpPr>
        <p:spPr bwMode="auto">
          <a:xfrm>
            <a:off x="6411293" y="1937583"/>
            <a:ext cx="1295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latin typeface="+mj-lt"/>
              </a:rPr>
              <a:t>TAX-FREE</a:t>
            </a:r>
          </a:p>
        </p:txBody>
      </p:sp>
      <p:sp>
        <p:nvSpPr>
          <p:cNvPr id="13" name="TextBox 12">
            <a:extLst>
              <a:ext uri="{FF2B5EF4-FFF2-40B4-BE49-F238E27FC236}">
                <a16:creationId xmlns:a16="http://schemas.microsoft.com/office/drawing/2014/main" xmlns="" id="{510C5807-366F-4EDB-86D5-D3EFA15A13F8}"/>
              </a:ext>
            </a:extLst>
          </p:cNvPr>
          <p:cNvSpPr txBox="1">
            <a:spLocks noChangeArrowheads="1"/>
          </p:cNvSpPr>
          <p:nvPr/>
        </p:nvSpPr>
        <p:spPr bwMode="auto">
          <a:xfrm>
            <a:off x="3357632" y="1937583"/>
            <a:ext cx="1844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dirty="0">
                <a:latin typeface="+mj-lt"/>
              </a:rPr>
              <a:t>TAX-DEFERRED</a:t>
            </a:r>
          </a:p>
        </p:txBody>
      </p:sp>
      <p:sp>
        <p:nvSpPr>
          <p:cNvPr id="14" name="Arrow: Pentagon 13">
            <a:extLst>
              <a:ext uri="{FF2B5EF4-FFF2-40B4-BE49-F238E27FC236}">
                <a16:creationId xmlns:a16="http://schemas.microsoft.com/office/drawing/2014/main" xmlns="" id="{57979274-A677-4F0E-B53C-CF60B92DD9F3}"/>
              </a:ext>
            </a:extLst>
          </p:cNvPr>
          <p:cNvSpPr/>
          <p:nvPr/>
        </p:nvSpPr>
        <p:spPr>
          <a:xfrm>
            <a:off x="0" y="4682081"/>
            <a:ext cx="10695198" cy="350520"/>
          </a:xfrm>
          <a:prstGeom prst="homePlate">
            <a:avLst>
              <a:gd name="adj" fmla="val 82609"/>
            </a:avLst>
          </a:prstGeom>
          <a:gradFill>
            <a:gsLst>
              <a:gs pos="0">
                <a:schemeClr val="bg1"/>
              </a:gs>
              <a:gs pos="50000">
                <a:srgbClr val="8092B2">
                  <a:alpha val="68000"/>
                </a:srgbClr>
              </a:gs>
              <a:gs pos="100000">
                <a:srgbClr val="002464"/>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xmlns="" id="{D9C45115-BD5E-4D67-B81F-4896862FCFB5}"/>
              </a:ext>
            </a:extLst>
          </p:cNvPr>
          <p:cNvSpPr txBox="1">
            <a:spLocks noChangeArrowheads="1"/>
          </p:cNvSpPr>
          <p:nvPr/>
        </p:nvSpPr>
        <p:spPr bwMode="auto">
          <a:xfrm>
            <a:off x="4218198" y="5097748"/>
            <a:ext cx="647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i="1" dirty="0">
                <a:latin typeface="+mj-lt"/>
              </a:rPr>
              <a:t>The more you have, the more you want to move assets to the right.</a:t>
            </a:r>
          </a:p>
        </p:txBody>
      </p:sp>
    </p:spTree>
    <p:extLst>
      <p:ext uri="{BB962C8B-B14F-4D97-AF65-F5344CB8AC3E}">
        <p14:creationId xmlns:p14="http://schemas.microsoft.com/office/powerpoint/2010/main" val="2079503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CFE53FC-3525-4285-871E-4987693FA732}"/>
              </a:ext>
            </a:extLst>
          </p:cNvPr>
          <p:cNvSpPr>
            <a:spLocks noGrp="1"/>
          </p:cNvSpPr>
          <p:nvPr>
            <p:ph type="body" sz="quarter" idx="10"/>
          </p:nvPr>
        </p:nvSpPr>
        <p:spPr/>
        <p:txBody>
          <a:bodyPr/>
          <a:lstStyle/>
          <a:p>
            <a:r>
              <a:rPr lang="en-US" dirty="0"/>
              <a:t>Taxation of Investment/Interest Income</a:t>
            </a:r>
          </a:p>
        </p:txBody>
      </p:sp>
      <p:graphicFrame>
        <p:nvGraphicFramePr>
          <p:cNvPr id="3" name="Table 2">
            <a:extLst>
              <a:ext uri="{FF2B5EF4-FFF2-40B4-BE49-F238E27FC236}">
                <a16:creationId xmlns:a16="http://schemas.microsoft.com/office/drawing/2014/main" xmlns="" id="{DDCE5D02-BD52-4DF8-AC9F-B8ACCFA11279}"/>
              </a:ext>
            </a:extLst>
          </p:cNvPr>
          <p:cNvGraphicFramePr>
            <a:graphicFrameLocks noGrp="1"/>
          </p:cNvGraphicFramePr>
          <p:nvPr>
            <p:extLst>
              <p:ext uri="{D42A27DB-BD31-4B8C-83A1-F6EECF244321}">
                <p14:modId xmlns:p14="http://schemas.microsoft.com/office/powerpoint/2010/main" val="2412483836"/>
              </p:ext>
            </p:extLst>
          </p:nvPr>
        </p:nvGraphicFramePr>
        <p:xfrm>
          <a:off x="5842340" y="2491358"/>
          <a:ext cx="5696428" cy="2297796"/>
        </p:xfrm>
        <a:graphic>
          <a:graphicData uri="http://schemas.openxmlformats.org/drawingml/2006/table">
            <a:tbl>
              <a:tblPr firstRow="1" bandRow="1">
                <a:tableStyleId>{5C22544A-7EE6-4342-B048-85BDC9FD1C3A}</a:tableStyleId>
              </a:tblPr>
              <a:tblGrid>
                <a:gridCol w="2343628">
                  <a:extLst>
                    <a:ext uri="{9D8B030D-6E8A-4147-A177-3AD203B41FA5}">
                      <a16:colId xmlns:a16="http://schemas.microsoft.com/office/drawing/2014/main" xmlns="" val="20000"/>
                    </a:ext>
                  </a:extLst>
                </a:gridCol>
                <a:gridCol w="3352800">
                  <a:extLst>
                    <a:ext uri="{9D8B030D-6E8A-4147-A177-3AD203B41FA5}">
                      <a16:colId xmlns:a16="http://schemas.microsoft.com/office/drawing/2014/main" xmlns="" val="20001"/>
                    </a:ext>
                  </a:extLst>
                </a:gridCol>
              </a:tblGrid>
              <a:tr h="609661">
                <a:tc>
                  <a:txBody>
                    <a:bodyPr/>
                    <a:lstStyle/>
                    <a:p>
                      <a:pPr marL="91440" algn="l"/>
                      <a:r>
                        <a:rPr lang="en-US" dirty="0">
                          <a:solidFill>
                            <a:srgbClr val="002464"/>
                          </a:solidFill>
                          <a:latin typeface="Lato" panose="020F0502020204030203" pitchFamily="34" charset="0"/>
                          <a:ea typeface="Lato" panose="020F0502020204030203" pitchFamily="34" charset="0"/>
                          <a:cs typeface="Lato" panose="020F0502020204030203" pitchFamily="34" charset="0"/>
                        </a:rPr>
                        <a:t>Ordinary</a:t>
                      </a:r>
                      <a:r>
                        <a:rPr lang="en-US" baseline="0" dirty="0">
                          <a:solidFill>
                            <a:srgbClr val="002464"/>
                          </a:solidFill>
                          <a:latin typeface="Lato" panose="020F0502020204030203" pitchFamily="34" charset="0"/>
                          <a:ea typeface="Lato" panose="020F0502020204030203" pitchFamily="34" charset="0"/>
                          <a:cs typeface="Lato" panose="020F0502020204030203" pitchFamily="34" charset="0"/>
                        </a:rPr>
                        <a:t> Income Tax </a:t>
                      </a:r>
                      <a:r>
                        <a:rPr lang="en-US" baseline="0" dirty="0" smtClean="0">
                          <a:solidFill>
                            <a:srgbClr val="002464"/>
                          </a:solidFill>
                          <a:latin typeface="Lato" panose="020F0502020204030203" pitchFamily="34" charset="0"/>
                          <a:ea typeface="Lato" panose="020F0502020204030203" pitchFamily="34" charset="0"/>
                          <a:cs typeface="Lato" panose="020F0502020204030203" pitchFamily="34" charset="0"/>
                        </a:rPr>
                        <a:t>Rates*</a:t>
                      </a:r>
                      <a:endParaRPr lang="en-US" dirty="0">
                        <a:solidFill>
                          <a:srgbClr val="002464"/>
                        </a:solidFill>
                        <a:latin typeface="Lato" panose="020F0502020204030203" pitchFamily="34" charset="0"/>
                        <a:ea typeface="Lato" panose="020F0502020204030203" pitchFamily="34" charset="0"/>
                        <a:cs typeface="Lato" panose="020F0502020204030203" pitchFamily="34" charset="0"/>
                      </a:endParaRPr>
                    </a:p>
                  </a:txBody>
                  <a:tcPr anchor="ctr">
                    <a:lnR w="6350" cap="flat" cmpd="sng" algn="ctr">
                      <a:solidFill>
                        <a:schemeClr val="bg1">
                          <a:lumMod val="8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solidFill>
                      <a:schemeClr val="bg1"/>
                    </a:solidFill>
                  </a:tcPr>
                </a:tc>
                <a:tc>
                  <a:txBody>
                    <a:bodyPr/>
                    <a:lstStyle/>
                    <a:p>
                      <a:pPr marL="91440" algn="l"/>
                      <a:r>
                        <a:rPr lang="en-US" dirty="0">
                          <a:solidFill>
                            <a:srgbClr val="002464"/>
                          </a:solidFill>
                          <a:latin typeface="Lato" panose="020F0502020204030203" pitchFamily="34" charset="0"/>
                          <a:ea typeface="Lato" panose="020F0502020204030203" pitchFamily="34" charset="0"/>
                          <a:cs typeface="Lato" panose="020F0502020204030203" pitchFamily="34" charset="0"/>
                        </a:rPr>
                        <a:t>Long-term Capital Gain &amp; Qualified Dividend Tax </a:t>
                      </a:r>
                      <a:r>
                        <a:rPr lang="en-US" dirty="0" smtClean="0">
                          <a:solidFill>
                            <a:srgbClr val="002464"/>
                          </a:solidFill>
                          <a:latin typeface="Lato" panose="020F0502020204030203" pitchFamily="34" charset="0"/>
                          <a:ea typeface="Lato" panose="020F0502020204030203" pitchFamily="34" charset="0"/>
                          <a:cs typeface="Lato" panose="020F0502020204030203" pitchFamily="34" charset="0"/>
                        </a:rPr>
                        <a:t>Rates*</a:t>
                      </a:r>
                      <a:endParaRPr lang="en-US" dirty="0">
                        <a:solidFill>
                          <a:srgbClr val="002464"/>
                        </a:solidFill>
                        <a:latin typeface="Lato" panose="020F0502020204030203" pitchFamily="34" charset="0"/>
                        <a:ea typeface="Lato" panose="020F0502020204030203" pitchFamily="34" charset="0"/>
                        <a:cs typeface="Lato" panose="020F0502020204030203" pitchFamily="34" charset="0"/>
                      </a:endParaRPr>
                    </a:p>
                  </a:txBody>
                  <a:tcPr anchor="ctr">
                    <a:lnL w="6350" cap="flat" cmpd="sng" algn="ctr">
                      <a:solidFill>
                        <a:schemeClr val="bg1">
                          <a:lumMod val="85000"/>
                        </a:schemeClr>
                      </a:solidFill>
                      <a:prstDash val="solid"/>
                      <a:round/>
                      <a:headEnd type="none" w="med" len="med"/>
                      <a:tailEnd type="none" w="med" len="med"/>
                    </a:lnL>
                    <a:lnT w="28575" cap="flat" cmpd="sng" algn="ctr">
                      <a:noFill/>
                      <a:prstDash val="solid"/>
                      <a:round/>
                      <a:headEnd type="none" w="med" len="med"/>
                      <a:tailEnd type="none" w="med" len="med"/>
                    </a:lnT>
                    <a:lnB w="28575"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461132">
                <a:tc>
                  <a:txBody>
                    <a:bodyPr/>
                    <a:lstStyle/>
                    <a:p>
                      <a:pPr marL="91440" algn="l"/>
                      <a:r>
                        <a:rPr lang="en-US" dirty="0"/>
                        <a:t>$0-80,000</a:t>
                      </a:r>
                    </a:p>
                  </a:txBody>
                  <a:tcPr anchor="ctr">
                    <a:lnR w="6350" cap="flat" cmpd="sng" algn="ctr">
                      <a:solidFill>
                        <a:schemeClr val="bg1">
                          <a:lumMod val="8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marL="91440" algn="l"/>
                      <a:r>
                        <a:rPr lang="en-US" dirty="0"/>
                        <a:t>0%</a:t>
                      </a:r>
                    </a:p>
                  </a:txBody>
                  <a:tcPr anchor="ctr">
                    <a:lnL w="6350" cap="flat" cmpd="sng" algn="ctr">
                      <a:solidFill>
                        <a:schemeClr val="bg1">
                          <a:lumMod val="85000"/>
                        </a:schemeClr>
                      </a:solidFill>
                      <a:prstDash val="solid"/>
                      <a:round/>
                      <a:headEnd type="none" w="med" len="med"/>
                      <a:tailEnd type="none" w="med" len="med"/>
                    </a:lnL>
                    <a:lnT w="28575" cap="flat" cmpd="sng" algn="ctr">
                      <a:solidFill>
                        <a:schemeClr val="bg1">
                          <a:lumMod val="6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1"/>
                  </a:ext>
                </a:extLst>
              </a:tr>
              <a:tr h="461132">
                <a:tc>
                  <a:txBody>
                    <a:bodyPr/>
                    <a:lstStyle/>
                    <a:p>
                      <a:pPr marL="91440" algn="l"/>
                      <a:r>
                        <a:rPr lang="en-US" dirty="0"/>
                        <a:t>$80,001-$</a:t>
                      </a:r>
                      <a:r>
                        <a:rPr lang="en-US" dirty="0" smtClean="0"/>
                        <a:t>496,600</a:t>
                      </a:r>
                      <a:endParaRPr lang="en-US" dirty="0"/>
                    </a:p>
                  </a:txBody>
                  <a:tcPr anchor="ctr">
                    <a:lnR w="6350"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tc>
                  <a:txBody>
                    <a:bodyPr/>
                    <a:lstStyle/>
                    <a:p>
                      <a:pPr marL="91440" algn="l"/>
                      <a:r>
                        <a:rPr lang="en-US" dirty="0"/>
                        <a:t>15%</a:t>
                      </a:r>
                    </a:p>
                  </a:txBody>
                  <a:tcPr anchor="ctr">
                    <a:lnL w="6350"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xmlns="" val="10002"/>
                  </a:ext>
                </a:extLst>
              </a:tr>
              <a:tr h="461132">
                <a:tc>
                  <a:txBody>
                    <a:bodyPr/>
                    <a:lstStyle/>
                    <a:p>
                      <a:pPr marL="91440" algn="l"/>
                      <a:r>
                        <a:rPr lang="en-US" dirty="0"/>
                        <a:t>$</a:t>
                      </a:r>
                      <a:r>
                        <a:rPr lang="en-US" dirty="0" smtClean="0"/>
                        <a:t>496,601 </a:t>
                      </a:r>
                      <a:r>
                        <a:rPr lang="en-US" dirty="0"/>
                        <a:t>or more</a:t>
                      </a:r>
                    </a:p>
                  </a:txBody>
                  <a:tcPr anchor="ctr">
                    <a:lnR w="6350"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solidFill>
                      <a:schemeClr val="bg1"/>
                    </a:solidFill>
                  </a:tcPr>
                </a:tc>
                <a:tc>
                  <a:txBody>
                    <a:bodyPr/>
                    <a:lstStyle/>
                    <a:p>
                      <a:pPr marL="91440" algn="l"/>
                      <a:r>
                        <a:rPr lang="en-US" dirty="0"/>
                        <a:t>20%</a:t>
                      </a:r>
                    </a:p>
                  </a:txBody>
                  <a:tcPr anchor="ctr">
                    <a:lnL w="6350" cap="flat" cmpd="sng" algn="ctr">
                      <a:solidFill>
                        <a:schemeClr val="bg1">
                          <a:lumMod val="85000"/>
                        </a:schemeClr>
                      </a:solidFill>
                      <a:prstDash val="solid"/>
                      <a:round/>
                      <a:headEnd type="none" w="med" len="med"/>
                      <a:tailEnd type="none" w="med" len="med"/>
                    </a:lnL>
                    <a:lnT w="28575" cap="flat" cmpd="sng" algn="ctr">
                      <a:solidFill>
                        <a:schemeClr val="bg1">
                          <a:lumMod val="85000"/>
                        </a:schemeClr>
                      </a:solidFill>
                      <a:prstDash val="solid"/>
                      <a:round/>
                      <a:headEnd type="none" w="med" len="med"/>
                      <a:tailEnd type="none" w="med" len="med"/>
                    </a:lnT>
                    <a:solidFill>
                      <a:schemeClr val="bg1"/>
                    </a:solidFill>
                  </a:tcPr>
                </a:tc>
                <a:extLst>
                  <a:ext uri="{0D108BD9-81ED-4DB2-BD59-A6C34878D82A}">
                    <a16:rowId xmlns:a16="http://schemas.microsoft.com/office/drawing/2014/main" xmlns="" val="10003"/>
                  </a:ext>
                </a:extLst>
              </a:tr>
            </a:tbl>
          </a:graphicData>
        </a:graphic>
      </p:graphicFrame>
      <p:grpSp>
        <p:nvGrpSpPr>
          <p:cNvPr id="66" name="Group 65">
            <a:extLst>
              <a:ext uri="{FF2B5EF4-FFF2-40B4-BE49-F238E27FC236}">
                <a16:creationId xmlns:a16="http://schemas.microsoft.com/office/drawing/2014/main" xmlns="" id="{5284986C-729C-4DE2-910C-6426F787687A}"/>
              </a:ext>
            </a:extLst>
          </p:cNvPr>
          <p:cNvGrpSpPr/>
          <p:nvPr/>
        </p:nvGrpSpPr>
        <p:grpSpPr>
          <a:xfrm>
            <a:off x="537710" y="1434085"/>
            <a:ext cx="4770724" cy="4441814"/>
            <a:chOff x="537710" y="1434085"/>
            <a:chExt cx="4770724" cy="4441814"/>
          </a:xfrm>
        </p:grpSpPr>
        <p:sp>
          <p:nvSpPr>
            <p:cNvPr id="52" name="Ring">
              <a:extLst>
                <a:ext uri="{FF2B5EF4-FFF2-40B4-BE49-F238E27FC236}">
                  <a16:creationId xmlns:a16="http://schemas.microsoft.com/office/drawing/2014/main" xmlns="" id="{79AAEA02-FE6D-430B-87BE-33FA6E93C2E1}"/>
                </a:ext>
              </a:extLst>
            </p:cNvPr>
            <p:cNvSpPr/>
            <p:nvPr/>
          </p:nvSpPr>
          <p:spPr>
            <a:xfrm>
              <a:off x="1038525" y="2102652"/>
              <a:ext cx="3769095" cy="3769095"/>
            </a:xfrm>
            <a:prstGeom prst="ellipse">
              <a:avLst/>
            </a:prstGeom>
            <a:noFill/>
            <a:ln w="79375" cap="rnd">
              <a:solidFill>
                <a:schemeClr val="tx1">
                  <a:alpha val="2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3" name="Oval 3">
              <a:extLst>
                <a:ext uri="{FF2B5EF4-FFF2-40B4-BE49-F238E27FC236}">
                  <a16:creationId xmlns:a16="http://schemas.microsoft.com/office/drawing/2014/main" xmlns="" id="{49C72F71-81D0-437A-B634-B3DC019BA0D2}"/>
                </a:ext>
              </a:extLst>
            </p:cNvPr>
            <p:cNvSpPr/>
            <p:nvPr/>
          </p:nvSpPr>
          <p:spPr>
            <a:xfrm>
              <a:off x="537710" y="3845573"/>
              <a:ext cx="2030326" cy="2030326"/>
            </a:xfrm>
            <a:prstGeom prst="ellips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61" name="Oval 1">
              <a:extLst>
                <a:ext uri="{FF2B5EF4-FFF2-40B4-BE49-F238E27FC236}">
                  <a16:creationId xmlns:a16="http://schemas.microsoft.com/office/drawing/2014/main" xmlns="" id="{1A07248F-662D-4952-8FE6-1221D74728E1}"/>
                </a:ext>
              </a:extLst>
            </p:cNvPr>
            <p:cNvSpPr/>
            <p:nvPr/>
          </p:nvSpPr>
          <p:spPr>
            <a:xfrm>
              <a:off x="1907909" y="1434085"/>
              <a:ext cx="2030326" cy="2030326"/>
            </a:xfrm>
            <a:prstGeom prst="ellipse">
              <a:avLst/>
            </a:prstGeom>
            <a:solidFill>
              <a:schemeClr val="accent3"/>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59" name="Oval 2">
              <a:extLst>
                <a:ext uri="{FF2B5EF4-FFF2-40B4-BE49-F238E27FC236}">
                  <a16:creationId xmlns:a16="http://schemas.microsoft.com/office/drawing/2014/main" xmlns="" id="{E0CB5164-A1E4-45EC-A1B2-B83478E6F7FB}"/>
                </a:ext>
              </a:extLst>
            </p:cNvPr>
            <p:cNvSpPr/>
            <p:nvPr/>
          </p:nvSpPr>
          <p:spPr>
            <a:xfrm>
              <a:off x="3278108" y="3845573"/>
              <a:ext cx="2030326" cy="2030326"/>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sp>
          <p:nvSpPr>
            <p:cNvPr id="57" name="Oval 4">
              <a:extLst>
                <a:ext uri="{FF2B5EF4-FFF2-40B4-BE49-F238E27FC236}">
                  <a16:creationId xmlns:a16="http://schemas.microsoft.com/office/drawing/2014/main" xmlns="" id="{735EEB50-8D06-4B17-9C78-B1518A45501F}"/>
                </a:ext>
              </a:extLst>
            </p:cNvPr>
            <p:cNvSpPr/>
            <p:nvPr/>
          </p:nvSpPr>
          <p:spPr>
            <a:xfrm>
              <a:off x="1904147" y="2976023"/>
              <a:ext cx="2030326" cy="2030326"/>
            </a:xfrm>
            <a:prstGeom prst="ellipse">
              <a:avLst/>
            </a:prstGeom>
            <a:solidFill>
              <a:schemeClr val="bg1"/>
            </a:solidFill>
            <a:ln w="152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dirty="0"/>
            </a:p>
          </p:txBody>
        </p:sp>
        <p:pic>
          <p:nvPicPr>
            <p:cNvPr id="65" name="Picture 64">
              <a:extLst>
                <a:ext uri="{FF2B5EF4-FFF2-40B4-BE49-F238E27FC236}">
                  <a16:creationId xmlns:a16="http://schemas.microsoft.com/office/drawing/2014/main" xmlns="" id="{FB168D53-9A26-42C3-84B0-69A0FD9B6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41"/>
            <a:stretch/>
          </p:blipFill>
          <p:spPr>
            <a:xfrm>
              <a:off x="2207292" y="3503096"/>
              <a:ext cx="1424035" cy="919559"/>
            </a:xfrm>
            <a:prstGeom prst="rect">
              <a:avLst/>
            </a:prstGeom>
          </p:spPr>
        </p:pic>
      </p:grpSp>
      <p:sp>
        <p:nvSpPr>
          <p:cNvPr id="67" name="Rectangle 66">
            <a:extLst>
              <a:ext uri="{FF2B5EF4-FFF2-40B4-BE49-F238E27FC236}">
                <a16:creationId xmlns:a16="http://schemas.microsoft.com/office/drawing/2014/main" xmlns="" id="{43CECBA3-EB97-4DBF-8149-27AA80C3DD7A}"/>
              </a:ext>
            </a:extLst>
          </p:cNvPr>
          <p:cNvSpPr/>
          <p:nvPr/>
        </p:nvSpPr>
        <p:spPr>
          <a:xfrm>
            <a:off x="2111573" y="1882786"/>
            <a:ext cx="1615471" cy="830997"/>
          </a:xfrm>
          <a:prstGeom prst="rect">
            <a:avLst/>
          </a:prstGeom>
        </p:spPr>
        <p:txBody>
          <a:bodyPr wrap="square">
            <a:spAutoFit/>
          </a:bodyPr>
          <a:lstStyle/>
          <a:p>
            <a:pPr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Interest Income</a:t>
            </a:r>
          </a:p>
        </p:txBody>
      </p:sp>
      <p:sp>
        <p:nvSpPr>
          <p:cNvPr id="68" name="Rectangle 67">
            <a:extLst>
              <a:ext uri="{FF2B5EF4-FFF2-40B4-BE49-F238E27FC236}">
                <a16:creationId xmlns:a16="http://schemas.microsoft.com/office/drawing/2014/main" xmlns="" id="{F6A71983-39BB-44EC-854B-13C62C8A54E9}"/>
              </a:ext>
            </a:extLst>
          </p:cNvPr>
          <p:cNvSpPr/>
          <p:nvPr/>
        </p:nvSpPr>
        <p:spPr>
          <a:xfrm>
            <a:off x="3508556" y="4608050"/>
            <a:ext cx="1615471" cy="830997"/>
          </a:xfrm>
          <a:prstGeom prst="rect">
            <a:avLst/>
          </a:prstGeom>
        </p:spPr>
        <p:txBody>
          <a:bodyPr wrap="square">
            <a:spAutoFit/>
          </a:bodyPr>
          <a:lstStyle/>
          <a:p>
            <a:pPr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Capital Gains</a:t>
            </a:r>
          </a:p>
        </p:txBody>
      </p:sp>
      <p:sp>
        <p:nvSpPr>
          <p:cNvPr id="69" name="Rectangle 68">
            <a:extLst>
              <a:ext uri="{FF2B5EF4-FFF2-40B4-BE49-F238E27FC236}">
                <a16:creationId xmlns:a16="http://schemas.microsoft.com/office/drawing/2014/main" xmlns="" id="{253706B4-6BD4-4748-B025-1E1D9E482E0D}"/>
              </a:ext>
            </a:extLst>
          </p:cNvPr>
          <p:cNvSpPr/>
          <p:nvPr/>
        </p:nvSpPr>
        <p:spPr>
          <a:xfrm>
            <a:off x="645918" y="4608050"/>
            <a:ext cx="1615471" cy="830997"/>
          </a:xfrm>
          <a:prstGeom prst="rect">
            <a:avLst/>
          </a:prstGeom>
        </p:spPr>
        <p:txBody>
          <a:bodyPr wrap="square">
            <a:spAutoFit/>
          </a:bodyPr>
          <a:lstStyle/>
          <a:p>
            <a:pPr algn="ctr"/>
            <a:r>
              <a:rPr lang="en-US" sz="2400" b="1" dirty="0">
                <a:solidFill>
                  <a:schemeClr val="bg1"/>
                </a:solidFill>
                <a:latin typeface="Lato" panose="020F0502020204030203" pitchFamily="34" charset="0"/>
                <a:ea typeface="Lato" panose="020F0502020204030203" pitchFamily="34" charset="0"/>
                <a:cs typeface="Lato" panose="020F0502020204030203" pitchFamily="34" charset="0"/>
              </a:rPr>
              <a:t>Dividend Income</a:t>
            </a:r>
          </a:p>
        </p:txBody>
      </p:sp>
      <p:sp>
        <p:nvSpPr>
          <p:cNvPr id="4" name="Rectangle 3">
            <a:extLst>
              <a:ext uri="{FF2B5EF4-FFF2-40B4-BE49-F238E27FC236}">
                <a16:creationId xmlns:a16="http://schemas.microsoft.com/office/drawing/2014/main" xmlns="" id="{078CB3D2-471E-4420-8D1D-17A43C8ED1D5}"/>
              </a:ext>
            </a:extLst>
          </p:cNvPr>
          <p:cNvSpPr/>
          <p:nvPr/>
        </p:nvSpPr>
        <p:spPr>
          <a:xfrm>
            <a:off x="5613126" y="5593995"/>
            <a:ext cx="3641190" cy="461665"/>
          </a:xfrm>
          <a:prstGeom prst="rect">
            <a:avLst/>
          </a:prstGeom>
        </p:spPr>
        <p:txBody>
          <a:bodyPr wrap="none">
            <a:spAutoFit/>
          </a:bodyPr>
          <a:lstStyle/>
          <a:p>
            <a:r>
              <a:rPr lang="en-US" sz="1200" u="sng" dirty="0" smtClean="0">
                <a:hlinkClick r:id="rId4">
                  <a:extLst>
                    <a:ext uri="{A12FA001-AC4F-418D-AE19-62706E023703}">
                      <ahyp:hlinkClr xmlns:ahyp="http://schemas.microsoft.com/office/drawing/2018/hyperlinkcolor" xmlns="" val="tx"/>
                    </a:ext>
                  </a:extLst>
                </a:hlinkClick>
              </a:rPr>
              <a:t>* Based on Married Filing Jointly status</a:t>
            </a:r>
            <a:endParaRPr lang="en-US" sz="1200" u="sng" dirty="0" smtClean="0">
              <a:hlinkClick r:id="rId4">
                <a:extLst>
                  <a:ext uri="{A12FA001-AC4F-418D-AE19-62706E023703}">
                    <ahyp:hlinkClr xmlns:ahyp="http://schemas.microsoft.com/office/drawing/2018/hyperlinkcolor" xmlns="" val="tx"/>
                  </a:ext>
                </a:extLst>
              </a:hlinkClick>
            </a:endParaRPr>
          </a:p>
          <a:p>
            <a:r>
              <a:rPr lang="en-US" sz="1200" dirty="0" smtClean="0">
                <a:hlinkClick r:id="rId4">
                  <a:extLst>
                    <a:ext uri="{A12FA001-AC4F-418D-AE19-62706E023703}">
                      <ahyp:hlinkClr xmlns:ahyp="http://schemas.microsoft.com/office/drawing/2018/hyperlinkcolor" xmlns="" val="tx"/>
                    </a:ext>
                  </a:extLst>
                </a:hlinkClick>
              </a:rPr>
              <a:t>https</a:t>
            </a:r>
            <a:r>
              <a:rPr lang="en-US" sz="1200" dirty="0">
                <a:hlinkClick r:id="rId4">
                  <a:extLst>
                    <a:ext uri="{A12FA001-AC4F-418D-AE19-62706E023703}">
                      <ahyp:hlinkClr xmlns:ahyp="http://schemas.microsoft.com/office/drawing/2018/hyperlinkcolor" xmlns="" val="tx"/>
                    </a:ext>
                  </a:extLst>
                </a:hlinkClick>
              </a:rPr>
              <a:t>://taxfoundation.org/2020-tax-brackets/#capgains</a:t>
            </a:r>
            <a:endParaRPr lang="en-US" sz="1200" dirty="0"/>
          </a:p>
        </p:txBody>
      </p:sp>
    </p:spTree>
    <p:extLst>
      <p:ext uri="{BB962C8B-B14F-4D97-AF65-F5344CB8AC3E}">
        <p14:creationId xmlns:p14="http://schemas.microsoft.com/office/powerpoint/2010/main" val="3000386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xmlns="" id="{36B743F1-80A1-4B8F-A486-C2353CD374E1}"/>
              </a:ext>
            </a:extLst>
          </p:cNvPr>
          <p:cNvPicPr>
            <a:picLocks noGrp="1" noChangeAspect="1"/>
          </p:cNvPicPr>
          <p:nvPr>
            <p:ph type="pic" sz="quarter" idx="18"/>
          </p:nvPr>
        </p:nvPicPr>
        <p:blipFill>
          <a:blip r:embed="rId3"/>
          <a:srcRect t="14112" b="14112"/>
          <a:stretch>
            <a:fillRect/>
          </a:stretch>
        </p:blipFill>
        <p:spPr>
          <a:prstGeom prst="rect">
            <a:avLst/>
          </a:prstGeom>
        </p:spPr>
      </p:pic>
      <p:sp>
        <p:nvSpPr>
          <p:cNvPr id="6" name="Rectangle 5">
            <a:extLst>
              <a:ext uri="{FF2B5EF4-FFF2-40B4-BE49-F238E27FC236}">
                <a16:creationId xmlns:a16="http://schemas.microsoft.com/office/drawing/2014/main" xmlns="" id="{7625AB87-1E27-4D1C-BEEE-096CC49B0FC6}"/>
              </a:ext>
            </a:extLst>
          </p:cNvPr>
          <p:cNvSpPr/>
          <p:nvPr/>
        </p:nvSpPr>
        <p:spPr>
          <a:xfrm>
            <a:off x="0" y="2247899"/>
            <a:ext cx="7141029" cy="800101"/>
          </a:xfrm>
          <a:prstGeom prst="rect">
            <a:avLst/>
          </a:prstGeom>
          <a:gradFill>
            <a:gsLst>
              <a:gs pos="100000">
                <a:schemeClr val="bg1">
                  <a:lumMod val="95000"/>
                </a:schemeClr>
              </a:gs>
              <a:gs pos="0">
                <a:schemeClr val="bg1">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xmlns="" id="{43228FCC-B2DB-4644-B078-0FBE53283AF0}"/>
              </a:ext>
            </a:extLst>
          </p:cNvPr>
          <p:cNvGrpSpPr/>
          <p:nvPr/>
        </p:nvGrpSpPr>
        <p:grpSpPr>
          <a:xfrm>
            <a:off x="0" y="-1"/>
            <a:ext cx="7940040" cy="3429001"/>
            <a:chOff x="-1005840" y="-1"/>
            <a:chExt cx="7940040" cy="3429001"/>
          </a:xfrm>
        </p:grpSpPr>
        <p:sp>
          <p:nvSpPr>
            <p:cNvPr id="10" name="Right Triangle 9">
              <a:extLst>
                <a:ext uri="{FF2B5EF4-FFF2-40B4-BE49-F238E27FC236}">
                  <a16:creationId xmlns:a16="http://schemas.microsoft.com/office/drawing/2014/main" xmlns="" id="{B3CF7742-9939-4895-88E9-37E4D7B6A49E}"/>
                </a:ext>
              </a:extLst>
            </p:cNvPr>
            <p:cNvSpPr/>
            <p:nvPr/>
          </p:nvSpPr>
          <p:spPr>
            <a:xfrm>
              <a:off x="4704346" y="0"/>
              <a:ext cx="2229854" cy="3429000"/>
            </a:xfrm>
            <a:prstGeom prst="rtTriangle">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28">
              <a:extLst>
                <a:ext uri="{FF2B5EF4-FFF2-40B4-BE49-F238E27FC236}">
                  <a16:creationId xmlns:a16="http://schemas.microsoft.com/office/drawing/2014/main" xmlns="" id="{F2F9D227-8C11-496F-BB90-E2031BF1617B}"/>
                </a:ext>
              </a:extLst>
            </p:cNvPr>
            <p:cNvSpPr/>
            <p:nvPr/>
          </p:nvSpPr>
          <p:spPr>
            <a:xfrm>
              <a:off x="-1005840" y="-1"/>
              <a:ext cx="5710186" cy="3429001"/>
            </a:xfrm>
            <a:custGeom>
              <a:avLst/>
              <a:gdLst>
                <a:gd name="connsiteX0" fmla="*/ 0 w 4708508"/>
                <a:gd name="connsiteY0" fmla="*/ 0 h 3429001"/>
                <a:gd name="connsiteX1" fmla="*/ 4708508 w 4708508"/>
                <a:gd name="connsiteY1" fmla="*/ 0 h 3429001"/>
                <a:gd name="connsiteX2" fmla="*/ 4708508 w 4708508"/>
                <a:gd name="connsiteY2" fmla="*/ 3429001 h 3429001"/>
                <a:gd name="connsiteX3" fmla="*/ 0 w 4708508"/>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4708508" h="3429001">
                  <a:moveTo>
                    <a:pt x="0" y="0"/>
                  </a:moveTo>
                  <a:lnTo>
                    <a:pt x="4708508" y="0"/>
                  </a:lnTo>
                  <a:lnTo>
                    <a:pt x="4708508" y="3429001"/>
                  </a:lnTo>
                  <a:lnTo>
                    <a:pt x="0" y="3429001"/>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Rectangle 11">
            <a:extLst>
              <a:ext uri="{FF2B5EF4-FFF2-40B4-BE49-F238E27FC236}">
                <a16:creationId xmlns:a16="http://schemas.microsoft.com/office/drawing/2014/main" xmlns="" id="{98996101-C9C5-46FE-A545-A37F4CB77EC8}"/>
              </a:ext>
            </a:extLst>
          </p:cNvPr>
          <p:cNvSpPr/>
          <p:nvPr/>
        </p:nvSpPr>
        <p:spPr>
          <a:xfrm>
            <a:off x="666750" y="2438400"/>
            <a:ext cx="571500"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xmlns="" id="{AE9CA2F8-5E57-4F4D-981C-852943A3CCE6}"/>
              </a:ext>
            </a:extLst>
          </p:cNvPr>
          <p:cNvSpPr>
            <a:spLocks noGrp="1"/>
          </p:cNvSpPr>
          <p:nvPr>
            <p:ph type="body" sz="quarter" idx="10"/>
          </p:nvPr>
        </p:nvSpPr>
        <p:spPr>
          <a:xfrm>
            <a:off x="537711" y="1145949"/>
            <a:ext cx="6603318" cy="508678"/>
          </a:xfrm>
        </p:spPr>
        <p:txBody>
          <a:bodyPr/>
          <a:lstStyle/>
          <a:p>
            <a:r>
              <a:rPr lang="en-US" dirty="0">
                <a:solidFill>
                  <a:schemeClr val="bg1"/>
                </a:solidFill>
              </a:rPr>
              <a:t>Taxation of Investment/ Interest Income</a:t>
            </a:r>
          </a:p>
        </p:txBody>
      </p:sp>
      <p:sp>
        <p:nvSpPr>
          <p:cNvPr id="15" name="TextBox 14">
            <a:extLst>
              <a:ext uri="{FF2B5EF4-FFF2-40B4-BE49-F238E27FC236}">
                <a16:creationId xmlns:a16="http://schemas.microsoft.com/office/drawing/2014/main" xmlns="" id="{D659CFB7-CED9-45D3-8ED0-E85CE23E8F86}"/>
              </a:ext>
            </a:extLst>
          </p:cNvPr>
          <p:cNvSpPr txBox="1">
            <a:spLocks noChangeArrowheads="1"/>
          </p:cNvSpPr>
          <p:nvPr/>
        </p:nvSpPr>
        <p:spPr bwMode="auto">
          <a:xfrm>
            <a:off x="575310" y="4172974"/>
            <a:ext cx="10580370" cy="1785104"/>
          </a:xfrm>
          <a:prstGeom prst="rect">
            <a:avLst/>
          </a:prstGeom>
          <a:noFill/>
          <a:ln w="9525">
            <a:noFill/>
            <a:miter lim="800000"/>
            <a:headEnd/>
            <a:tailEnd/>
          </a:ln>
        </p:spPr>
        <p:txBody>
          <a:bodyPr wrap="square">
            <a:spAutoFit/>
          </a:bodyPr>
          <a:lstStyle/>
          <a:p>
            <a:pPr marL="342900" indent="-342900" defTabSz="457200">
              <a:spcAft>
                <a:spcPts val="1800"/>
              </a:spcAft>
              <a:buFont typeface="Wingdings" panose="05000000000000000000" pitchFamily="2" charset="2"/>
              <a:buChar char="v"/>
            </a:pPr>
            <a:r>
              <a:rPr lang="en-US" sz="2000" dirty="0">
                <a:latin typeface="+mj-lt"/>
              </a:rPr>
              <a:t>Interest income is earned on deposits at banks and credit unions, on money market funds, on bonds, and on loans, such as seller-financed mortgages. </a:t>
            </a:r>
          </a:p>
          <a:p>
            <a:pPr marL="342900" indent="-342900" defTabSz="457200">
              <a:spcAft>
                <a:spcPts val="1800"/>
              </a:spcAft>
              <a:buFont typeface="Wingdings" panose="05000000000000000000" pitchFamily="2" charset="2"/>
              <a:buChar char="v"/>
            </a:pPr>
            <a:r>
              <a:rPr lang="en-US" sz="2000" dirty="0">
                <a:latin typeface="+mj-lt"/>
              </a:rPr>
              <a:t>Becomes taxable when paid</a:t>
            </a:r>
          </a:p>
          <a:p>
            <a:pPr marL="342900" indent="-342900" defTabSz="457200">
              <a:spcAft>
                <a:spcPts val="1800"/>
              </a:spcAft>
              <a:buFont typeface="Wingdings" panose="05000000000000000000" pitchFamily="2" charset="2"/>
              <a:buChar char="v"/>
            </a:pPr>
            <a:r>
              <a:rPr lang="en-US" sz="2000" dirty="0">
                <a:latin typeface="+mj-lt"/>
              </a:rPr>
              <a:t>Subject to ordinary income tax rates</a:t>
            </a:r>
          </a:p>
        </p:txBody>
      </p:sp>
      <p:sp>
        <p:nvSpPr>
          <p:cNvPr id="17" name="Rectangle 16">
            <a:extLst>
              <a:ext uri="{FF2B5EF4-FFF2-40B4-BE49-F238E27FC236}">
                <a16:creationId xmlns:a16="http://schemas.microsoft.com/office/drawing/2014/main" xmlns="" id="{50E2EEA2-4DF8-4AE5-B370-977EEAC73DF6}"/>
              </a:ext>
            </a:extLst>
          </p:cNvPr>
          <p:cNvSpPr/>
          <p:nvPr/>
        </p:nvSpPr>
        <p:spPr>
          <a:xfrm>
            <a:off x="616216" y="3681721"/>
            <a:ext cx="2374368" cy="461665"/>
          </a:xfrm>
          <a:prstGeom prst="rect">
            <a:avLst/>
          </a:prstGeom>
        </p:spPr>
        <p:txBody>
          <a:bodyPr wrap="none">
            <a:spAutoFit/>
          </a:bodyPr>
          <a:lstStyle/>
          <a:p>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Interest Income</a:t>
            </a:r>
          </a:p>
        </p:txBody>
      </p:sp>
    </p:spTree>
    <p:extLst>
      <p:ext uri="{BB962C8B-B14F-4D97-AF65-F5344CB8AC3E}">
        <p14:creationId xmlns:p14="http://schemas.microsoft.com/office/powerpoint/2010/main" val="18076416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xmlns="" id="{09E4D97E-24EC-43C9-9930-D3F7AC7B74C5}"/>
              </a:ext>
            </a:extLst>
          </p:cNvPr>
          <p:cNvPicPr>
            <a:picLocks noGrp="1" noChangeAspect="1"/>
          </p:cNvPicPr>
          <p:nvPr>
            <p:ph type="pic" sz="quarter" idx="18"/>
          </p:nvPr>
        </p:nvPicPr>
        <p:blipFill>
          <a:blip r:embed="rId3"/>
          <a:srcRect t="14640" b="14640"/>
          <a:stretch>
            <a:fillRect/>
          </a:stretch>
        </p:blipFill>
        <p:spPr>
          <a:prstGeom prst="rect">
            <a:avLst/>
          </a:prstGeom>
        </p:spPr>
      </p:pic>
      <p:sp>
        <p:nvSpPr>
          <p:cNvPr id="6" name="Rectangle 5">
            <a:extLst>
              <a:ext uri="{FF2B5EF4-FFF2-40B4-BE49-F238E27FC236}">
                <a16:creationId xmlns:a16="http://schemas.microsoft.com/office/drawing/2014/main" xmlns="" id="{7625AB87-1E27-4D1C-BEEE-096CC49B0FC6}"/>
              </a:ext>
            </a:extLst>
          </p:cNvPr>
          <p:cNvSpPr/>
          <p:nvPr/>
        </p:nvSpPr>
        <p:spPr>
          <a:xfrm>
            <a:off x="0" y="2247899"/>
            <a:ext cx="7141029" cy="800101"/>
          </a:xfrm>
          <a:prstGeom prst="rect">
            <a:avLst/>
          </a:prstGeom>
          <a:gradFill>
            <a:gsLst>
              <a:gs pos="100000">
                <a:schemeClr val="bg1">
                  <a:lumMod val="95000"/>
                </a:schemeClr>
              </a:gs>
              <a:gs pos="0">
                <a:schemeClr val="bg1">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xmlns="" id="{43228FCC-B2DB-4644-B078-0FBE53283AF0}"/>
              </a:ext>
            </a:extLst>
          </p:cNvPr>
          <p:cNvGrpSpPr/>
          <p:nvPr/>
        </p:nvGrpSpPr>
        <p:grpSpPr>
          <a:xfrm>
            <a:off x="0" y="-1"/>
            <a:ext cx="7940040" cy="3429001"/>
            <a:chOff x="-1005840" y="-1"/>
            <a:chExt cx="7940040" cy="3429001"/>
          </a:xfrm>
        </p:grpSpPr>
        <p:sp>
          <p:nvSpPr>
            <p:cNvPr id="10" name="Right Triangle 9">
              <a:extLst>
                <a:ext uri="{FF2B5EF4-FFF2-40B4-BE49-F238E27FC236}">
                  <a16:creationId xmlns:a16="http://schemas.microsoft.com/office/drawing/2014/main" xmlns="" id="{B3CF7742-9939-4895-88E9-37E4D7B6A49E}"/>
                </a:ext>
              </a:extLst>
            </p:cNvPr>
            <p:cNvSpPr/>
            <p:nvPr/>
          </p:nvSpPr>
          <p:spPr>
            <a:xfrm>
              <a:off x="4704346" y="0"/>
              <a:ext cx="2229854" cy="3429000"/>
            </a:xfrm>
            <a:prstGeom prst="rtTriangle">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28">
              <a:extLst>
                <a:ext uri="{FF2B5EF4-FFF2-40B4-BE49-F238E27FC236}">
                  <a16:creationId xmlns:a16="http://schemas.microsoft.com/office/drawing/2014/main" xmlns="" id="{F2F9D227-8C11-496F-BB90-E2031BF1617B}"/>
                </a:ext>
              </a:extLst>
            </p:cNvPr>
            <p:cNvSpPr/>
            <p:nvPr/>
          </p:nvSpPr>
          <p:spPr>
            <a:xfrm>
              <a:off x="-1005840" y="-1"/>
              <a:ext cx="5710186" cy="3429001"/>
            </a:xfrm>
            <a:custGeom>
              <a:avLst/>
              <a:gdLst>
                <a:gd name="connsiteX0" fmla="*/ 0 w 4708508"/>
                <a:gd name="connsiteY0" fmla="*/ 0 h 3429001"/>
                <a:gd name="connsiteX1" fmla="*/ 4708508 w 4708508"/>
                <a:gd name="connsiteY1" fmla="*/ 0 h 3429001"/>
                <a:gd name="connsiteX2" fmla="*/ 4708508 w 4708508"/>
                <a:gd name="connsiteY2" fmla="*/ 3429001 h 3429001"/>
                <a:gd name="connsiteX3" fmla="*/ 0 w 4708508"/>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4708508" h="3429001">
                  <a:moveTo>
                    <a:pt x="0" y="0"/>
                  </a:moveTo>
                  <a:lnTo>
                    <a:pt x="4708508" y="0"/>
                  </a:lnTo>
                  <a:lnTo>
                    <a:pt x="4708508" y="3429001"/>
                  </a:lnTo>
                  <a:lnTo>
                    <a:pt x="0" y="3429001"/>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Rectangle 11">
            <a:extLst>
              <a:ext uri="{FF2B5EF4-FFF2-40B4-BE49-F238E27FC236}">
                <a16:creationId xmlns:a16="http://schemas.microsoft.com/office/drawing/2014/main" xmlns="" id="{98996101-C9C5-46FE-A545-A37F4CB77EC8}"/>
              </a:ext>
            </a:extLst>
          </p:cNvPr>
          <p:cNvSpPr/>
          <p:nvPr/>
        </p:nvSpPr>
        <p:spPr>
          <a:xfrm>
            <a:off x="666750" y="2438400"/>
            <a:ext cx="571500"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xmlns="" id="{AE9CA2F8-5E57-4F4D-981C-852943A3CCE6}"/>
              </a:ext>
            </a:extLst>
          </p:cNvPr>
          <p:cNvSpPr>
            <a:spLocks noGrp="1"/>
          </p:cNvSpPr>
          <p:nvPr>
            <p:ph type="body" sz="quarter" idx="10"/>
          </p:nvPr>
        </p:nvSpPr>
        <p:spPr>
          <a:xfrm>
            <a:off x="537711" y="1145949"/>
            <a:ext cx="6603318" cy="508678"/>
          </a:xfrm>
        </p:spPr>
        <p:txBody>
          <a:bodyPr/>
          <a:lstStyle/>
          <a:p>
            <a:r>
              <a:rPr lang="en-US" dirty="0">
                <a:solidFill>
                  <a:schemeClr val="bg1"/>
                </a:solidFill>
              </a:rPr>
              <a:t>Taxation of Investment/ Interest Income</a:t>
            </a:r>
          </a:p>
        </p:txBody>
      </p:sp>
      <p:sp>
        <p:nvSpPr>
          <p:cNvPr id="15" name="TextBox 14">
            <a:extLst>
              <a:ext uri="{FF2B5EF4-FFF2-40B4-BE49-F238E27FC236}">
                <a16:creationId xmlns:a16="http://schemas.microsoft.com/office/drawing/2014/main" xmlns="" id="{D659CFB7-CED9-45D3-8ED0-E85CE23E8F86}"/>
              </a:ext>
            </a:extLst>
          </p:cNvPr>
          <p:cNvSpPr txBox="1">
            <a:spLocks noChangeArrowheads="1"/>
          </p:cNvSpPr>
          <p:nvPr/>
        </p:nvSpPr>
        <p:spPr bwMode="auto">
          <a:xfrm>
            <a:off x="575310" y="4172974"/>
            <a:ext cx="10580370" cy="1785104"/>
          </a:xfrm>
          <a:prstGeom prst="rect">
            <a:avLst/>
          </a:prstGeom>
          <a:noFill/>
          <a:ln w="9525">
            <a:noFill/>
            <a:miter lim="800000"/>
            <a:headEnd/>
            <a:tailEnd/>
          </a:ln>
        </p:spPr>
        <p:txBody>
          <a:bodyPr wrap="square">
            <a:spAutoFit/>
          </a:bodyPr>
          <a:lstStyle/>
          <a:p>
            <a:pPr marL="342900" indent="-342900" defTabSz="457200">
              <a:spcAft>
                <a:spcPts val="1800"/>
              </a:spcAft>
              <a:buFont typeface="Wingdings" panose="05000000000000000000" pitchFamily="2" charset="2"/>
              <a:buChar char="v"/>
            </a:pPr>
            <a:r>
              <a:rPr lang="en-US" sz="2000" dirty="0">
                <a:latin typeface="+mj-lt"/>
              </a:rPr>
              <a:t>Profit realized from the sale of a non-inventory asset</a:t>
            </a:r>
          </a:p>
          <a:p>
            <a:pPr marL="342900" indent="-342900" defTabSz="457200">
              <a:spcAft>
                <a:spcPts val="1800"/>
              </a:spcAft>
              <a:buFont typeface="Wingdings" panose="05000000000000000000" pitchFamily="2" charset="2"/>
              <a:buChar char="v"/>
            </a:pPr>
            <a:r>
              <a:rPr lang="en-US" sz="2000" dirty="0">
                <a:latin typeface="+mj-lt"/>
              </a:rPr>
              <a:t>Most common capital gains are realized from the sale of stocks, bonds, precious metals and property.</a:t>
            </a:r>
          </a:p>
          <a:p>
            <a:pPr marL="342900" indent="-342900" defTabSz="457200">
              <a:spcAft>
                <a:spcPts val="1800"/>
              </a:spcAft>
              <a:buFont typeface="Wingdings" panose="05000000000000000000" pitchFamily="2" charset="2"/>
              <a:buChar char="v"/>
            </a:pPr>
            <a:r>
              <a:rPr lang="en-US" sz="2000" dirty="0">
                <a:latin typeface="+mj-lt"/>
              </a:rPr>
              <a:t>Short-term capital gains and long-term capital gains are taxed differently.</a:t>
            </a:r>
          </a:p>
        </p:txBody>
      </p:sp>
      <p:sp>
        <p:nvSpPr>
          <p:cNvPr id="17" name="Rectangle 16">
            <a:extLst>
              <a:ext uri="{FF2B5EF4-FFF2-40B4-BE49-F238E27FC236}">
                <a16:creationId xmlns:a16="http://schemas.microsoft.com/office/drawing/2014/main" xmlns="" id="{50E2EEA2-4DF8-4AE5-B370-977EEAC73DF6}"/>
              </a:ext>
            </a:extLst>
          </p:cNvPr>
          <p:cNvSpPr/>
          <p:nvPr/>
        </p:nvSpPr>
        <p:spPr>
          <a:xfrm>
            <a:off x="616216" y="3681721"/>
            <a:ext cx="2007281" cy="461665"/>
          </a:xfrm>
          <a:prstGeom prst="rect">
            <a:avLst/>
          </a:prstGeom>
        </p:spPr>
        <p:txBody>
          <a:bodyPr wrap="none">
            <a:spAutoFit/>
          </a:bodyPr>
          <a:lstStyle/>
          <a:p>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Capital Gains</a:t>
            </a:r>
          </a:p>
        </p:txBody>
      </p:sp>
      <p:sp>
        <p:nvSpPr>
          <p:cNvPr id="13" name="TextBox 12">
            <a:extLst>
              <a:ext uri="{FF2B5EF4-FFF2-40B4-BE49-F238E27FC236}">
                <a16:creationId xmlns:a16="http://schemas.microsoft.com/office/drawing/2014/main" xmlns="" id="{0E695EE3-C66D-4B6E-8425-E7182E453A6F}"/>
              </a:ext>
            </a:extLst>
          </p:cNvPr>
          <p:cNvSpPr txBox="1"/>
          <p:nvPr/>
        </p:nvSpPr>
        <p:spPr>
          <a:xfrm>
            <a:off x="570496" y="6124826"/>
            <a:ext cx="5093970" cy="307777"/>
          </a:xfrm>
          <a:prstGeom prst="rect">
            <a:avLst/>
          </a:prstGeom>
          <a:noFill/>
        </p:spPr>
        <p:txBody>
          <a:bodyPr wrap="square" rtlCol="0">
            <a:spAutoFit/>
          </a:bodyPr>
          <a:lstStyle/>
          <a:p>
            <a:r>
              <a:rPr lang="en-US" altLang="en-US" sz="1400" dirty="0"/>
              <a:t> Consult your tax advisor pertaining to your specific situation.</a:t>
            </a:r>
            <a:endParaRPr lang="en-US" sz="1400" dirty="0"/>
          </a:p>
        </p:txBody>
      </p:sp>
    </p:spTree>
    <p:extLst>
      <p:ext uri="{BB962C8B-B14F-4D97-AF65-F5344CB8AC3E}">
        <p14:creationId xmlns:p14="http://schemas.microsoft.com/office/powerpoint/2010/main" val="3183322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81F56AC7-6D5D-49E1-8354-EA00CD14F82E}"/>
              </a:ext>
            </a:extLst>
          </p:cNvPr>
          <p:cNvSpPr>
            <a:spLocks noGrp="1"/>
          </p:cNvSpPr>
          <p:nvPr>
            <p:ph type="body" sz="quarter" idx="10"/>
          </p:nvPr>
        </p:nvSpPr>
        <p:spPr/>
        <p:txBody>
          <a:bodyPr/>
          <a:lstStyle/>
          <a:p>
            <a:r>
              <a:rPr lang="en-US" dirty="0"/>
              <a:t>Taxes on Investment Income</a:t>
            </a:r>
          </a:p>
        </p:txBody>
      </p:sp>
      <p:sp>
        <p:nvSpPr>
          <p:cNvPr id="47" name="Rectangle 46">
            <a:extLst>
              <a:ext uri="{FF2B5EF4-FFF2-40B4-BE49-F238E27FC236}">
                <a16:creationId xmlns:a16="http://schemas.microsoft.com/office/drawing/2014/main" xmlns="" id="{9DCD3C91-D51F-477B-957B-E24E549F6666}"/>
              </a:ext>
            </a:extLst>
          </p:cNvPr>
          <p:cNvSpPr/>
          <p:nvPr/>
        </p:nvSpPr>
        <p:spPr>
          <a:xfrm>
            <a:off x="1004180" y="3673068"/>
            <a:ext cx="1767977" cy="954107"/>
          </a:xfrm>
          <a:prstGeom prst="rect">
            <a:avLst/>
          </a:prstGeom>
        </p:spPr>
        <p:txBody>
          <a:bodyPr wrap="square">
            <a:spAutoFit/>
          </a:bodyPr>
          <a:lstStyle/>
          <a:p>
            <a:r>
              <a:rPr lang="en-US" sz="2800" dirty="0">
                <a:latin typeface="Lato Black" panose="020F0502020204030203" pitchFamily="34" charset="0"/>
                <a:ea typeface="Lato Black" panose="020F0502020204030203" pitchFamily="34" charset="0"/>
                <a:cs typeface="Lato Black" panose="020F0502020204030203" pitchFamily="34" charset="0"/>
              </a:rPr>
              <a:t>Dividend Income</a:t>
            </a:r>
          </a:p>
        </p:txBody>
      </p:sp>
      <p:sp>
        <p:nvSpPr>
          <p:cNvPr id="49" name="Rectangle 48">
            <a:extLst>
              <a:ext uri="{FF2B5EF4-FFF2-40B4-BE49-F238E27FC236}">
                <a16:creationId xmlns:a16="http://schemas.microsoft.com/office/drawing/2014/main" xmlns="" id="{EC680D46-E5DB-466A-A1E2-EFD70BB39012}"/>
              </a:ext>
            </a:extLst>
          </p:cNvPr>
          <p:cNvSpPr/>
          <p:nvPr/>
        </p:nvSpPr>
        <p:spPr>
          <a:xfrm>
            <a:off x="4091525" y="1639145"/>
            <a:ext cx="6096000" cy="646331"/>
          </a:xfrm>
          <a:prstGeom prst="rect">
            <a:avLst/>
          </a:prstGeom>
        </p:spPr>
        <p:txBody>
          <a:bodyPr>
            <a:spAutoFit/>
          </a:bodyPr>
          <a:lstStyle/>
          <a:p>
            <a:r>
              <a:rPr lang="en-US" dirty="0">
                <a:solidFill>
                  <a:srgbClr val="002464"/>
                </a:solidFill>
              </a:rPr>
              <a:t>A </a:t>
            </a:r>
            <a:r>
              <a:rPr lang="en-US" b="1" dirty="0">
                <a:solidFill>
                  <a:srgbClr val="002464"/>
                </a:solidFill>
              </a:rPr>
              <a:t>dividend tax </a:t>
            </a:r>
            <a:r>
              <a:rPr lang="en-US" dirty="0"/>
              <a:t>is an income tax on dividend payments to the shareholders (stockholders) of a company.</a:t>
            </a:r>
          </a:p>
        </p:txBody>
      </p:sp>
      <p:sp>
        <p:nvSpPr>
          <p:cNvPr id="50" name="Rectangle 49">
            <a:extLst>
              <a:ext uri="{FF2B5EF4-FFF2-40B4-BE49-F238E27FC236}">
                <a16:creationId xmlns:a16="http://schemas.microsoft.com/office/drawing/2014/main" xmlns="" id="{314611BE-48F5-4BC0-B2B8-8DA651D39680}"/>
              </a:ext>
            </a:extLst>
          </p:cNvPr>
          <p:cNvSpPr/>
          <p:nvPr/>
        </p:nvSpPr>
        <p:spPr>
          <a:xfrm>
            <a:off x="5177876" y="2937136"/>
            <a:ext cx="6096000" cy="646331"/>
          </a:xfrm>
          <a:prstGeom prst="rect">
            <a:avLst/>
          </a:prstGeom>
        </p:spPr>
        <p:txBody>
          <a:bodyPr>
            <a:spAutoFit/>
          </a:bodyPr>
          <a:lstStyle/>
          <a:p>
            <a:r>
              <a:rPr lang="en-US" b="1" dirty="0">
                <a:solidFill>
                  <a:srgbClr val="002464"/>
                </a:solidFill>
              </a:rPr>
              <a:t>Ordinary Dividends </a:t>
            </a:r>
            <a:r>
              <a:rPr lang="en-US" dirty="0"/>
              <a:t>are paid out of earnings and profits of a corporation and are seen as ordinary income.</a:t>
            </a:r>
          </a:p>
        </p:txBody>
      </p:sp>
      <p:sp>
        <p:nvSpPr>
          <p:cNvPr id="51" name="Rectangle 50">
            <a:extLst>
              <a:ext uri="{FF2B5EF4-FFF2-40B4-BE49-F238E27FC236}">
                <a16:creationId xmlns:a16="http://schemas.microsoft.com/office/drawing/2014/main" xmlns="" id="{6934474F-F731-48C0-BEC9-14F7B5B5496E}"/>
              </a:ext>
            </a:extLst>
          </p:cNvPr>
          <p:cNvSpPr/>
          <p:nvPr/>
        </p:nvSpPr>
        <p:spPr>
          <a:xfrm>
            <a:off x="5629976" y="4545768"/>
            <a:ext cx="6318184" cy="923330"/>
          </a:xfrm>
          <a:prstGeom prst="rect">
            <a:avLst/>
          </a:prstGeom>
        </p:spPr>
        <p:txBody>
          <a:bodyPr wrap="square">
            <a:spAutoFit/>
          </a:bodyPr>
          <a:lstStyle/>
          <a:p>
            <a:r>
              <a:rPr lang="en-US" b="1" dirty="0">
                <a:solidFill>
                  <a:srgbClr val="002464"/>
                </a:solidFill>
              </a:rPr>
              <a:t>Qualified Dividends </a:t>
            </a:r>
            <a:r>
              <a:rPr lang="en-US" dirty="0"/>
              <a:t>are ordinary dividends meeting special requirements and are taxed at a 0%, 15%, or 20% level depending on your level of income.</a:t>
            </a:r>
          </a:p>
        </p:txBody>
      </p:sp>
      <p:grpSp>
        <p:nvGrpSpPr>
          <p:cNvPr id="81" name="Group 80">
            <a:extLst>
              <a:ext uri="{FF2B5EF4-FFF2-40B4-BE49-F238E27FC236}">
                <a16:creationId xmlns:a16="http://schemas.microsoft.com/office/drawing/2014/main" xmlns="" id="{1973A662-0304-440F-ADCB-B392F8D8718C}"/>
              </a:ext>
            </a:extLst>
          </p:cNvPr>
          <p:cNvGrpSpPr/>
          <p:nvPr/>
        </p:nvGrpSpPr>
        <p:grpSpPr>
          <a:xfrm>
            <a:off x="1039583" y="1541285"/>
            <a:ext cx="4396637" cy="4173715"/>
            <a:chOff x="1039583" y="1541285"/>
            <a:chExt cx="4396637" cy="4173715"/>
          </a:xfrm>
        </p:grpSpPr>
        <p:grpSp>
          <p:nvGrpSpPr>
            <p:cNvPr id="80" name="Group 79">
              <a:extLst>
                <a:ext uri="{FF2B5EF4-FFF2-40B4-BE49-F238E27FC236}">
                  <a16:creationId xmlns:a16="http://schemas.microsoft.com/office/drawing/2014/main" xmlns="" id="{A2C24562-9871-4E4A-8D95-7204C45B5C90}"/>
                </a:ext>
              </a:extLst>
            </p:cNvPr>
            <p:cNvGrpSpPr/>
            <p:nvPr/>
          </p:nvGrpSpPr>
          <p:grpSpPr>
            <a:xfrm>
              <a:off x="1039583" y="1541285"/>
              <a:ext cx="4396637" cy="4173715"/>
              <a:chOff x="1039583" y="1541285"/>
              <a:chExt cx="4396637" cy="4173715"/>
            </a:xfrm>
          </p:grpSpPr>
          <p:grpSp>
            <p:nvGrpSpPr>
              <p:cNvPr id="5" name="Group 4">
                <a:extLst>
                  <a:ext uri="{FF2B5EF4-FFF2-40B4-BE49-F238E27FC236}">
                    <a16:creationId xmlns:a16="http://schemas.microsoft.com/office/drawing/2014/main" xmlns="" id="{C85D15FF-337C-4F2B-889E-9BD6EFA41474}"/>
                  </a:ext>
                </a:extLst>
              </p:cNvPr>
              <p:cNvGrpSpPr/>
              <p:nvPr/>
            </p:nvGrpSpPr>
            <p:grpSpPr>
              <a:xfrm>
                <a:off x="1039583" y="1541285"/>
                <a:ext cx="4396637" cy="4173715"/>
                <a:chOff x="222983" y="1066293"/>
                <a:chExt cx="4350163" cy="4129595"/>
              </a:xfrm>
            </p:grpSpPr>
            <p:grpSp>
              <p:nvGrpSpPr>
                <p:cNvPr id="6" name="Group 5">
                  <a:extLst>
                    <a:ext uri="{FF2B5EF4-FFF2-40B4-BE49-F238E27FC236}">
                      <a16:creationId xmlns:a16="http://schemas.microsoft.com/office/drawing/2014/main" xmlns="" id="{02F4000A-0A18-450F-B959-830E60CE7E53}"/>
                    </a:ext>
                  </a:extLst>
                </p:cNvPr>
                <p:cNvGrpSpPr/>
                <p:nvPr/>
              </p:nvGrpSpPr>
              <p:grpSpPr>
                <a:xfrm>
                  <a:off x="222983" y="2236614"/>
                  <a:ext cx="2247363" cy="1213494"/>
                  <a:chOff x="641350" y="1633538"/>
                  <a:chExt cx="2601913" cy="1404938"/>
                </a:xfrm>
              </p:grpSpPr>
              <p:sp>
                <p:nvSpPr>
                  <p:cNvPr id="42" name="Freeform 5">
                    <a:extLst>
                      <a:ext uri="{FF2B5EF4-FFF2-40B4-BE49-F238E27FC236}">
                        <a16:creationId xmlns:a16="http://schemas.microsoft.com/office/drawing/2014/main" xmlns="" id="{0168B8DC-6366-45A2-BACF-88359474975C}"/>
                      </a:ext>
                    </a:extLst>
                  </p:cNvPr>
                  <p:cNvSpPr>
                    <a:spLocks/>
                  </p:cNvSpPr>
                  <p:nvPr/>
                </p:nvSpPr>
                <p:spPr bwMode="auto">
                  <a:xfrm>
                    <a:off x="2643188" y="2684463"/>
                    <a:ext cx="600075" cy="354013"/>
                  </a:xfrm>
                  <a:custGeom>
                    <a:avLst/>
                    <a:gdLst>
                      <a:gd name="T0" fmla="*/ 378 w 378"/>
                      <a:gd name="T1" fmla="*/ 0 h 223"/>
                      <a:gd name="T2" fmla="*/ 221 w 378"/>
                      <a:gd name="T3" fmla="*/ 139 h 223"/>
                      <a:gd name="T4" fmla="*/ 0 w 378"/>
                      <a:gd name="T5" fmla="*/ 223 h 223"/>
                      <a:gd name="T6" fmla="*/ 157 w 378"/>
                      <a:gd name="T7" fmla="*/ 81 h 223"/>
                      <a:gd name="T8" fmla="*/ 378 w 378"/>
                      <a:gd name="T9" fmla="*/ 0 h 223"/>
                    </a:gdLst>
                    <a:ahLst/>
                    <a:cxnLst>
                      <a:cxn ang="0">
                        <a:pos x="T0" y="T1"/>
                      </a:cxn>
                      <a:cxn ang="0">
                        <a:pos x="T2" y="T3"/>
                      </a:cxn>
                      <a:cxn ang="0">
                        <a:pos x="T4" y="T5"/>
                      </a:cxn>
                      <a:cxn ang="0">
                        <a:pos x="T6" y="T7"/>
                      </a:cxn>
                      <a:cxn ang="0">
                        <a:pos x="T8" y="T9"/>
                      </a:cxn>
                    </a:cxnLst>
                    <a:rect l="0" t="0" r="r" b="b"/>
                    <a:pathLst>
                      <a:path w="378" h="223">
                        <a:moveTo>
                          <a:pt x="378" y="0"/>
                        </a:moveTo>
                        <a:lnTo>
                          <a:pt x="221" y="139"/>
                        </a:lnTo>
                        <a:lnTo>
                          <a:pt x="0" y="223"/>
                        </a:lnTo>
                        <a:lnTo>
                          <a:pt x="157" y="81"/>
                        </a:lnTo>
                        <a:lnTo>
                          <a:pt x="378"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43" name="Freeform 7">
                    <a:extLst>
                      <a:ext uri="{FF2B5EF4-FFF2-40B4-BE49-F238E27FC236}">
                        <a16:creationId xmlns:a16="http://schemas.microsoft.com/office/drawing/2014/main" xmlns="" id="{944ADB72-89C5-432C-B2F7-5AF49A27343D}"/>
                      </a:ext>
                    </a:extLst>
                  </p:cNvPr>
                  <p:cNvSpPr>
                    <a:spLocks/>
                  </p:cNvSpPr>
                  <p:nvPr/>
                </p:nvSpPr>
                <p:spPr bwMode="auto">
                  <a:xfrm>
                    <a:off x="1265238" y="2166938"/>
                    <a:ext cx="1627188" cy="871538"/>
                  </a:xfrm>
                  <a:custGeom>
                    <a:avLst/>
                    <a:gdLst>
                      <a:gd name="T0" fmla="*/ 868 w 1025"/>
                      <a:gd name="T1" fmla="*/ 549 h 549"/>
                      <a:gd name="T2" fmla="*/ 856 w 1025"/>
                      <a:gd name="T3" fmla="*/ 532 h 549"/>
                      <a:gd name="T4" fmla="*/ 844 w 1025"/>
                      <a:gd name="T5" fmla="*/ 517 h 549"/>
                      <a:gd name="T6" fmla="*/ 831 w 1025"/>
                      <a:gd name="T7" fmla="*/ 500 h 549"/>
                      <a:gd name="T8" fmla="*/ 819 w 1025"/>
                      <a:gd name="T9" fmla="*/ 484 h 549"/>
                      <a:gd name="T10" fmla="*/ 805 w 1025"/>
                      <a:gd name="T11" fmla="*/ 469 h 549"/>
                      <a:gd name="T12" fmla="*/ 791 w 1025"/>
                      <a:gd name="T13" fmla="*/ 453 h 549"/>
                      <a:gd name="T14" fmla="*/ 777 w 1025"/>
                      <a:gd name="T15" fmla="*/ 438 h 549"/>
                      <a:gd name="T16" fmla="*/ 763 w 1025"/>
                      <a:gd name="T17" fmla="*/ 422 h 549"/>
                      <a:gd name="T18" fmla="*/ 748 w 1025"/>
                      <a:gd name="T19" fmla="*/ 408 h 549"/>
                      <a:gd name="T20" fmla="*/ 733 w 1025"/>
                      <a:gd name="T21" fmla="*/ 394 h 549"/>
                      <a:gd name="T22" fmla="*/ 717 w 1025"/>
                      <a:gd name="T23" fmla="*/ 379 h 549"/>
                      <a:gd name="T24" fmla="*/ 702 w 1025"/>
                      <a:gd name="T25" fmla="*/ 365 h 549"/>
                      <a:gd name="T26" fmla="*/ 686 w 1025"/>
                      <a:gd name="T27" fmla="*/ 352 h 549"/>
                      <a:gd name="T28" fmla="*/ 669 w 1025"/>
                      <a:gd name="T29" fmla="*/ 338 h 549"/>
                      <a:gd name="T30" fmla="*/ 653 w 1025"/>
                      <a:gd name="T31" fmla="*/ 325 h 549"/>
                      <a:gd name="T32" fmla="*/ 636 w 1025"/>
                      <a:gd name="T33" fmla="*/ 312 h 549"/>
                      <a:gd name="T34" fmla="*/ 584 w 1025"/>
                      <a:gd name="T35" fmla="*/ 276 h 549"/>
                      <a:gd name="T36" fmla="*/ 533 w 1025"/>
                      <a:gd name="T37" fmla="*/ 245 h 549"/>
                      <a:gd name="T38" fmla="*/ 481 w 1025"/>
                      <a:gd name="T39" fmla="*/ 218 h 549"/>
                      <a:gd name="T40" fmla="*/ 430 w 1025"/>
                      <a:gd name="T41" fmla="*/ 196 h 549"/>
                      <a:gd name="T42" fmla="*/ 380 w 1025"/>
                      <a:gd name="T43" fmla="*/ 178 h 549"/>
                      <a:gd name="T44" fmla="*/ 330 w 1025"/>
                      <a:gd name="T45" fmla="*/ 166 h 549"/>
                      <a:gd name="T46" fmla="*/ 281 w 1025"/>
                      <a:gd name="T47" fmla="*/ 158 h 549"/>
                      <a:gd name="T48" fmla="*/ 234 w 1025"/>
                      <a:gd name="T49" fmla="*/ 155 h 549"/>
                      <a:gd name="T50" fmla="*/ 189 w 1025"/>
                      <a:gd name="T51" fmla="*/ 156 h 549"/>
                      <a:gd name="T52" fmla="*/ 146 w 1025"/>
                      <a:gd name="T53" fmla="*/ 162 h 549"/>
                      <a:gd name="T54" fmla="*/ 105 w 1025"/>
                      <a:gd name="T55" fmla="*/ 173 h 549"/>
                      <a:gd name="T56" fmla="*/ 67 w 1025"/>
                      <a:gd name="T57" fmla="*/ 189 h 549"/>
                      <a:gd name="T58" fmla="*/ 32 w 1025"/>
                      <a:gd name="T59" fmla="*/ 211 h 549"/>
                      <a:gd name="T60" fmla="*/ 0 w 1025"/>
                      <a:gd name="T61" fmla="*/ 238 h 549"/>
                      <a:gd name="T62" fmla="*/ 165 w 1025"/>
                      <a:gd name="T63" fmla="*/ 66 h 549"/>
                      <a:gd name="T64" fmla="*/ 198 w 1025"/>
                      <a:gd name="T65" fmla="*/ 43 h 549"/>
                      <a:gd name="T66" fmla="*/ 235 w 1025"/>
                      <a:gd name="T67" fmla="*/ 24 h 549"/>
                      <a:gd name="T68" fmla="*/ 274 w 1025"/>
                      <a:gd name="T69" fmla="*/ 11 h 549"/>
                      <a:gd name="T70" fmla="*/ 316 w 1025"/>
                      <a:gd name="T71" fmla="*/ 3 h 549"/>
                      <a:gd name="T72" fmla="*/ 361 w 1025"/>
                      <a:gd name="T73" fmla="*/ 0 h 549"/>
                      <a:gd name="T74" fmla="*/ 407 w 1025"/>
                      <a:gd name="T75" fmla="*/ 2 h 549"/>
                      <a:gd name="T76" fmla="*/ 456 w 1025"/>
                      <a:gd name="T77" fmla="*/ 8 h 549"/>
                      <a:gd name="T78" fmla="*/ 505 w 1025"/>
                      <a:gd name="T79" fmla="*/ 20 h 549"/>
                      <a:gd name="T80" fmla="*/ 555 w 1025"/>
                      <a:gd name="T81" fmla="*/ 35 h 549"/>
                      <a:gd name="T82" fmla="*/ 607 w 1025"/>
                      <a:gd name="T83" fmla="*/ 56 h 549"/>
                      <a:gd name="T84" fmla="*/ 659 w 1025"/>
                      <a:gd name="T85" fmla="*/ 82 h 549"/>
                      <a:gd name="T86" fmla="*/ 711 w 1025"/>
                      <a:gd name="T87" fmla="*/ 111 h 549"/>
                      <a:gd name="T88" fmla="*/ 764 w 1025"/>
                      <a:gd name="T89" fmla="*/ 146 h 549"/>
                      <a:gd name="T90" fmla="*/ 798 w 1025"/>
                      <a:gd name="T91" fmla="*/ 171 h 549"/>
                      <a:gd name="T92" fmla="*/ 815 w 1025"/>
                      <a:gd name="T93" fmla="*/ 185 h 549"/>
                      <a:gd name="T94" fmla="*/ 832 w 1025"/>
                      <a:gd name="T95" fmla="*/ 199 h 549"/>
                      <a:gd name="T96" fmla="*/ 849 w 1025"/>
                      <a:gd name="T97" fmla="*/ 212 h 549"/>
                      <a:gd name="T98" fmla="*/ 864 w 1025"/>
                      <a:gd name="T99" fmla="*/ 226 h 549"/>
                      <a:gd name="T100" fmla="*/ 881 w 1025"/>
                      <a:gd name="T101" fmla="*/ 241 h 549"/>
                      <a:gd name="T102" fmla="*/ 896 w 1025"/>
                      <a:gd name="T103" fmla="*/ 256 h 549"/>
                      <a:gd name="T104" fmla="*/ 910 w 1025"/>
                      <a:gd name="T105" fmla="*/ 272 h 549"/>
                      <a:gd name="T106" fmla="*/ 926 w 1025"/>
                      <a:gd name="T107" fmla="*/ 286 h 549"/>
                      <a:gd name="T108" fmla="*/ 940 w 1025"/>
                      <a:gd name="T109" fmla="*/ 301 h 549"/>
                      <a:gd name="T110" fmla="*/ 955 w 1025"/>
                      <a:gd name="T111" fmla="*/ 318 h 549"/>
                      <a:gd name="T112" fmla="*/ 968 w 1025"/>
                      <a:gd name="T113" fmla="*/ 333 h 549"/>
                      <a:gd name="T114" fmla="*/ 981 w 1025"/>
                      <a:gd name="T115" fmla="*/ 350 h 549"/>
                      <a:gd name="T116" fmla="*/ 995 w 1025"/>
                      <a:gd name="T117" fmla="*/ 366 h 549"/>
                      <a:gd name="T118" fmla="*/ 1007 w 1025"/>
                      <a:gd name="T119" fmla="*/ 382 h 549"/>
                      <a:gd name="T120" fmla="*/ 1019 w 1025"/>
                      <a:gd name="T121" fmla="*/ 39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549">
                        <a:moveTo>
                          <a:pt x="1025" y="407"/>
                        </a:moveTo>
                        <a:lnTo>
                          <a:pt x="868" y="549"/>
                        </a:lnTo>
                        <a:lnTo>
                          <a:pt x="862" y="540"/>
                        </a:lnTo>
                        <a:lnTo>
                          <a:pt x="856" y="532"/>
                        </a:lnTo>
                        <a:lnTo>
                          <a:pt x="851" y="525"/>
                        </a:lnTo>
                        <a:lnTo>
                          <a:pt x="844" y="517"/>
                        </a:lnTo>
                        <a:lnTo>
                          <a:pt x="838" y="509"/>
                        </a:lnTo>
                        <a:lnTo>
                          <a:pt x="831" y="500"/>
                        </a:lnTo>
                        <a:lnTo>
                          <a:pt x="825" y="492"/>
                        </a:lnTo>
                        <a:lnTo>
                          <a:pt x="819" y="484"/>
                        </a:lnTo>
                        <a:lnTo>
                          <a:pt x="812" y="477"/>
                        </a:lnTo>
                        <a:lnTo>
                          <a:pt x="805" y="469"/>
                        </a:lnTo>
                        <a:lnTo>
                          <a:pt x="799" y="461"/>
                        </a:lnTo>
                        <a:lnTo>
                          <a:pt x="791" y="453"/>
                        </a:lnTo>
                        <a:lnTo>
                          <a:pt x="784" y="446"/>
                        </a:lnTo>
                        <a:lnTo>
                          <a:pt x="777" y="438"/>
                        </a:lnTo>
                        <a:lnTo>
                          <a:pt x="770" y="431"/>
                        </a:lnTo>
                        <a:lnTo>
                          <a:pt x="763" y="422"/>
                        </a:lnTo>
                        <a:lnTo>
                          <a:pt x="755" y="415"/>
                        </a:lnTo>
                        <a:lnTo>
                          <a:pt x="748" y="408"/>
                        </a:lnTo>
                        <a:lnTo>
                          <a:pt x="741" y="401"/>
                        </a:lnTo>
                        <a:lnTo>
                          <a:pt x="733" y="394"/>
                        </a:lnTo>
                        <a:lnTo>
                          <a:pt x="726" y="386"/>
                        </a:lnTo>
                        <a:lnTo>
                          <a:pt x="717" y="379"/>
                        </a:lnTo>
                        <a:lnTo>
                          <a:pt x="710" y="372"/>
                        </a:lnTo>
                        <a:lnTo>
                          <a:pt x="702" y="365"/>
                        </a:lnTo>
                        <a:lnTo>
                          <a:pt x="694" y="359"/>
                        </a:lnTo>
                        <a:lnTo>
                          <a:pt x="686" y="352"/>
                        </a:lnTo>
                        <a:lnTo>
                          <a:pt x="677" y="344"/>
                        </a:lnTo>
                        <a:lnTo>
                          <a:pt x="669" y="338"/>
                        </a:lnTo>
                        <a:lnTo>
                          <a:pt x="661" y="331"/>
                        </a:lnTo>
                        <a:lnTo>
                          <a:pt x="653" y="325"/>
                        </a:lnTo>
                        <a:lnTo>
                          <a:pt x="645" y="318"/>
                        </a:lnTo>
                        <a:lnTo>
                          <a:pt x="636" y="312"/>
                        </a:lnTo>
                        <a:lnTo>
                          <a:pt x="610" y="293"/>
                        </a:lnTo>
                        <a:lnTo>
                          <a:pt x="584" y="276"/>
                        </a:lnTo>
                        <a:lnTo>
                          <a:pt x="558" y="259"/>
                        </a:lnTo>
                        <a:lnTo>
                          <a:pt x="533" y="245"/>
                        </a:lnTo>
                        <a:lnTo>
                          <a:pt x="507" y="230"/>
                        </a:lnTo>
                        <a:lnTo>
                          <a:pt x="481" y="218"/>
                        </a:lnTo>
                        <a:lnTo>
                          <a:pt x="456" y="207"/>
                        </a:lnTo>
                        <a:lnTo>
                          <a:pt x="430" y="196"/>
                        </a:lnTo>
                        <a:lnTo>
                          <a:pt x="404" y="187"/>
                        </a:lnTo>
                        <a:lnTo>
                          <a:pt x="380" y="178"/>
                        </a:lnTo>
                        <a:lnTo>
                          <a:pt x="355" y="171"/>
                        </a:lnTo>
                        <a:lnTo>
                          <a:pt x="330" y="166"/>
                        </a:lnTo>
                        <a:lnTo>
                          <a:pt x="306" y="161"/>
                        </a:lnTo>
                        <a:lnTo>
                          <a:pt x="281" y="158"/>
                        </a:lnTo>
                        <a:lnTo>
                          <a:pt x="258" y="156"/>
                        </a:lnTo>
                        <a:lnTo>
                          <a:pt x="234" y="155"/>
                        </a:lnTo>
                        <a:lnTo>
                          <a:pt x="211" y="155"/>
                        </a:lnTo>
                        <a:lnTo>
                          <a:pt x="189" y="156"/>
                        </a:lnTo>
                        <a:lnTo>
                          <a:pt x="167" y="159"/>
                        </a:lnTo>
                        <a:lnTo>
                          <a:pt x="146" y="162"/>
                        </a:lnTo>
                        <a:lnTo>
                          <a:pt x="125" y="167"/>
                        </a:lnTo>
                        <a:lnTo>
                          <a:pt x="105" y="173"/>
                        </a:lnTo>
                        <a:lnTo>
                          <a:pt x="85" y="181"/>
                        </a:lnTo>
                        <a:lnTo>
                          <a:pt x="67" y="189"/>
                        </a:lnTo>
                        <a:lnTo>
                          <a:pt x="48" y="200"/>
                        </a:lnTo>
                        <a:lnTo>
                          <a:pt x="32" y="211"/>
                        </a:lnTo>
                        <a:lnTo>
                          <a:pt x="15" y="223"/>
                        </a:lnTo>
                        <a:lnTo>
                          <a:pt x="0" y="238"/>
                        </a:lnTo>
                        <a:lnTo>
                          <a:pt x="150" y="81"/>
                        </a:lnTo>
                        <a:lnTo>
                          <a:pt x="165" y="66"/>
                        </a:lnTo>
                        <a:lnTo>
                          <a:pt x="181" y="54"/>
                        </a:lnTo>
                        <a:lnTo>
                          <a:pt x="198" y="43"/>
                        </a:lnTo>
                        <a:lnTo>
                          <a:pt x="217" y="32"/>
                        </a:lnTo>
                        <a:lnTo>
                          <a:pt x="235" y="24"/>
                        </a:lnTo>
                        <a:lnTo>
                          <a:pt x="255" y="17"/>
                        </a:lnTo>
                        <a:lnTo>
                          <a:pt x="274" y="11"/>
                        </a:lnTo>
                        <a:lnTo>
                          <a:pt x="295" y="7"/>
                        </a:lnTo>
                        <a:lnTo>
                          <a:pt x="316" y="3"/>
                        </a:lnTo>
                        <a:lnTo>
                          <a:pt x="339" y="1"/>
                        </a:lnTo>
                        <a:lnTo>
                          <a:pt x="361" y="0"/>
                        </a:lnTo>
                        <a:lnTo>
                          <a:pt x="384" y="1"/>
                        </a:lnTo>
                        <a:lnTo>
                          <a:pt x="407" y="2"/>
                        </a:lnTo>
                        <a:lnTo>
                          <a:pt x="431" y="5"/>
                        </a:lnTo>
                        <a:lnTo>
                          <a:pt x="456" y="8"/>
                        </a:lnTo>
                        <a:lnTo>
                          <a:pt x="480" y="13"/>
                        </a:lnTo>
                        <a:lnTo>
                          <a:pt x="505" y="20"/>
                        </a:lnTo>
                        <a:lnTo>
                          <a:pt x="531" y="27"/>
                        </a:lnTo>
                        <a:lnTo>
                          <a:pt x="555" y="35"/>
                        </a:lnTo>
                        <a:lnTo>
                          <a:pt x="582" y="45"/>
                        </a:lnTo>
                        <a:lnTo>
                          <a:pt x="607" y="56"/>
                        </a:lnTo>
                        <a:lnTo>
                          <a:pt x="633" y="68"/>
                        </a:lnTo>
                        <a:lnTo>
                          <a:pt x="659" y="82"/>
                        </a:lnTo>
                        <a:lnTo>
                          <a:pt x="686" y="96"/>
                        </a:lnTo>
                        <a:lnTo>
                          <a:pt x="711" y="111"/>
                        </a:lnTo>
                        <a:lnTo>
                          <a:pt x="737" y="128"/>
                        </a:lnTo>
                        <a:lnTo>
                          <a:pt x="764" y="146"/>
                        </a:lnTo>
                        <a:lnTo>
                          <a:pt x="789" y="165"/>
                        </a:lnTo>
                        <a:lnTo>
                          <a:pt x="798" y="171"/>
                        </a:lnTo>
                        <a:lnTo>
                          <a:pt x="807" y="178"/>
                        </a:lnTo>
                        <a:lnTo>
                          <a:pt x="815" y="185"/>
                        </a:lnTo>
                        <a:lnTo>
                          <a:pt x="824" y="191"/>
                        </a:lnTo>
                        <a:lnTo>
                          <a:pt x="832" y="199"/>
                        </a:lnTo>
                        <a:lnTo>
                          <a:pt x="840" y="205"/>
                        </a:lnTo>
                        <a:lnTo>
                          <a:pt x="849" y="212"/>
                        </a:lnTo>
                        <a:lnTo>
                          <a:pt x="857" y="219"/>
                        </a:lnTo>
                        <a:lnTo>
                          <a:pt x="864" y="226"/>
                        </a:lnTo>
                        <a:lnTo>
                          <a:pt x="872" y="234"/>
                        </a:lnTo>
                        <a:lnTo>
                          <a:pt x="881" y="241"/>
                        </a:lnTo>
                        <a:lnTo>
                          <a:pt x="888" y="249"/>
                        </a:lnTo>
                        <a:lnTo>
                          <a:pt x="896" y="256"/>
                        </a:lnTo>
                        <a:lnTo>
                          <a:pt x="903" y="263"/>
                        </a:lnTo>
                        <a:lnTo>
                          <a:pt x="910" y="272"/>
                        </a:lnTo>
                        <a:lnTo>
                          <a:pt x="919" y="279"/>
                        </a:lnTo>
                        <a:lnTo>
                          <a:pt x="926" y="286"/>
                        </a:lnTo>
                        <a:lnTo>
                          <a:pt x="933" y="294"/>
                        </a:lnTo>
                        <a:lnTo>
                          <a:pt x="940" y="301"/>
                        </a:lnTo>
                        <a:lnTo>
                          <a:pt x="947" y="309"/>
                        </a:lnTo>
                        <a:lnTo>
                          <a:pt x="955" y="318"/>
                        </a:lnTo>
                        <a:lnTo>
                          <a:pt x="961" y="325"/>
                        </a:lnTo>
                        <a:lnTo>
                          <a:pt x="968" y="333"/>
                        </a:lnTo>
                        <a:lnTo>
                          <a:pt x="975" y="341"/>
                        </a:lnTo>
                        <a:lnTo>
                          <a:pt x="981" y="350"/>
                        </a:lnTo>
                        <a:lnTo>
                          <a:pt x="987" y="358"/>
                        </a:lnTo>
                        <a:lnTo>
                          <a:pt x="995" y="366"/>
                        </a:lnTo>
                        <a:lnTo>
                          <a:pt x="1001" y="374"/>
                        </a:lnTo>
                        <a:lnTo>
                          <a:pt x="1007" y="382"/>
                        </a:lnTo>
                        <a:lnTo>
                          <a:pt x="1013" y="390"/>
                        </a:lnTo>
                        <a:lnTo>
                          <a:pt x="1019" y="399"/>
                        </a:lnTo>
                        <a:lnTo>
                          <a:pt x="1025" y="407"/>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44" name="Freeform 9">
                    <a:extLst>
                      <a:ext uri="{FF2B5EF4-FFF2-40B4-BE49-F238E27FC236}">
                        <a16:creationId xmlns:a16="http://schemas.microsoft.com/office/drawing/2014/main" xmlns="" id="{413F3D5C-96D4-4E22-AE56-FAF99BF4D5E7}"/>
                      </a:ext>
                    </a:extLst>
                  </p:cNvPr>
                  <p:cNvSpPr>
                    <a:spLocks/>
                  </p:cNvSpPr>
                  <p:nvPr/>
                </p:nvSpPr>
                <p:spPr bwMode="auto">
                  <a:xfrm>
                    <a:off x="641350" y="1997075"/>
                    <a:ext cx="784225" cy="655638"/>
                  </a:xfrm>
                  <a:custGeom>
                    <a:avLst/>
                    <a:gdLst>
                      <a:gd name="T0" fmla="*/ 494 w 494"/>
                      <a:gd name="T1" fmla="*/ 256 h 413"/>
                      <a:gd name="T2" fmla="*/ 343 w 494"/>
                      <a:gd name="T3" fmla="*/ 413 h 413"/>
                      <a:gd name="T4" fmla="*/ 0 w 494"/>
                      <a:gd name="T5" fmla="*/ 164 h 413"/>
                      <a:gd name="T6" fmla="*/ 145 w 494"/>
                      <a:gd name="T7" fmla="*/ 0 h 413"/>
                      <a:gd name="T8" fmla="*/ 494 w 494"/>
                      <a:gd name="T9" fmla="*/ 256 h 413"/>
                    </a:gdLst>
                    <a:ahLst/>
                    <a:cxnLst>
                      <a:cxn ang="0">
                        <a:pos x="T0" y="T1"/>
                      </a:cxn>
                      <a:cxn ang="0">
                        <a:pos x="T2" y="T3"/>
                      </a:cxn>
                      <a:cxn ang="0">
                        <a:pos x="T4" y="T5"/>
                      </a:cxn>
                      <a:cxn ang="0">
                        <a:pos x="T6" y="T7"/>
                      </a:cxn>
                      <a:cxn ang="0">
                        <a:pos x="T8" y="T9"/>
                      </a:cxn>
                    </a:cxnLst>
                    <a:rect l="0" t="0" r="r" b="b"/>
                    <a:pathLst>
                      <a:path w="494" h="413">
                        <a:moveTo>
                          <a:pt x="494" y="256"/>
                        </a:moveTo>
                        <a:lnTo>
                          <a:pt x="343" y="413"/>
                        </a:lnTo>
                        <a:lnTo>
                          <a:pt x="0" y="164"/>
                        </a:lnTo>
                        <a:lnTo>
                          <a:pt x="145" y="0"/>
                        </a:lnTo>
                        <a:lnTo>
                          <a:pt x="494" y="256"/>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45" name="Freeform 11">
                    <a:extLst>
                      <a:ext uri="{FF2B5EF4-FFF2-40B4-BE49-F238E27FC236}">
                        <a16:creationId xmlns:a16="http://schemas.microsoft.com/office/drawing/2014/main" xmlns="" id="{BFF5F2C2-A6EF-4B7F-B882-D3064AE166DD}"/>
                      </a:ext>
                    </a:extLst>
                  </p:cNvPr>
                  <p:cNvSpPr>
                    <a:spLocks/>
                  </p:cNvSpPr>
                  <p:nvPr/>
                </p:nvSpPr>
                <p:spPr bwMode="auto">
                  <a:xfrm>
                    <a:off x="641350" y="1862138"/>
                    <a:ext cx="330200" cy="395288"/>
                  </a:xfrm>
                  <a:custGeom>
                    <a:avLst/>
                    <a:gdLst>
                      <a:gd name="T0" fmla="*/ 145 w 208"/>
                      <a:gd name="T1" fmla="*/ 85 h 249"/>
                      <a:gd name="T2" fmla="*/ 0 w 208"/>
                      <a:gd name="T3" fmla="*/ 249 h 249"/>
                      <a:gd name="T4" fmla="*/ 19 w 208"/>
                      <a:gd name="T5" fmla="*/ 218 h 249"/>
                      <a:gd name="T6" fmla="*/ 40 w 208"/>
                      <a:gd name="T7" fmla="*/ 190 h 249"/>
                      <a:gd name="T8" fmla="*/ 62 w 208"/>
                      <a:gd name="T9" fmla="*/ 163 h 249"/>
                      <a:gd name="T10" fmla="*/ 208 w 208"/>
                      <a:gd name="T11" fmla="*/ 0 h 249"/>
                      <a:gd name="T12" fmla="*/ 205 w 208"/>
                      <a:gd name="T13" fmla="*/ 51 h 249"/>
                      <a:gd name="T14" fmla="*/ 184 w 208"/>
                      <a:gd name="T15" fmla="*/ 80 h 249"/>
                      <a:gd name="T16" fmla="*/ 145 w 208"/>
                      <a:gd name="T17" fmla="*/ 8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49">
                        <a:moveTo>
                          <a:pt x="145" y="85"/>
                        </a:moveTo>
                        <a:lnTo>
                          <a:pt x="0" y="249"/>
                        </a:lnTo>
                        <a:lnTo>
                          <a:pt x="19" y="218"/>
                        </a:lnTo>
                        <a:lnTo>
                          <a:pt x="40" y="190"/>
                        </a:lnTo>
                        <a:lnTo>
                          <a:pt x="62" y="163"/>
                        </a:lnTo>
                        <a:lnTo>
                          <a:pt x="208" y="0"/>
                        </a:lnTo>
                        <a:lnTo>
                          <a:pt x="205" y="51"/>
                        </a:lnTo>
                        <a:lnTo>
                          <a:pt x="184" y="80"/>
                        </a:lnTo>
                        <a:lnTo>
                          <a:pt x="145" y="85"/>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46" name="Freeform 17">
                    <a:extLst>
                      <a:ext uri="{FF2B5EF4-FFF2-40B4-BE49-F238E27FC236}">
                        <a16:creationId xmlns:a16="http://schemas.microsoft.com/office/drawing/2014/main" xmlns="" id="{4099480F-E954-4461-BC86-F638D207F3F6}"/>
                      </a:ext>
                    </a:extLst>
                  </p:cNvPr>
                  <p:cNvSpPr>
                    <a:spLocks/>
                  </p:cNvSpPr>
                  <p:nvPr/>
                </p:nvSpPr>
                <p:spPr bwMode="auto">
                  <a:xfrm>
                    <a:off x="871538" y="1633538"/>
                    <a:ext cx="2371725" cy="1179513"/>
                  </a:xfrm>
                  <a:custGeom>
                    <a:avLst/>
                    <a:gdLst>
                      <a:gd name="T0" fmla="*/ 1089 w 1456"/>
                      <a:gd name="T1" fmla="*/ 265 h 724"/>
                      <a:gd name="T2" fmla="*/ 1456 w 1456"/>
                      <a:gd name="T3" fmla="*/ 645 h 724"/>
                      <a:gd name="T4" fmla="*/ 1241 w 1456"/>
                      <a:gd name="T5" fmla="*/ 724 h 724"/>
                      <a:gd name="T6" fmla="*/ 1084 w 1456"/>
                      <a:gd name="T7" fmla="*/ 548 h 724"/>
                      <a:gd name="T8" fmla="*/ 509 w 1456"/>
                      <a:gd name="T9" fmla="*/ 338 h 724"/>
                      <a:gd name="T10" fmla="*/ 471 w 1456"/>
                      <a:gd name="T11" fmla="*/ 351 h 724"/>
                      <a:gd name="T12" fmla="*/ 340 w 1456"/>
                      <a:gd name="T13" fmla="*/ 473 h 724"/>
                      <a:gd name="T14" fmla="*/ 0 w 1456"/>
                      <a:gd name="T15" fmla="*/ 223 h 724"/>
                      <a:gd name="T16" fmla="*/ 38 w 1456"/>
                      <a:gd name="T17" fmla="*/ 165 h 724"/>
                      <a:gd name="T18" fmla="*/ 84 w 1456"/>
                      <a:gd name="T19" fmla="*/ 116 h 724"/>
                      <a:gd name="T20" fmla="*/ 163 w 1456"/>
                      <a:gd name="T21" fmla="*/ 59 h 724"/>
                      <a:gd name="T22" fmla="*/ 253 w 1456"/>
                      <a:gd name="T23" fmla="*/ 22 h 724"/>
                      <a:gd name="T24" fmla="*/ 353 w 1456"/>
                      <a:gd name="T25" fmla="*/ 3 h 724"/>
                      <a:gd name="T26" fmla="*/ 461 w 1456"/>
                      <a:gd name="T27" fmla="*/ 1 h 724"/>
                      <a:gd name="T28" fmla="*/ 573 w 1456"/>
                      <a:gd name="T29" fmla="*/ 16 h 724"/>
                      <a:gd name="T30" fmla="*/ 769 w 1456"/>
                      <a:gd name="T31" fmla="*/ 77 h 724"/>
                      <a:gd name="T32" fmla="*/ 889 w 1456"/>
                      <a:gd name="T33" fmla="*/ 135 h 724"/>
                      <a:gd name="T34" fmla="*/ 1089 w 1456"/>
                      <a:gd name="T35" fmla="*/ 265 h 724"/>
                      <a:gd name="T36" fmla="*/ 1089 w 1456"/>
                      <a:gd name="T37" fmla="*/ 26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6" h="724">
                        <a:moveTo>
                          <a:pt x="1089" y="265"/>
                        </a:moveTo>
                        <a:cubicBezTo>
                          <a:pt x="1229" y="374"/>
                          <a:pt x="1352" y="501"/>
                          <a:pt x="1456" y="645"/>
                        </a:cubicBezTo>
                        <a:cubicBezTo>
                          <a:pt x="1241" y="724"/>
                          <a:pt x="1241" y="724"/>
                          <a:pt x="1241" y="724"/>
                        </a:cubicBezTo>
                        <a:cubicBezTo>
                          <a:pt x="1195" y="660"/>
                          <a:pt x="1143" y="602"/>
                          <a:pt x="1084" y="548"/>
                        </a:cubicBezTo>
                        <a:cubicBezTo>
                          <a:pt x="933" y="413"/>
                          <a:pt x="719" y="291"/>
                          <a:pt x="509" y="338"/>
                        </a:cubicBezTo>
                        <a:cubicBezTo>
                          <a:pt x="471" y="351"/>
                          <a:pt x="471" y="351"/>
                          <a:pt x="471" y="351"/>
                        </a:cubicBezTo>
                        <a:cubicBezTo>
                          <a:pt x="411" y="379"/>
                          <a:pt x="371" y="416"/>
                          <a:pt x="340" y="473"/>
                        </a:cubicBezTo>
                        <a:cubicBezTo>
                          <a:pt x="0" y="223"/>
                          <a:pt x="0" y="223"/>
                          <a:pt x="0" y="223"/>
                        </a:cubicBezTo>
                        <a:cubicBezTo>
                          <a:pt x="38" y="165"/>
                          <a:pt x="38" y="165"/>
                          <a:pt x="38" y="165"/>
                        </a:cubicBezTo>
                        <a:cubicBezTo>
                          <a:pt x="84" y="116"/>
                          <a:pt x="84" y="116"/>
                          <a:pt x="84" y="116"/>
                        </a:cubicBezTo>
                        <a:cubicBezTo>
                          <a:pt x="109" y="94"/>
                          <a:pt x="134" y="76"/>
                          <a:pt x="163" y="59"/>
                        </a:cubicBezTo>
                        <a:cubicBezTo>
                          <a:pt x="193" y="44"/>
                          <a:pt x="222" y="32"/>
                          <a:pt x="253" y="22"/>
                        </a:cubicBezTo>
                        <a:cubicBezTo>
                          <a:pt x="287" y="13"/>
                          <a:pt x="319" y="7"/>
                          <a:pt x="353" y="3"/>
                        </a:cubicBezTo>
                        <a:cubicBezTo>
                          <a:pt x="389" y="0"/>
                          <a:pt x="424" y="0"/>
                          <a:pt x="461" y="1"/>
                        </a:cubicBezTo>
                        <a:cubicBezTo>
                          <a:pt x="499" y="4"/>
                          <a:pt x="535" y="9"/>
                          <a:pt x="573" y="16"/>
                        </a:cubicBezTo>
                        <a:cubicBezTo>
                          <a:pt x="641" y="32"/>
                          <a:pt x="704" y="52"/>
                          <a:pt x="769" y="77"/>
                        </a:cubicBezTo>
                        <a:cubicBezTo>
                          <a:pt x="810" y="96"/>
                          <a:pt x="849" y="115"/>
                          <a:pt x="889" y="135"/>
                        </a:cubicBezTo>
                        <a:cubicBezTo>
                          <a:pt x="958" y="175"/>
                          <a:pt x="1024" y="218"/>
                          <a:pt x="1089" y="265"/>
                        </a:cubicBezTo>
                        <a:cubicBezTo>
                          <a:pt x="1089" y="265"/>
                          <a:pt x="1089" y="265"/>
                          <a:pt x="1089" y="265"/>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D" dirty="0"/>
                  </a:p>
                </p:txBody>
              </p:sp>
            </p:grpSp>
            <p:grpSp>
              <p:nvGrpSpPr>
                <p:cNvPr id="7" name="Group 6">
                  <a:extLst>
                    <a:ext uri="{FF2B5EF4-FFF2-40B4-BE49-F238E27FC236}">
                      <a16:creationId xmlns:a16="http://schemas.microsoft.com/office/drawing/2014/main" xmlns="" id="{0D1FB5BA-87F5-47F8-9A61-302E1D61208F}"/>
                    </a:ext>
                  </a:extLst>
                </p:cNvPr>
                <p:cNvGrpSpPr/>
                <p:nvPr/>
              </p:nvGrpSpPr>
              <p:grpSpPr>
                <a:xfrm>
                  <a:off x="1987690" y="3196439"/>
                  <a:ext cx="854245" cy="1151790"/>
                  <a:chOff x="2684463" y="2744788"/>
                  <a:chExt cx="989013" cy="1333500"/>
                </a:xfrm>
              </p:grpSpPr>
              <p:sp>
                <p:nvSpPr>
                  <p:cNvPr id="39" name="Freeform 13">
                    <a:extLst>
                      <a:ext uri="{FF2B5EF4-FFF2-40B4-BE49-F238E27FC236}">
                        <a16:creationId xmlns:a16="http://schemas.microsoft.com/office/drawing/2014/main" xmlns="" id="{C9ACDFE5-C41B-48E8-94AE-509405CABAE8}"/>
                      </a:ext>
                    </a:extLst>
                  </p:cNvPr>
                  <p:cNvSpPr>
                    <a:spLocks/>
                  </p:cNvSpPr>
                  <p:nvPr/>
                </p:nvSpPr>
                <p:spPr bwMode="auto">
                  <a:xfrm>
                    <a:off x="2897188" y="3565525"/>
                    <a:ext cx="769938" cy="512763"/>
                  </a:xfrm>
                  <a:custGeom>
                    <a:avLst/>
                    <a:gdLst>
                      <a:gd name="T0" fmla="*/ 485 w 485"/>
                      <a:gd name="T1" fmla="*/ 192 h 323"/>
                      <a:gd name="T2" fmla="*/ 316 w 485"/>
                      <a:gd name="T3" fmla="*/ 323 h 323"/>
                      <a:gd name="T4" fmla="*/ 0 w 485"/>
                      <a:gd name="T5" fmla="*/ 137 h 323"/>
                      <a:gd name="T6" fmla="*/ 166 w 485"/>
                      <a:gd name="T7" fmla="*/ 0 h 323"/>
                      <a:gd name="T8" fmla="*/ 485 w 485"/>
                      <a:gd name="T9" fmla="*/ 192 h 323"/>
                    </a:gdLst>
                    <a:ahLst/>
                    <a:cxnLst>
                      <a:cxn ang="0">
                        <a:pos x="T0" y="T1"/>
                      </a:cxn>
                      <a:cxn ang="0">
                        <a:pos x="T2" y="T3"/>
                      </a:cxn>
                      <a:cxn ang="0">
                        <a:pos x="T4" y="T5"/>
                      </a:cxn>
                      <a:cxn ang="0">
                        <a:pos x="T6" y="T7"/>
                      </a:cxn>
                      <a:cxn ang="0">
                        <a:pos x="T8" y="T9"/>
                      </a:cxn>
                    </a:cxnLst>
                    <a:rect l="0" t="0" r="r" b="b"/>
                    <a:pathLst>
                      <a:path w="485" h="323">
                        <a:moveTo>
                          <a:pt x="485" y="192"/>
                        </a:moveTo>
                        <a:lnTo>
                          <a:pt x="316" y="323"/>
                        </a:lnTo>
                        <a:lnTo>
                          <a:pt x="0" y="137"/>
                        </a:lnTo>
                        <a:lnTo>
                          <a:pt x="166" y="0"/>
                        </a:lnTo>
                        <a:lnTo>
                          <a:pt x="485" y="192"/>
                        </a:lnTo>
                        <a:close/>
                      </a:path>
                    </a:pathLst>
                  </a:custGeom>
                  <a:solidFill>
                    <a:schemeClr val="accent2">
                      <a:lumMod val="50000"/>
                    </a:schemeClr>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40" name="Freeform 15">
                    <a:extLst>
                      <a:ext uri="{FF2B5EF4-FFF2-40B4-BE49-F238E27FC236}">
                        <a16:creationId xmlns:a16="http://schemas.microsoft.com/office/drawing/2014/main" xmlns="" id="{065B6779-7FB2-4A1C-9EB5-AC1BFBDBBAC5}"/>
                      </a:ext>
                    </a:extLst>
                  </p:cNvPr>
                  <p:cNvSpPr>
                    <a:spLocks/>
                  </p:cNvSpPr>
                  <p:nvPr/>
                </p:nvSpPr>
                <p:spPr bwMode="auto">
                  <a:xfrm>
                    <a:off x="2684463" y="2874963"/>
                    <a:ext cx="477838" cy="908050"/>
                  </a:xfrm>
                  <a:custGeom>
                    <a:avLst/>
                    <a:gdLst>
                      <a:gd name="T0" fmla="*/ 134 w 301"/>
                      <a:gd name="T1" fmla="*/ 572 h 572"/>
                      <a:gd name="T2" fmla="*/ 136 w 301"/>
                      <a:gd name="T3" fmla="*/ 546 h 572"/>
                      <a:gd name="T4" fmla="*/ 134 w 301"/>
                      <a:gd name="T5" fmla="*/ 520 h 572"/>
                      <a:gd name="T6" fmla="*/ 133 w 301"/>
                      <a:gd name="T7" fmla="*/ 494 h 572"/>
                      <a:gd name="T8" fmla="*/ 130 w 301"/>
                      <a:gd name="T9" fmla="*/ 467 h 572"/>
                      <a:gd name="T10" fmla="*/ 126 w 301"/>
                      <a:gd name="T11" fmla="*/ 440 h 572"/>
                      <a:gd name="T12" fmla="*/ 120 w 301"/>
                      <a:gd name="T13" fmla="*/ 414 h 572"/>
                      <a:gd name="T14" fmla="*/ 113 w 301"/>
                      <a:gd name="T15" fmla="*/ 386 h 572"/>
                      <a:gd name="T16" fmla="*/ 105 w 301"/>
                      <a:gd name="T17" fmla="*/ 358 h 572"/>
                      <a:gd name="T18" fmla="*/ 95 w 301"/>
                      <a:gd name="T19" fmla="*/ 331 h 572"/>
                      <a:gd name="T20" fmla="*/ 85 w 301"/>
                      <a:gd name="T21" fmla="*/ 304 h 572"/>
                      <a:gd name="T22" fmla="*/ 74 w 301"/>
                      <a:gd name="T23" fmla="*/ 276 h 572"/>
                      <a:gd name="T24" fmla="*/ 61 w 301"/>
                      <a:gd name="T25" fmla="*/ 249 h 572"/>
                      <a:gd name="T26" fmla="*/ 47 w 301"/>
                      <a:gd name="T27" fmla="*/ 222 h 572"/>
                      <a:gd name="T28" fmla="*/ 33 w 301"/>
                      <a:gd name="T29" fmla="*/ 195 h 572"/>
                      <a:gd name="T30" fmla="*/ 16 w 301"/>
                      <a:gd name="T31" fmla="*/ 168 h 572"/>
                      <a:gd name="T32" fmla="*/ 0 w 301"/>
                      <a:gd name="T33" fmla="*/ 142 h 572"/>
                      <a:gd name="T34" fmla="*/ 167 w 301"/>
                      <a:gd name="T35" fmla="*/ 13 h 572"/>
                      <a:gd name="T36" fmla="*/ 184 w 301"/>
                      <a:gd name="T37" fmla="*/ 41 h 572"/>
                      <a:gd name="T38" fmla="*/ 200 w 301"/>
                      <a:gd name="T39" fmla="*/ 69 h 572"/>
                      <a:gd name="T40" fmla="*/ 215 w 301"/>
                      <a:gd name="T41" fmla="*/ 95 h 572"/>
                      <a:gd name="T42" fmla="*/ 228 w 301"/>
                      <a:gd name="T43" fmla="*/ 123 h 572"/>
                      <a:gd name="T44" fmla="*/ 240 w 301"/>
                      <a:gd name="T45" fmla="*/ 151 h 572"/>
                      <a:gd name="T46" fmla="*/ 251 w 301"/>
                      <a:gd name="T47" fmla="*/ 179 h 572"/>
                      <a:gd name="T48" fmla="*/ 262 w 301"/>
                      <a:gd name="T49" fmla="*/ 206 h 572"/>
                      <a:gd name="T50" fmla="*/ 271 w 301"/>
                      <a:gd name="T51" fmla="*/ 234 h 572"/>
                      <a:gd name="T52" fmla="*/ 279 w 301"/>
                      <a:gd name="T53" fmla="*/ 262 h 572"/>
                      <a:gd name="T54" fmla="*/ 286 w 301"/>
                      <a:gd name="T55" fmla="*/ 289 h 572"/>
                      <a:gd name="T56" fmla="*/ 292 w 301"/>
                      <a:gd name="T57" fmla="*/ 316 h 572"/>
                      <a:gd name="T58" fmla="*/ 296 w 301"/>
                      <a:gd name="T59" fmla="*/ 343 h 572"/>
                      <a:gd name="T60" fmla="*/ 299 w 301"/>
                      <a:gd name="T61" fmla="*/ 370 h 572"/>
                      <a:gd name="T62" fmla="*/ 300 w 301"/>
                      <a:gd name="T63" fmla="*/ 396 h 572"/>
                      <a:gd name="T64" fmla="*/ 301 w 301"/>
                      <a:gd name="T65" fmla="*/ 423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1" h="572">
                        <a:moveTo>
                          <a:pt x="300" y="435"/>
                        </a:moveTo>
                        <a:lnTo>
                          <a:pt x="134" y="572"/>
                        </a:lnTo>
                        <a:lnTo>
                          <a:pt x="136" y="559"/>
                        </a:lnTo>
                        <a:lnTo>
                          <a:pt x="136" y="546"/>
                        </a:lnTo>
                        <a:lnTo>
                          <a:pt x="136" y="534"/>
                        </a:lnTo>
                        <a:lnTo>
                          <a:pt x="134" y="520"/>
                        </a:lnTo>
                        <a:lnTo>
                          <a:pt x="134" y="507"/>
                        </a:lnTo>
                        <a:lnTo>
                          <a:pt x="133" y="494"/>
                        </a:lnTo>
                        <a:lnTo>
                          <a:pt x="131" y="480"/>
                        </a:lnTo>
                        <a:lnTo>
                          <a:pt x="130" y="467"/>
                        </a:lnTo>
                        <a:lnTo>
                          <a:pt x="128" y="454"/>
                        </a:lnTo>
                        <a:lnTo>
                          <a:pt x="126" y="440"/>
                        </a:lnTo>
                        <a:lnTo>
                          <a:pt x="123" y="427"/>
                        </a:lnTo>
                        <a:lnTo>
                          <a:pt x="120" y="414"/>
                        </a:lnTo>
                        <a:lnTo>
                          <a:pt x="117" y="400"/>
                        </a:lnTo>
                        <a:lnTo>
                          <a:pt x="113" y="386"/>
                        </a:lnTo>
                        <a:lnTo>
                          <a:pt x="109" y="373"/>
                        </a:lnTo>
                        <a:lnTo>
                          <a:pt x="105" y="358"/>
                        </a:lnTo>
                        <a:lnTo>
                          <a:pt x="101" y="345"/>
                        </a:lnTo>
                        <a:lnTo>
                          <a:pt x="95" y="331"/>
                        </a:lnTo>
                        <a:lnTo>
                          <a:pt x="90" y="318"/>
                        </a:lnTo>
                        <a:lnTo>
                          <a:pt x="85" y="304"/>
                        </a:lnTo>
                        <a:lnTo>
                          <a:pt x="79" y="290"/>
                        </a:lnTo>
                        <a:lnTo>
                          <a:pt x="74" y="276"/>
                        </a:lnTo>
                        <a:lnTo>
                          <a:pt x="68" y="263"/>
                        </a:lnTo>
                        <a:lnTo>
                          <a:pt x="61" y="249"/>
                        </a:lnTo>
                        <a:lnTo>
                          <a:pt x="54" y="236"/>
                        </a:lnTo>
                        <a:lnTo>
                          <a:pt x="47" y="222"/>
                        </a:lnTo>
                        <a:lnTo>
                          <a:pt x="40" y="208"/>
                        </a:lnTo>
                        <a:lnTo>
                          <a:pt x="33" y="195"/>
                        </a:lnTo>
                        <a:lnTo>
                          <a:pt x="25" y="182"/>
                        </a:lnTo>
                        <a:lnTo>
                          <a:pt x="16" y="168"/>
                        </a:lnTo>
                        <a:lnTo>
                          <a:pt x="8" y="155"/>
                        </a:lnTo>
                        <a:lnTo>
                          <a:pt x="0" y="142"/>
                        </a:lnTo>
                        <a:lnTo>
                          <a:pt x="158" y="0"/>
                        </a:lnTo>
                        <a:lnTo>
                          <a:pt x="167" y="13"/>
                        </a:lnTo>
                        <a:lnTo>
                          <a:pt x="176" y="27"/>
                        </a:lnTo>
                        <a:lnTo>
                          <a:pt x="184" y="41"/>
                        </a:lnTo>
                        <a:lnTo>
                          <a:pt x="192" y="54"/>
                        </a:lnTo>
                        <a:lnTo>
                          <a:pt x="200" y="69"/>
                        </a:lnTo>
                        <a:lnTo>
                          <a:pt x="207" y="82"/>
                        </a:lnTo>
                        <a:lnTo>
                          <a:pt x="215" y="95"/>
                        </a:lnTo>
                        <a:lnTo>
                          <a:pt x="221" y="109"/>
                        </a:lnTo>
                        <a:lnTo>
                          <a:pt x="228" y="123"/>
                        </a:lnTo>
                        <a:lnTo>
                          <a:pt x="234" y="137"/>
                        </a:lnTo>
                        <a:lnTo>
                          <a:pt x="240" y="151"/>
                        </a:lnTo>
                        <a:lnTo>
                          <a:pt x="246" y="164"/>
                        </a:lnTo>
                        <a:lnTo>
                          <a:pt x="251" y="179"/>
                        </a:lnTo>
                        <a:lnTo>
                          <a:pt x="258" y="193"/>
                        </a:lnTo>
                        <a:lnTo>
                          <a:pt x="262" y="206"/>
                        </a:lnTo>
                        <a:lnTo>
                          <a:pt x="267" y="221"/>
                        </a:lnTo>
                        <a:lnTo>
                          <a:pt x="271" y="234"/>
                        </a:lnTo>
                        <a:lnTo>
                          <a:pt x="275" y="247"/>
                        </a:lnTo>
                        <a:lnTo>
                          <a:pt x="279" y="262"/>
                        </a:lnTo>
                        <a:lnTo>
                          <a:pt x="283" y="275"/>
                        </a:lnTo>
                        <a:lnTo>
                          <a:pt x="286" y="289"/>
                        </a:lnTo>
                        <a:lnTo>
                          <a:pt x="289" y="303"/>
                        </a:lnTo>
                        <a:lnTo>
                          <a:pt x="292" y="316"/>
                        </a:lnTo>
                        <a:lnTo>
                          <a:pt x="294" y="329"/>
                        </a:lnTo>
                        <a:lnTo>
                          <a:pt x="296" y="343"/>
                        </a:lnTo>
                        <a:lnTo>
                          <a:pt x="298" y="357"/>
                        </a:lnTo>
                        <a:lnTo>
                          <a:pt x="299" y="370"/>
                        </a:lnTo>
                        <a:lnTo>
                          <a:pt x="300" y="384"/>
                        </a:lnTo>
                        <a:lnTo>
                          <a:pt x="300" y="396"/>
                        </a:lnTo>
                        <a:lnTo>
                          <a:pt x="301" y="409"/>
                        </a:lnTo>
                        <a:lnTo>
                          <a:pt x="301" y="423"/>
                        </a:lnTo>
                        <a:lnTo>
                          <a:pt x="300" y="435"/>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41" name="Freeform 18">
                    <a:extLst>
                      <a:ext uri="{FF2B5EF4-FFF2-40B4-BE49-F238E27FC236}">
                        <a16:creationId xmlns:a16="http://schemas.microsoft.com/office/drawing/2014/main" xmlns="" id="{FFA3FEBC-41B3-4DA5-89AB-BB1C9597384E}"/>
                      </a:ext>
                    </a:extLst>
                  </p:cNvPr>
                  <p:cNvSpPr>
                    <a:spLocks/>
                  </p:cNvSpPr>
                  <p:nvPr/>
                </p:nvSpPr>
                <p:spPr bwMode="auto">
                  <a:xfrm>
                    <a:off x="2935288" y="2744788"/>
                    <a:ext cx="738188" cy="1125538"/>
                  </a:xfrm>
                  <a:custGeom>
                    <a:avLst/>
                    <a:gdLst>
                      <a:gd name="T0" fmla="*/ 214 w 453"/>
                      <a:gd name="T1" fmla="*/ 0 h 691"/>
                      <a:gd name="T2" fmla="*/ 0 w 453"/>
                      <a:gd name="T3" fmla="*/ 80 h 691"/>
                      <a:gd name="T4" fmla="*/ 138 w 453"/>
                      <a:gd name="T5" fmla="*/ 504 h 691"/>
                      <a:gd name="T6" fmla="*/ 449 w 453"/>
                      <a:gd name="T7" fmla="*/ 691 h 691"/>
                      <a:gd name="T8" fmla="*/ 214 w 453"/>
                      <a:gd name="T9" fmla="*/ 0 h 691"/>
                      <a:gd name="T10" fmla="*/ 214 w 453"/>
                      <a:gd name="T11" fmla="*/ 0 h 691"/>
                    </a:gdLst>
                    <a:ahLst/>
                    <a:cxnLst>
                      <a:cxn ang="0">
                        <a:pos x="T0" y="T1"/>
                      </a:cxn>
                      <a:cxn ang="0">
                        <a:pos x="T2" y="T3"/>
                      </a:cxn>
                      <a:cxn ang="0">
                        <a:pos x="T4" y="T5"/>
                      </a:cxn>
                      <a:cxn ang="0">
                        <a:pos x="T6" y="T7"/>
                      </a:cxn>
                      <a:cxn ang="0">
                        <a:pos x="T8" y="T9"/>
                      </a:cxn>
                      <a:cxn ang="0">
                        <a:pos x="T10" y="T11"/>
                      </a:cxn>
                    </a:cxnLst>
                    <a:rect l="0" t="0" r="r" b="b"/>
                    <a:pathLst>
                      <a:path w="453" h="691">
                        <a:moveTo>
                          <a:pt x="214" y="0"/>
                        </a:moveTo>
                        <a:cubicBezTo>
                          <a:pt x="0" y="80"/>
                          <a:pt x="0" y="80"/>
                          <a:pt x="0" y="80"/>
                        </a:cubicBezTo>
                        <a:cubicBezTo>
                          <a:pt x="82" y="206"/>
                          <a:pt x="143" y="352"/>
                          <a:pt x="138" y="504"/>
                        </a:cubicBezTo>
                        <a:cubicBezTo>
                          <a:pt x="449" y="691"/>
                          <a:pt x="449" y="691"/>
                          <a:pt x="449" y="691"/>
                        </a:cubicBezTo>
                        <a:cubicBezTo>
                          <a:pt x="453" y="442"/>
                          <a:pt x="350" y="205"/>
                          <a:pt x="214" y="0"/>
                        </a:cubicBezTo>
                        <a:cubicBezTo>
                          <a:pt x="214" y="0"/>
                          <a:pt x="214" y="0"/>
                          <a:pt x="214" y="0"/>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D" dirty="0"/>
                  </a:p>
                </p:txBody>
              </p:sp>
            </p:grpSp>
            <p:sp>
              <p:nvSpPr>
                <p:cNvPr id="8" name="Freeform 6">
                  <a:extLst>
                    <a:ext uri="{FF2B5EF4-FFF2-40B4-BE49-F238E27FC236}">
                      <a16:creationId xmlns:a16="http://schemas.microsoft.com/office/drawing/2014/main" xmlns="" id="{74223782-E009-4D91-89BE-CDA08969B790}"/>
                    </a:ext>
                  </a:extLst>
                </p:cNvPr>
                <p:cNvSpPr>
                  <a:spLocks/>
                </p:cNvSpPr>
                <p:nvPr/>
              </p:nvSpPr>
              <p:spPr bwMode="auto">
                <a:xfrm>
                  <a:off x="1703881" y="3021013"/>
                  <a:ext cx="600075" cy="354013"/>
                </a:xfrm>
                <a:custGeom>
                  <a:avLst/>
                  <a:gdLst>
                    <a:gd name="T0" fmla="*/ 378 w 378"/>
                    <a:gd name="T1" fmla="*/ 0 h 223"/>
                    <a:gd name="T2" fmla="*/ 221 w 378"/>
                    <a:gd name="T3" fmla="*/ 139 h 223"/>
                    <a:gd name="T4" fmla="*/ 0 w 378"/>
                    <a:gd name="T5" fmla="*/ 223 h 223"/>
                    <a:gd name="T6" fmla="*/ 157 w 378"/>
                    <a:gd name="T7" fmla="*/ 81 h 223"/>
                    <a:gd name="T8" fmla="*/ 378 w 378"/>
                    <a:gd name="T9" fmla="*/ 0 h 223"/>
                  </a:gdLst>
                  <a:ahLst/>
                  <a:cxnLst>
                    <a:cxn ang="0">
                      <a:pos x="T0" y="T1"/>
                    </a:cxn>
                    <a:cxn ang="0">
                      <a:pos x="T2" y="T3"/>
                    </a:cxn>
                    <a:cxn ang="0">
                      <a:pos x="T4" y="T5"/>
                    </a:cxn>
                    <a:cxn ang="0">
                      <a:pos x="T6" y="T7"/>
                    </a:cxn>
                    <a:cxn ang="0">
                      <a:pos x="T8" y="T9"/>
                    </a:cxn>
                  </a:cxnLst>
                  <a:rect l="0" t="0" r="r" b="b"/>
                  <a:pathLst>
                    <a:path w="378" h="223">
                      <a:moveTo>
                        <a:pt x="378" y="0"/>
                      </a:moveTo>
                      <a:lnTo>
                        <a:pt x="221" y="139"/>
                      </a:lnTo>
                      <a:lnTo>
                        <a:pt x="0" y="223"/>
                      </a:lnTo>
                      <a:lnTo>
                        <a:pt x="157" y="81"/>
                      </a:lnTo>
                      <a:lnTo>
                        <a:pt x="3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p>
              </p:txBody>
            </p:sp>
            <p:sp>
              <p:nvSpPr>
                <p:cNvPr id="9" name="Freeform 8">
                  <a:extLst>
                    <a:ext uri="{FF2B5EF4-FFF2-40B4-BE49-F238E27FC236}">
                      <a16:creationId xmlns:a16="http://schemas.microsoft.com/office/drawing/2014/main" xmlns="" id="{A10B0A4D-DE17-438F-AF05-ACD6E77E33AD}"/>
                    </a:ext>
                  </a:extLst>
                </p:cNvPr>
                <p:cNvSpPr>
                  <a:spLocks/>
                </p:cNvSpPr>
                <p:nvPr/>
              </p:nvSpPr>
              <p:spPr bwMode="auto">
                <a:xfrm>
                  <a:off x="325931" y="2503488"/>
                  <a:ext cx="1627188" cy="871538"/>
                </a:xfrm>
                <a:custGeom>
                  <a:avLst/>
                  <a:gdLst>
                    <a:gd name="T0" fmla="*/ 868 w 1025"/>
                    <a:gd name="T1" fmla="*/ 549 h 549"/>
                    <a:gd name="T2" fmla="*/ 856 w 1025"/>
                    <a:gd name="T3" fmla="*/ 532 h 549"/>
                    <a:gd name="T4" fmla="*/ 844 w 1025"/>
                    <a:gd name="T5" fmla="*/ 517 h 549"/>
                    <a:gd name="T6" fmla="*/ 831 w 1025"/>
                    <a:gd name="T7" fmla="*/ 500 h 549"/>
                    <a:gd name="T8" fmla="*/ 819 w 1025"/>
                    <a:gd name="T9" fmla="*/ 484 h 549"/>
                    <a:gd name="T10" fmla="*/ 805 w 1025"/>
                    <a:gd name="T11" fmla="*/ 469 h 549"/>
                    <a:gd name="T12" fmla="*/ 791 w 1025"/>
                    <a:gd name="T13" fmla="*/ 453 h 549"/>
                    <a:gd name="T14" fmla="*/ 777 w 1025"/>
                    <a:gd name="T15" fmla="*/ 438 h 549"/>
                    <a:gd name="T16" fmla="*/ 763 w 1025"/>
                    <a:gd name="T17" fmla="*/ 422 h 549"/>
                    <a:gd name="T18" fmla="*/ 748 w 1025"/>
                    <a:gd name="T19" fmla="*/ 408 h 549"/>
                    <a:gd name="T20" fmla="*/ 733 w 1025"/>
                    <a:gd name="T21" fmla="*/ 394 h 549"/>
                    <a:gd name="T22" fmla="*/ 717 w 1025"/>
                    <a:gd name="T23" fmla="*/ 379 h 549"/>
                    <a:gd name="T24" fmla="*/ 702 w 1025"/>
                    <a:gd name="T25" fmla="*/ 365 h 549"/>
                    <a:gd name="T26" fmla="*/ 686 w 1025"/>
                    <a:gd name="T27" fmla="*/ 352 h 549"/>
                    <a:gd name="T28" fmla="*/ 669 w 1025"/>
                    <a:gd name="T29" fmla="*/ 338 h 549"/>
                    <a:gd name="T30" fmla="*/ 653 w 1025"/>
                    <a:gd name="T31" fmla="*/ 325 h 549"/>
                    <a:gd name="T32" fmla="*/ 636 w 1025"/>
                    <a:gd name="T33" fmla="*/ 312 h 549"/>
                    <a:gd name="T34" fmla="*/ 584 w 1025"/>
                    <a:gd name="T35" fmla="*/ 276 h 549"/>
                    <a:gd name="T36" fmla="*/ 533 w 1025"/>
                    <a:gd name="T37" fmla="*/ 245 h 549"/>
                    <a:gd name="T38" fmla="*/ 481 w 1025"/>
                    <a:gd name="T39" fmla="*/ 218 h 549"/>
                    <a:gd name="T40" fmla="*/ 430 w 1025"/>
                    <a:gd name="T41" fmla="*/ 196 h 549"/>
                    <a:gd name="T42" fmla="*/ 380 w 1025"/>
                    <a:gd name="T43" fmla="*/ 178 h 549"/>
                    <a:gd name="T44" fmla="*/ 330 w 1025"/>
                    <a:gd name="T45" fmla="*/ 166 h 549"/>
                    <a:gd name="T46" fmla="*/ 281 w 1025"/>
                    <a:gd name="T47" fmla="*/ 158 h 549"/>
                    <a:gd name="T48" fmla="*/ 234 w 1025"/>
                    <a:gd name="T49" fmla="*/ 155 h 549"/>
                    <a:gd name="T50" fmla="*/ 189 w 1025"/>
                    <a:gd name="T51" fmla="*/ 156 h 549"/>
                    <a:gd name="T52" fmla="*/ 146 w 1025"/>
                    <a:gd name="T53" fmla="*/ 162 h 549"/>
                    <a:gd name="T54" fmla="*/ 105 w 1025"/>
                    <a:gd name="T55" fmla="*/ 173 h 549"/>
                    <a:gd name="T56" fmla="*/ 67 w 1025"/>
                    <a:gd name="T57" fmla="*/ 189 h 549"/>
                    <a:gd name="T58" fmla="*/ 32 w 1025"/>
                    <a:gd name="T59" fmla="*/ 211 h 549"/>
                    <a:gd name="T60" fmla="*/ 0 w 1025"/>
                    <a:gd name="T61" fmla="*/ 238 h 549"/>
                    <a:gd name="T62" fmla="*/ 165 w 1025"/>
                    <a:gd name="T63" fmla="*/ 66 h 549"/>
                    <a:gd name="T64" fmla="*/ 198 w 1025"/>
                    <a:gd name="T65" fmla="*/ 43 h 549"/>
                    <a:gd name="T66" fmla="*/ 235 w 1025"/>
                    <a:gd name="T67" fmla="*/ 24 h 549"/>
                    <a:gd name="T68" fmla="*/ 274 w 1025"/>
                    <a:gd name="T69" fmla="*/ 11 h 549"/>
                    <a:gd name="T70" fmla="*/ 316 w 1025"/>
                    <a:gd name="T71" fmla="*/ 3 h 549"/>
                    <a:gd name="T72" fmla="*/ 361 w 1025"/>
                    <a:gd name="T73" fmla="*/ 0 h 549"/>
                    <a:gd name="T74" fmla="*/ 407 w 1025"/>
                    <a:gd name="T75" fmla="*/ 2 h 549"/>
                    <a:gd name="T76" fmla="*/ 456 w 1025"/>
                    <a:gd name="T77" fmla="*/ 8 h 549"/>
                    <a:gd name="T78" fmla="*/ 505 w 1025"/>
                    <a:gd name="T79" fmla="*/ 20 h 549"/>
                    <a:gd name="T80" fmla="*/ 555 w 1025"/>
                    <a:gd name="T81" fmla="*/ 35 h 549"/>
                    <a:gd name="T82" fmla="*/ 607 w 1025"/>
                    <a:gd name="T83" fmla="*/ 56 h 549"/>
                    <a:gd name="T84" fmla="*/ 659 w 1025"/>
                    <a:gd name="T85" fmla="*/ 82 h 549"/>
                    <a:gd name="T86" fmla="*/ 711 w 1025"/>
                    <a:gd name="T87" fmla="*/ 111 h 549"/>
                    <a:gd name="T88" fmla="*/ 764 w 1025"/>
                    <a:gd name="T89" fmla="*/ 146 h 549"/>
                    <a:gd name="T90" fmla="*/ 798 w 1025"/>
                    <a:gd name="T91" fmla="*/ 171 h 549"/>
                    <a:gd name="T92" fmla="*/ 815 w 1025"/>
                    <a:gd name="T93" fmla="*/ 185 h 549"/>
                    <a:gd name="T94" fmla="*/ 832 w 1025"/>
                    <a:gd name="T95" fmla="*/ 199 h 549"/>
                    <a:gd name="T96" fmla="*/ 849 w 1025"/>
                    <a:gd name="T97" fmla="*/ 212 h 549"/>
                    <a:gd name="T98" fmla="*/ 864 w 1025"/>
                    <a:gd name="T99" fmla="*/ 226 h 549"/>
                    <a:gd name="T100" fmla="*/ 881 w 1025"/>
                    <a:gd name="T101" fmla="*/ 241 h 549"/>
                    <a:gd name="T102" fmla="*/ 896 w 1025"/>
                    <a:gd name="T103" fmla="*/ 256 h 549"/>
                    <a:gd name="T104" fmla="*/ 910 w 1025"/>
                    <a:gd name="T105" fmla="*/ 272 h 549"/>
                    <a:gd name="T106" fmla="*/ 926 w 1025"/>
                    <a:gd name="T107" fmla="*/ 286 h 549"/>
                    <a:gd name="T108" fmla="*/ 940 w 1025"/>
                    <a:gd name="T109" fmla="*/ 301 h 549"/>
                    <a:gd name="T110" fmla="*/ 955 w 1025"/>
                    <a:gd name="T111" fmla="*/ 318 h 549"/>
                    <a:gd name="T112" fmla="*/ 968 w 1025"/>
                    <a:gd name="T113" fmla="*/ 333 h 549"/>
                    <a:gd name="T114" fmla="*/ 981 w 1025"/>
                    <a:gd name="T115" fmla="*/ 350 h 549"/>
                    <a:gd name="T116" fmla="*/ 995 w 1025"/>
                    <a:gd name="T117" fmla="*/ 366 h 549"/>
                    <a:gd name="T118" fmla="*/ 1007 w 1025"/>
                    <a:gd name="T119" fmla="*/ 382 h 549"/>
                    <a:gd name="T120" fmla="*/ 1019 w 1025"/>
                    <a:gd name="T121" fmla="*/ 399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5" h="549">
                      <a:moveTo>
                        <a:pt x="1025" y="407"/>
                      </a:moveTo>
                      <a:lnTo>
                        <a:pt x="868" y="549"/>
                      </a:lnTo>
                      <a:lnTo>
                        <a:pt x="862" y="540"/>
                      </a:lnTo>
                      <a:lnTo>
                        <a:pt x="856" y="532"/>
                      </a:lnTo>
                      <a:lnTo>
                        <a:pt x="851" y="525"/>
                      </a:lnTo>
                      <a:lnTo>
                        <a:pt x="844" y="517"/>
                      </a:lnTo>
                      <a:lnTo>
                        <a:pt x="838" y="509"/>
                      </a:lnTo>
                      <a:lnTo>
                        <a:pt x="831" y="500"/>
                      </a:lnTo>
                      <a:lnTo>
                        <a:pt x="825" y="492"/>
                      </a:lnTo>
                      <a:lnTo>
                        <a:pt x="819" y="484"/>
                      </a:lnTo>
                      <a:lnTo>
                        <a:pt x="812" y="477"/>
                      </a:lnTo>
                      <a:lnTo>
                        <a:pt x="805" y="469"/>
                      </a:lnTo>
                      <a:lnTo>
                        <a:pt x="799" y="461"/>
                      </a:lnTo>
                      <a:lnTo>
                        <a:pt x="791" y="453"/>
                      </a:lnTo>
                      <a:lnTo>
                        <a:pt x="784" y="446"/>
                      </a:lnTo>
                      <a:lnTo>
                        <a:pt x="777" y="438"/>
                      </a:lnTo>
                      <a:lnTo>
                        <a:pt x="770" y="431"/>
                      </a:lnTo>
                      <a:lnTo>
                        <a:pt x="763" y="422"/>
                      </a:lnTo>
                      <a:lnTo>
                        <a:pt x="755" y="415"/>
                      </a:lnTo>
                      <a:lnTo>
                        <a:pt x="748" y="408"/>
                      </a:lnTo>
                      <a:lnTo>
                        <a:pt x="741" y="401"/>
                      </a:lnTo>
                      <a:lnTo>
                        <a:pt x="733" y="394"/>
                      </a:lnTo>
                      <a:lnTo>
                        <a:pt x="726" y="386"/>
                      </a:lnTo>
                      <a:lnTo>
                        <a:pt x="717" y="379"/>
                      </a:lnTo>
                      <a:lnTo>
                        <a:pt x="710" y="372"/>
                      </a:lnTo>
                      <a:lnTo>
                        <a:pt x="702" y="365"/>
                      </a:lnTo>
                      <a:lnTo>
                        <a:pt x="694" y="359"/>
                      </a:lnTo>
                      <a:lnTo>
                        <a:pt x="686" y="352"/>
                      </a:lnTo>
                      <a:lnTo>
                        <a:pt x="677" y="344"/>
                      </a:lnTo>
                      <a:lnTo>
                        <a:pt x="669" y="338"/>
                      </a:lnTo>
                      <a:lnTo>
                        <a:pt x="661" y="331"/>
                      </a:lnTo>
                      <a:lnTo>
                        <a:pt x="653" y="325"/>
                      </a:lnTo>
                      <a:lnTo>
                        <a:pt x="645" y="318"/>
                      </a:lnTo>
                      <a:lnTo>
                        <a:pt x="636" y="312"/>
                      </a:lnTo>
                      <a:lnTo>
                        <a:pt x="610" y="293"/>
                      </a:lnTo>
                      <a:lnTo>
                        <a:pt x="584" y="276"/>
                      </a:lnTo>
                      <a:lnTo>
                        <a:pt x="558" y="259"/>
                      </a:lnTo>
                      <a:lnTo>
                        <a:pt x="533" y="245"/>
                      </a:lnTo>
                      <a:lnTo>
                        <a:pt x="507" y="230"/>
                      </a:lnTo>
                      <a:lnTo>
                        <a:pt x="481" y="218"/>
                      </a:lnTo>
                      <a:lnTo>
                        <a:pt x="456" y="207"/>
                      </a:lnTo>
                      <a:lnTo>
                        <a:pt x="430" y="196"/>
                      </a:lnTo>
                      <a:lnTo>
                        <a:pt x="404" y="187"/>
                      </a:lnTo>
                      <a:lnTo>
                        <a:pt x="380" y="178"/>
                      </a:lnTo>
                      <a:lnTo>
                        <a:pt x="355" y="171"/>
                      </a:lnTo>
                      <a:lnTo>
                        <a:pt x="330" y="166"/>
                      </a:lnTo>
                      <a:lnTo>
                        <a:pt x="306" y="161"/>
                      </a:lnTo>
                      <a:lnTo>
                        <a:pt x="281" y="158"/>
                      </a:lnTo>
                      <a:lnTo>
                        <a:pt x="258" y="156"/>
                      </a:lnTo>
                      <a:lnTo>
                        <a:pt x="234" y="155"/>
                      </a:lnTo>
                      <a:lnTo>
                        <a:pt x="211" y="155"/>
                      </a:lnTo>
                      <a:lnTo>
                        <a:pt x="189" y="156"/>
                      </a:lnTo>
                      <a:lnTo>
                        <a:pt x="167" y="159"/>
                      </a:lnTo>
                      <a:lnTo>
                        <a:pt x="146" y="162"/>
                      </a:lnTo>
                      <a:lnTo>
                        <a:pt x="125" y="167"/>
                      </a:lnTo>
                      <a:lnTo>
                        <a:pt x="105" y="173"/>
                      </a:lnTo>
                      <a:lnTo>
                        <a:pt x="85" y="181"/>
                      </a:lnTo>
                      <a:lnTo>
                        <a:pt x="67" y="189"/>
                      </a:lnTo>
                      <a:lnTo>
                        <a:pt x="48" y="200"/>
                      </a:lnTo>
                      <a:lnTo>
                        <a:pt x="32" y="211"/>
                      </a:lnTo>
                      <a:lnTo>
                        <a:pt x="15" y="223"/>
                      </a:lnTo>
                      <a:lnTo>
                        <a:pt x="0" y="238"/>
                      </a:lnTo>
                      <a:lnTo>
                        <a:pt x="150" y="81"/>
                      </a:lnTo>
                      <a:lnTo>
                        <a:pt x="165" y="66"/>
                      </a:lnTo>
                      <a:lnTo>
                        <a:pt x="181" y="54"/>
                      </a:lnTo>
                      <a:lnTo>
                        <a:pt x="198" y="43"/>
                      </a:lnTo>
                      <a:lnTo>
                        <a:pt x="217" y="32"/>
                      </a:lnTo>
                      <a:lnTo>
                        <a:pt x="235" y="24"/>
                      </a:lnTo>
                      <a:lnTo>
                        <a:pt x="255" y="17"/>
                      </a:lnTo>
                      <a:lnTo>
                        <a:pt x="274" y="11"/>
                      </a:lnTo>
                      <a:lnTo>
                        <a:pt x="295" y="7"/>
                      </a:lnTo>
                      <a:lnTo>
                        <a:pt x="316" y="3"/>
                      </a:lnTo>
                      <a:lnTo>
                        <a:pt x="339" y="1"/>
                      </a:lnTo>
                      <a:lnTo>
                        <a:pt x="361" y="0"/>
                      </a:lnTo>
                      <a:lnTo>
                        <a:pt x="384" y="1"/>
                      </a:lnTo>
                      <a:lnTo>
                        <a:pt x="407" y="2"/>
                      </a:lnTo>
                      <a:lnTo>
                        <a:pt x="431" y="5"/>
                      </a:lnTo>
                      <a:lnTo>
                        <a:pt x="456" y="8"/>
                      </a:lnTo>
                      <a:lnTo>
                        <a:pt x="480" y="13"/>
                      </a:lnTo>
                      <a:lnTo>
                        <a:pt x="505" y="20"/>
                      </a:lnTo>
                      <a:lnTo>
                        <a:pt x="531" y="27"/>
                      </a:lnTo>
                      <a:lnTo>
                        <a:pt x="555" y="35"/>
                      </a:lnTo>
                      <a:lnTo>
                        <a:pt x="582" y="45"/>
                      </a:lnTo>
                      <a:lnTo>
                        <a:pt x="607" y="56"/>
                      </a:lnTo>
                      <a:lnTo>
                        <a:pt x="633" y="68"/>
                      </a:lnTo>
                      <a:lnTo>
                        <a:pt x="659" y="82"/>
                      </a:lnTo>
                      <a:lnTo>
                        <a:pt x="686" y="96"/>
                      </a:lnTo>
                      <a:lnTo>
                        <a:pt x="711" y="111"/>
                      </a:lnTo>
                      <a:lnTo>
                        <a:pt x="737" y="128"/>
                      </a:lnTo>
                      <a:lnTo>
                        <a:pt x="764" y="146"/>
                      </a:lnTo>
                      <a:lnTo>
                        <a:pt x="789" y="165"/>
                      </a:lnTo>
                      <a:lnTo>
                        <a:pt x="798" y="171"/>
                      </a:lnTo>
                      <a:lnTo>
                        <a:pt x="807" y="178"/>
                      </a:lnTo>
                      <a:lnTo>
                        <a:pt x="815" y="185"/>
                      </a:lnTo>
                      <a:lnTo>
                        <a:pt x="824" y="191"/>
                      </a:lnTo>
                      <a:lnTo>
                        <a:pt x="832" y="199"/>
                      </a:lnTo>
                      <a:lnTo>
                        <a:pt x="840" y="205"/>
                      </a:lnTo>
                      <a:lnTo>
                        <a:pt x="849" y="212"/>
                      </a:lnTo>
                      <a:lnTo>
                        <a:pt x="857" y="219"/>
                      </a:lnTo>
                      <a:lnTo>
                        <a:pt x="864" y="226"/>
                      </a:lnTo>
                      <a:lnTo>
                        <a:pt x="872" y="234"/>
                      </a:lnTo>
                      <a:lnTo>
                        <a:pt x="881" y="241"/>
                      </a:lnTo>
                      <a:lnTo>
                        <a:pt x="888" y="249"/>
                      </a:lnTo>
                      <a:lnTo>
                        <a:pt x="896" y="256"/>
                      </a:lnTo>
                      <a:lnTo>
                        <a:pt x="903" y="263"/>
                      </a:lnTo>
                      <a:lnTo>
                        <a:pt x="910" y="272"/>
                      </a:lnTo>
                      <a:lnTo>
                        <a:pt x="919" y="279"/>
                      </a:lnTo>
                      <a:lnTo>
                        <a:pt x="926" y="286"/>
                      </a:lnTo>
                      <a:lnTo>
                        <a:pt x="933" y="294"/>
                      </a:lnTo>
                      <a:lnTo>
                        <a:pt x="940" y="301"/>
                      </a:lnTo>
                      <a:lnTo>
                        <a:pt x="947" y="309"/>
                      </a:lnTo>
                      <a:lnTo>
                        <a:pt x="955" y="318"/>
                      </a:lnTo>
                      <a:lnTo>
                        <a:pt x="961" y="325"/>
                      </a:lnTo>
                      <a:lnTo>
                        <a:pt x="968" y="333"/>
                      </a:lnTo>
                      <a:lnTo>
                        <a:pt x="975" y="341"/>
                      </a:lnTo>
                      <a:lnTo>
                        <a:pt x="981" y="350"/>
                      </a:lnTo>
                      <a:lnTo>
                        <a:pt x="987" y="358"/>
                      </a:lnTo>
                      <a:lnTo>
                        <a:pt x="995" y="366"/>
                      </a:lnTo>
                      <a:lnTo>
                        <a:pt x="1001" y="374"/>
                      </a:lnTo>
                      <a:lnTo>
                        <a:pt x="1007" y="382"/>
                      </a:lnTo>
                      <a:lnTo>
                        <a:pt x="1013" y="390"/>
                      </a:lnTo>
                      <a:lnTo>
                        <a:pt x="1019" y="399"/>
                      </a:lnTo>
                      <a:lnTo>
                        <a:pt x="1025" y="40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p>
              </p:txBody>
            </p:sp>
            <p:sp>
              <p:nvSpPr>
                <p:cNvPr id="10" name="Freeform 14">
                  <a:extLst>
                    <a:ext uri="{FF2B5EF4-FFF2-40B4-BE49-F238E27FC236}">
                      <a16:creationId xmlns:a16="http://schemas.microsoft.com/office/drawing/2014/main" xmlns="" id="{7B95326B-4DB4-4C27-B56B-F19F79266383}"/>
                    </a:ext>
                  </a:extLst>
                </p:cNvPr>
                <p:cNvSpPr>
                  <a:spLocks/>
                </p:cNvSpPr>
                <p:nvPr/>
              </p:nvSpPr>
              <p:spPr bwMode="auto">
                <a:xfrm>
                  <a:off x="1957881" y="3902075"/>
                  <a:ext cx="769938" cy="512763"/>
                </a:xfrm>
                <a:custGeom>
                  <a:avLst/>
                  <a:gdLst>
                    <a:gd name="T0" fmla="*/ 485 w 485"/>
                    <a:gd name="T1" fmla="*/ 192 h 323"/>
                    <a:gd name="T2" fmla="*/ 316 w 485"/>
                    <a:gd name="T3" fmla="*/ 323 h 323"/>
                    <a:gd name="T4" fmla="*/ 0 w 485"/>
                    <a:gd name="T5" fmla="*/ 137 h 323"/>
                    <a:gd name="T6" fmla="*/ 166 w 485"/>
                    <a:gd name="T7" fmla="*/ 0 h 323"/>
                    <a:gd name="T8" fmla="*/ 485 w 485"/>
                    <a:gd name="T9" fmla="*/ 192 h 323"/>
                  </a:gdLst>
                  <a:ahLst/>
                  <a:cxnLst>
                    <a:cxn ang="0">
                      <a:pos x="T0" y="T1"/>
                    </a:cxn>
                    <a:cxn ang="0">
                      <a:pos x="T2" y="T3"/>
                    </a:cxn>
                    <a:cxn ang="0">
                      <a:pos x="T4" y="T5"/>
                    </a:cxn>
                    <a:cxn ang="0">
                      <a:pos x="T6" y="T7"/>
                    </a:cxn>
                    <a:cxn ang="0">
                      <a:pos x="T8" y="T9"/>
                    </a:cxn>
                  </a:cxnLst>
                  <a:rect l="0" t="0" r="r" b="b"/>
                  <a:pathLst>
                    <a:path w="485" h="323">
                      <a:moveTo>
                        <a:pt x="485" y="192"/>
                      </a:moveTo>
                      <a:lnTo>
                        <a:pt x="316" y="323"/>
                      </a:lnTo>
                      <a:lnTo>
                        <a:pt x="0" y="137"/>
                      </a:lnTo>
                      <a:lnTo>
                        <a:pt x="166" y="0"/>
                      </a:lnTo>
                      <a:lnTo>
                        <a:pt x="485" y="19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p>
              </p:txBody>
            </p:sp>
            <p:sp>
              <p:nvSpPr>
                <p:cNvPr id="11" name="Freeform 16">
                  <a:extLst>
                    <a:ext uri="{FF2B5EF4-FFF2-40B4-BE49-F238E27FC236}">
                      <a16:creationId xmlns:a16="http://schemas.microsoft.com/office/drawing/2014/main" xmlns="" id="{0B90A5E6-093F-42DC-8DA4-3446250BD347}"/>
                    </a:ext>
                  </a:extLst>
                </p:cNvPr>
                <p:cNvSpPr>
                  <a:spLocks/>
                </p:cNvSpPr>
                <p:nvPr/>
              </p:nvSpPr>
              <p:spPr bwMode="auto">
                <a:xfrm>
                  <a:off x="1745156" y="3211513"/>
                  <a:ext cx="477838" cy="908050"/>
                </a:xfrm>
                <a:custGeom>
                  <a:avLst/>
                  <a:gdLst>
                    <a:gd name="T0" fmla="*/ 134 w 301"/>
                    <a:gd name="T1" fmla="*/ 572 h 572"/>
                    <a:gd name="T2" fmla="*/ 136 w 301"/>
                    <a:gd name="T3" fmla="*/ 546 h 572"/>
                    <a:gd name="T4" fmla="*/ 134 w 301"/>
                    <a:gd name="T5" fmla="*/ 520 h 572"/>
                    <a:gd name="T6" fmla="*/ 133 w 301"/>
                    <a:gd name="T7" fmla="*/ 494 h 572"/>
                    <a:gd name="T8" fmla="*/ 130 w 301"/>
                    <a:gd name="T9" fmla="*/ 467 h 572"/>
                    <a:gd name="T10" fmla="*/ 126 w 301"/>
                    <a:gd name="T11" fmla="*/ 440 h 572"/>
                    <a:gd name="T12" fmla="*/ 120 w 301"/>
                    <a:gd name="T13" fmla="*/ 414 h 572"/>
                    <a:gd name="T14" fmla="*/ 113 w 301"/>
                    <a:gd name="T15" fmla="*/ 386 h 572"/>
                    <a:gd name="T16" fmla="*/ 105 w 301"/>
                    <a:gd name="T17" fmla="*/ 358 h 572"/>
                    <a:gd name="T18" fmla="*/ 95 w 301"/>
                    <a:gd name="T19" fmla="*/ 331 h 572"/>
                    <a:gd name="T20" fmla="*/ 85 w 301"/>
                    <a:gd name="T21" fmla="*/ 304 h 572"/>
                    <a:gd name="T22" fmla="*/ 74 w 301"/>
                    <a:gd name="T23" fmla="*/ 276 h 572"/>
                    <a:gd name="T24" fmla="*/ 61 w 301"/>
                    <a:gd name="T25" fmla="*/ 249 h 572"/>
                    <a:gd name="T26" fmla="*/ 47 w 301"/>
                    <a:gd name="T27" fmla="*/ 222 h 572"/>
                    <a:gd name="T28" fmla="*/ 33 w 301"/>
                    <a:gd name="T29" fmla="*/ 195 h 572"/>
                    <a:gd name="T30" fmla="*/ 16 w 301"/>
                    <a:gd name="T31" fmla="*/ 168 h 572"/>
                    <a:gd name="T32" fmla="*/ 0 w 301"/>
                    <a:gd name="T33" fmla="*/ 142 h 572"/>
                    <a:gd name="T34" fmla="*/ 167 w 301"/>
                    <a:gd name="T35" fmla="*/ 13 h 572"/>
                    <a:gd name="T36" fmla="*/ 184 w 301"/>
                    <a:gd name="T37" fmla="*/ 41 h 572"/>
                    <a:gd name="T38" fmla="*/ 200 w 301"/>
                    <a:gd name="T39" fmla="*/ 69 h 572"/>
                    <a:gd name="T40" fmla="*/ 215 w 301"/>
                    <a:gd name="T41" fmla="*/ 95 h 572"/>
                    <a:gd name="T42" fmla="*/ 228 w 301"/>
                    <a:gd name="T43" fmla="*/ 123 h 572"/>
                    <a:gd name="T44" fmla="*/ 240 w 301"/>
                    <a:gd name="T45" fmla="*/ 151 h 572"/>
                    <a:gd name="T46" fmla="*/ 251 w 301"/>
                    <a:gd name="T47" fmla="*/ 179 h 572"/>
                    <a:gd name="T48" fmla="*/ 262 w 301"/>
                    <a:gd name="T49" fmla="*/ 206 h 572"/>
                    <a:gd name="T50" fmla="*/ 271 w 301"/>
                    <a:gd name="T51" fmla="*/ 234 h 572"/>
                    <a:gd name="T52" fmla="*/ 279 w 301"/>
                    <a:gd name="T53" fmla="*/ 262 h 572"/>
                    <a:gd name="T54" fmla="*/ 286 w 301"/>
                    <a:gd name="T55" fmla="*/ 289 h 572"/>
                    <a:gd name="T56" fmla="*/ 292 w 301"/>
                    <a:gd name="T57" fmla="*/ 316 h 572"/>
                    <a:gd name="T58" fmla="*/ 296 w 301"/>
                    <a:gd name="T59" fmla="*/ 343 h 572"/>
                    <a:gd name="T60" fmla="*/ 299 w 301"/>
                    <a:gd name="T61" fmla="*/ 370 h 572"/>
                    <a:gd name="T62" fmla="*/ 300 w 301"/>
                    <a:gd name="T63" fmla="*/ 396 h 572"/>
                    <a:gd name="T64" fmla="*/ 301 w 301"/>
                    <a:gd name="T65" fmla="*/ 423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1" h="572">
                      <a:moveTo>
                        <a:pt x="300" y="435"/>
                      </a:moveTo>
                      <a:lnTo>
                        <a:pt x="134" y="572"/>
                      </a:lnTo>
                      <a:lnTo>
                        <a:pt x="136" y="559"/>
                      </a:lnTo>
                      <a:lnTo>
                        <a:pt x="136" y="546"/>
                      </a:lnTo>
                      <a:lnTo>
                        <a:pt x="136" y="534"/>
                      </a:lnTo>
                      <a:lnTo>
                        <a:pt x="134" y="520"/>
                      </a:lnTo>
                      <a:lnTo>
                        <a:pt x="134" y="507"/>
                      </a:lnTo>
                      <a:lnTo>
                        <a:pt x="133" y="494"/>
                      </a:lnTo>
                      <a:lnTo>
                        <a:pt x="131" y="480"/>
                      </a:lnTo>
                      <a:lnTo>
                        <a:pt x="130" y="467"/>
                      </a:lnTo>
                      <a:lnTo>
                        <a:pt x="128" y="454"/>
                      </a:lnTo>
                      <a:lnTo>
                        <a:pt x="126" y="440"/>
                      </a:lnTo>
                      <a:lnTo>
                        <a:pt x="123" y="427"/>
                      </a:lnTo>
                      <a:lnTo>
                        <a:pt x="120" y="414"/>
                      </a:lnTo>
                      <a:lnTo>
                        <a:pt x="117" y="400"/>
                      </a:lnTo>
                      <a:lnTo>
                        <a:pt x="113" y="386"/>
                      </a:lnTo>
                      <a:lnTo>
                        <a:pt x="109" y="373"/>
                      </a:lnTo>
                      <a:lnTo>
                        <a:pt x="105" y="358"/>
                      </a:lnTo>
                      <a:lnTo>
                        <a:pt x="101" y="345"/>
                      </a:lnTo>
                      <a:lnTo>
                        <a:pt x="95" y="331"/>
                      </a:lnTo>
                      <a:lnTo>
                        <a:pt x="90" y="318"/>
                      </a:lnTo>
                      <a:lnTo>
                        <a:pt x="85" y="304"/>
                      </a:lnTo>
                      <a:lnTo>
                        <a:pt x="79" y="290"/>
                      </a:lnTo>
                      <a:lnTo>
                        <a:pt x="74" y="276"/>
                      </a:lnTo>
                      <a:lnTo>
                        <a:pt x="68" y="263"/>
                      </a:lnTo>
                      <a:lnTo>
                        <a:pt x="61" y="249"/>
                      </a:lnTo>
                      <a:lnTo>
                        <a:pt x="54" y="236"/>
                      </a:lnTo>
                      <a:lnTo>
                        <a:pt x="47" y="222"/>
                      </a:lnTo>
                      <a:lnTo>
                        <a:pt x="40" y="208"/>
                      </a:lnTo>
                      <a:lnTo>
                        <a:pt x="33" y="195"/>
                      </a:lnTo>
                      <a:lnTo>
                        <a:pt x="25" y="182"/>
                      </a:lnTo>
                      <a:lnTo>
                        <a:pt x="16" y="168"/>
                      </a:lnTo>
                      <a:lnTo>
                        <a:pt x="8" y="155"/>
                      </a:lnTo>
                      <a:lnTo>
                        <a:pt x="0" y="142"/>
                      </a:lnTo>
                      <a:lnTo>
                        <a:pt x="158" y="0"/>
                      </a:lnTo>
                      <a:lnTo>
                        <a:pt x="167" y="13"/>
                      </a:lnTo>
                      <a:lnTo>
                        <a:pt x="176" y="27"/>
                      </a:lnTo>
                      <a:lnTo>
                        <a:pt x="184" y="41"/>
                      </a:lnTo>
                      <a:lnTo>
                        <a:pt x="192" y="54"/>
                      </a:lnTo>
                      <a:lnTo>
                        <a:pt x="200" y="69"/>
                      </a:lnTo>
                      <a:lnTo>
                        <a:pt x="207" y="82"/>
                      </a:lnTo>
                      <a:lnTo>
                        <a:pt x="215" y="95"/>
                      </a:lnTo>
                      <a:lnTo>
                        <a:pt x="221" y="109"/>
                      </a:lnTo>
                      <a:lnTo>
                        <a:pt x="228" y="123"/>
                      </a:lnTo>
                      <a:lnTo>
                        <a:pt x="234" y="137"/>
                      </a:lnTo>
                      <a:lnTo>
                        <a:pt x="240" y="151"/>
                      </a:lnTo>
                      <a:lnTo>
                        <a:pt x="246" y="164"/>
                      </a:lnTo>
                      <a:lnTo>
                        <a:pt x="251" y="179"/>
                      </a:lnTo>
                      <a:lnTo>
                        <a:pt x="258" y="193"/>
                      </a:lnTo>
                      <a:lnTo>
                        <a:pt x="262" y="206"/>
                      </a:lnTo>
                      <a:lnTo>
                        <a:pt x="267" y="221"/>
                      </a:lnTo>
                      <a:lnTo>
                        <a:pt x="271" y="234"/>
                      </a:lnTo>
                      <a:lnTo>
                        <a:pt x="275" y="247"/>
                      </a:lnTo>
                      <a:lnTo>
                        <a:pt x="279" y="262"/>
                      </a:lnTo>
                      <a:lnTo>
                        <a:pt x="283" y="275"/>
                      </a:lnTo>
                      <a:lnTo>
                        <a:pt x="286" y="289"/>
                      </a:lnTo>
                      <a:lnTo>
                        <a:pt x="289" y="303"/>
                      </a:lnTo>
                      <a:lnTo>
                        <a:pt x="292" y="316"/>
                      </a:lnTo>
                      <a:lnTo>
                        <a:pt x="294" y="329"/>
                      </a:lnTo>
                      <a:lnTo>
                        <a:pt x="296" y="343"/>
                      </a:lnTo>
                      <a:lnTo>
                        <a:pt x="298" y="357"/>
                      </a:lnTo>
                      <a:lnTo>
                        <a:pt x="299" y="370"/>
                      </a:lnTo>
                      <a:lnTo>
                        <a:pt x="300" y="384"/>
                      </a:lnTo>
                      <a:lnTo>
                        <a:pt x="300" y="396"/>
                      </a:lnTo>
                      <a:lnTo>
                        <a:pt x="301" y="409"/>
                      </a:lnTo>
                      <a:lnTo>
                        <a:pt x="301" y="423"/>
                      </a:lnTo>
                      <a:lnTo>
                        <a:pt x="300" y="4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p>
              </p:txBody>
            </p:sp>
            <p:sp>
              <p:nvSpPr>
                <p:cNvPr id="12" name="Freeform 20">
                  <a:extLst>
                    <a:ext uri="{FF2B5EF4-FFF2-40B4-BE49-F238E27FC236}">
                      <a16:creationId xmlns:a16="http://schemas.microsoft.com/office/drawing/2014/main" xmlns="" id="{24CFF84E-E77F-4032-8094-2BD30B78476B}"/>
                    </a:ext>
                  </a:extLst>
                </p:cNvPr>
                <p:cNvSpPr>
                  <a:spLocks/>
                </p:cNvSpPr>
                <p:nvPr/>
              </p:nvSpPr>
              <p:spPr bwMode="auto">
                <a:xfrm>
                  <a:off x="1046656" y="4829175"/>
                  <a:ext cx="1393825" cy="366713"/>
                </a:xfrm>
                <a:custGeom>
                  <a:avLst/>
                  <a:gdLst>
                    <a:gd name="T0" fmla="*/ 878 w 878"/>
                    <a:gd name="T1" fmla="*/ 3 h 231"/>
                    <a:gd name="T2" fmla="*/ 703 w 878"/>
                    <a:gd name="T3" fmla="*/ 133 h 231"/>
                    <a:gd name="T4" fmla="*/ 679 w 878"/>
                    <a:gd name="T5" fmla="*/ 150 h 231"/>
                    <a:gd name="T6" fmla="*/ 655 w 878"/>
                    <a:gd name="T7" fmla="*/ 164 h 231"/>
                    <a:gd name="T8" fmla="*/ 629 w 878"/>
                    <a:gd name="T9" fmla="*/ 179 h 231"/>
                    <a:gd name="T10" fmla="*/ 601 w 878"/>
                    <a:gd name="T11" fmla="*/ 190 h 231"/>
                    <a:gd name="T12" fmla="*/ 573 w 878"/>
                    <a:gd name="T13" fmla="*/ 201 h 231"/>
                    <a:gd name="T14" fmla="*/ 545 w 878"/>
                    <a:gd name="T15" fmla="*/ 210 h 231"/>
                    <a:gd name="T16" fmla="*/ 514 w 878"/>
                    <a:gd name="T17" fmla="*/ 218 h 231"/>
                    <a:gd name="T18" fmla="*/ 483 w 878"/>
                    <a:gd name="T19" fmla="*/ 223 h 231"/>
                    <a:gd name="T20" fmla="*/ 450 w 878"/>
                    <a:gd name="T21" fmla="*/ 228 h 231"/>
                    <a:gd name="T22" fmla="*/ 417 w 878"/>
                    <a:gd name="T23" fmla="*/ 230 h 231"/>
                    <a:gd name="T24" fmla="*/ 383 w 878"/>
                    <a:gd name="T25" fmla="*/ 231 h 231"/>
                    <a:gd name="T26" fmla="*/ 348 w 878"/>
                    <a:gd name="T27" fmla="*/ 230 h 231"/>
                    <a:gd name="T28" fmla="*/ 312 w 878"/>
                    <a:gd name="T29" fmla="*/ 228 h 231"/>
                    <a:gd name="T30" fmla="*/ 275 w 878"/>
                    <a:gd name="T31" fmla="*/ 224 h 231"/>
                    <a:gd name="T32" fmla="*/ 237 w 878"/>
                    <a:gd name="T33" fmla="*/ 218 h 231"/>
                    <a:gd name="T34" fmla="*/ 199 w 878"/>
                    <a:gd name="T35" fmla="*/ 209 h 231"/>
                    <a:gd name="T36" fmla="*/ 160 w 878"/>
                    <a:gd name="T37" fmla="*/ 200 h 231"/>
                    <a:gd name="T38" fmla="*/ 121 w 878"/>
                    <a:gd name="T39" fmla="*/ 189 h 231"/>
                    <a:gd name="T40" fmla="*/ 81 w 878"/>
                    <a:gd name="T41" fmla="*/ 175 h 231"/>
                    <a:gd name="T42" fmla="*/ 41 w 878"/>
                    <a:gd name="T43" fmla="*/ 160 h 231"/>
                    <a:gd name="T44" fmla="*/ 0 w 878"/>
                    <a:gd name="T45" fmla="*/ 143 h 231"/>
                    <a:gd name="T46" fmla="*/ 172 w 878"/>
                    <a:gd name="T47" fmla="*/ 4 h 231"/>
                    <a:gd name="T48" fmla="*/ 208 w 878"/>
                    <a:gd name="T49" fmla="*/ 0 h 231"/>
                    <a:gd name="T50" fmla="*/ 248 w 878"/>
                    <a:gd name="T51" fmla="*/ 16 h 231"/>
                    <a:gd name="T52" fmla="*/ 289 w 878"/>
                    <a:gd name="T53" fmla="*/ 30 h 231"/>
                    <a:gd name="T54" fmla="*/ 328 w 878"/>
                    <a:gd name="T55" fmla="*/ 42 h 231"/>
                    <a:gd name="T56" fmla="*/ 367 w 878"/>
                    <a:gd name="T57" fmla="*/ 52 h 231"/>
                    <a:gd name="T58" fmla="*/ 406 w 878"/>
                    <a:gd name="T59" fmla="*/ 61 h 231"/>
                    <a:gd name="T60" fmla="*/ 444 w 878"/>
                    <a:gd name="T61" fmla="*/ 68 h 231"/>
                    <a:gd name="T62" fmla="*/ 481 w 878"/>
                    <a:gd name="T63" fmla="*/ 72 h 231"/>
                    <a:gd name="T64" fmla="*/ 517 w 878"/>
                    <a:gd name="T65" fmla="*/ 75 h 231"/>
                    <a:gd name="T66" fmla="*/ 552 w 878"/>
                    <a:gd name="T67" fmla="*/ 77 h 231"/>
                    <a:gd name="T68" fmla="*/ 587 w 878"/>
                    <a:gd name="T69" fmla="*/ 76 h 231"/>
                    <a:gd name="T70" fmla="*/ 620 w 878"/>
                    <a:gd name="T71" fmla="*/ 74 h 231"/>
                    <a:gd name="T72" fmla="*/ 652 w 878"/>
                    <a:gd name="T73" fmla="*/ 70 h 231"/>
                    <a:gd name="T74" fmla="*/ 684 w 878"/>
                    <a:gd name="T75" fmla="*/ 65 h 231"/>
                    <a:gd name="T76" fmla="*/ 714 w 878"/>
                    <a:gd name="T77" fmla="*/ 58 h 231"/>
                    <a:gd name="T78" fmla="*/ 744 w 878"/>
                    <a:gd name="T79" fmla="*/ 48 h 231"/>
                    <a:gd name="T80" fmla="*/ 772 w 878"/>
                    <a:gd name="T81" fmla="*/ 38 h 231"/>
                    <a:gd name="T82" fmla="*/ 799 w 878"/>
                    <a:gd name="T83" fmla="*/ 27 h 231"/>
                    <a:gd name="T84" fmla="*/ 830 w 878"/>
                    <a:gd name="T85" fmla="*/ 35 h 231"/>
                    <a:gd name="T86" fmla="*/ 855 w 878"/>
                    <a:gd name="T87" fmla="*/ 20 h 231"/>
                    <a:gd name="T88" fmla="*/ 878 w 878"/>
                    <a:gd name="T89" fmla="*/ 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8" h="231">
                      <a:moveTo>
                        <a:pt x="878" y="3"/>
                      </a:moveTo>
                      <a:lnTo>
                        <a:pt x="703" y="133"/>
                      </a:lnTo>
                      <a:lnTo>
                        <a:pt x="679" y="150"/>
                      </a:lnTo>
                      <a:lnTo>
                        <a:pt x="655" y="164"/>
                      </a:lnTo>
                      <a:lnTo>
                        <a:pt x="629" y="179"/>
                      </a:lnTo>
                      <a:lnTo>
                        <a:pt x="601" y="190"/>
                      </a:lnTo>
                      <a:lnTo>
                        <a:pt x="573" y="201"/>
                      </a:lnTo>
                      <a:lnTo>
                        <a:pt x="545" y="210"/>
                      </a:lnTo>
                      <a:lnTo>
                        <a:pt x="514" y="218"/>
                      </a:lnTo>
                      <a:lnTo>
                        <a:pt x="483" y="223"/>
                      </a:lnTo>
                      <a:lnTo>
                        <a:pt x="450" y="228"/>
                      </a:lnTo>
                      <a:lnTo>
                        <a:pt x="417" y="230"/>
                      </a:lnTo>
                      <a:lnTo>
                        <a:pt x="383" y="231"/>
                      </a:lnTo>
                      <a:lnTo>
                        <a:pt x="348" y="230"/>
                      </a:lnTo>
                      <a:lnTo>
                        <a:pt x="312" y="228"/>
                      </a:lnTo>
                      <a:lnTo>
                        <a:pt x="275" y="224"/>
                      </a:lnTo>
                      <a:lnTo>
                        <a:pt x="237" y="218"/>
                      </a:lnTo>
                      <a:lnTo>
                        <a:pt x="199" y="209"/>
                      </a:lnTo>
                      <a:lnTo>
                        <a:pt x="160" y="200"/>
                      </a:lnTo>
                      <a:lnTo>
                        <a:pt x="121" y="189"/>
                      </a:lnTo>
                      <a:lnTo>
                        <a:pt x="81" y="175"/>
                      </a:lnTo>
                      <a:lnTo>
                        <a:pt x="41" y="160"/>
                      </a:lnTo>
                      <a:lnTo>
                        <a:pt x="0" y="143"/>
                      </a:lnTo>
                      <a:lnTo>
                        <a:pt x="172" y="4"/>
                      </a:lnTo>
                      <a:lnTo>
                        <a:pt x="208" y="0"/>
                      </a:lnTo>
                      <a:lnTo>
                        <a:pt x="248" y="16"/>
                      </a:lnTo>
                      <a:lnTo>
                        <a:pt x="289" y="30"/>
                      </a:lnTo>
                      <a:lnTo>
                        <a:pt x="328" y="42"/>
                      </a:lnTo>
                      <a:lnTo>
                        <a:pt x="367" y="52"/>
                      </a:lnTo>
                      <a:lnTo>
                        <a:pt x="406" y="61"/>
                      </a:lnTo>
                      <a:lnTo>
                        <a:pt x="444" y="68"/>
                      </a:lnTo>
                      <a:lnTo>
                        <a:pt x="481" y="72"/>
                      </a:lnTo>
                      <a:lnTo>
                        <a:pt x="517" y="75"/>
                      </a:lnTo>
                      <a:lnTo>
                        <a:pt x="552" y="77"/>
                      </a:lnTo>
                      <a:lnTo>
                        <a:pt x="587" y="76"/>
                      </a:lnTo>
                      <a:lnTo>
                        <a:pt x="620" y="74"/>
                      </a:lnTo>
                      <a:lnTo>
                        <a:pt x="652" y="70"/>
                      </a:lnTo>
                      <a:lnTo>
                        <a:pt x="684" y="65"/>
                      </a:lnTo>
                      <a:lnTo>
                        <a:pt x="714" y="58"/>
                      </a:lnTo>
                      <a:lnTo>
                        <a:pt x="744" y="48"/>
                      </a:lnTo>
                      <a:lnTo>
                        <a:pt x="772" y="38"/>
                      </a:lnTo>
                      <a:lnTo>
                        <a:pt x="799" y="27"/>
                      </a:lnTo>
                      <a:lnTo>
                        <a:pt x="830" y="35"/>
                      </a:lnTo>
                      <a:lnTo>
                        <a:pt x="855" y="20"/>
                      </a:lnTo>
                      <a:lnTo>
                        <a:pt x="878" y="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p>
              </p:txBody>
            </p:sp>
            <p:sp>
              <p:nvSpPr>
                <p:cNvPr id="13" name="Freeform 22">
                  <a:extLst>
                    <a:ext uri="{FF2B5EF4-FFF2-40B4-BE49-F238E27FC236}">
                      <a16:creationId xmlns:a16="http://schemas.microsoft.com/office/drawing/2014/main" xmlns="" id="{B2F6072F-E72F-4AC4-B0CE-DCAAAD081797}"/>
                    </a:ext>
                  </a:extLst>
                </p:cNvPr>
                <p:cNvSpPr>
                  <a:spLocks/>
                </p:cNvSpPr>
                <p:nvPr/>
              </p:nvSpPr>
              <p:spPr bwMode="auto">
                <a:xfrm>
                  <a:off x="1046656" y="4273550"/>
                  <a:ext cx="300038" cy="782638"/>
                </a:xfrm>
                <a:custGeom>
                  <a:avLst/>
                  <a:gdLst>
                    <a:gd name="T0" fmla="*/ 172 w 189"/>
                    <a:gd name="T1" fmla="*/ 354 h 493"/>
                    <a:gd name="T2" fmla="*/ 0 w 189"/>
                    <a:gd name="T3" fmla="*/ 493 h 493"/>
                    <a:gd name="T4" fmla="*/ 22 w 189"/>
                    <a:gd name="T5" fmla="*/ 143 h 493"/>
                    <a:gd name="T6" fmla="*/ 189 w 189"/>
                    <a:gd name="T7" fmla="*/ 0 h 493"/>
                    <a:gd name="T8" fmla="*/ 172 w 189"/>
                    <a:gd name="T9" fmla="*/ 354 h 493"/>
                  </a:gdLst>
                  <a:ahLst/>
                  <a:cxnLst>
                    <a:cxn ang="0">
                      <a:pos x="T0" y="T1"/>
                    </a:cxn>
                    <a:cxn ang="0">
                      <a:pos x="T2" y="T3"/>
                    </a:cxn>
                    <a:cxn ang="0">
                      <a:pos x="T4" y="T5"/>
                    </a:cxn>
                    <a:cxn ang="0">
                      <a:pos x="T6" y="T7"/>
                    </a:cxn>
                    <a:cxn ang="0">
                      <a:pos x="T8" y="T9"/>
                    </a:cxn>
                  </a:cxnLst>
                  <a:rect l="0" t="0" r="r" b="b"/>
                  <a:pathLst>
                    <a:path w="189" h="493">
                      <a:moveTo>
                        <a:pt x="172" y="354"/>
                      </a:moveTo>
                      <a:lnTo>
                        <a:pt x="0" y="493"/>
                      </a:lnTo>
                      <a:lnTo>
                        <a:pt x="22" y="143"/>
                      </a:lnTo>
                      <a:lnTo>
                        <a:pt x="189" y="0"/>
                      </a:lnTo>
                      <a:lnTo>
                        <a:pt x="172"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p>
              </p:txBody>
            </p:sp>
            <p:sp>
              <p:nvSpPr>
                <p:cNvPr id="14" name="Freeform 24">
                  <a:extLst>
                    <a:ext uri="{FF2B5EF4-FFF2-40B4-BE49-F238E27FC236}">
                      <a16:creationId xmlns:a16="http://schemas.microsoft.com/office/drawing/2014/main" xmlns="" id="{C17908C3-55F6-44AE-AC08-150758403BE5}"/>
                    </a:ext>
                  </a:extLst>
                </p:cNvPr>
                <p:cNvSpPr>
                  <a:spLocks/>
                </p:cNvSpPr>
                <p:nvPr/>
              </p:nvSpPr>
              <p:spPr bwMode="auto">
                <a:xfrm>
                  <a:off x="1778493" y="3959225"/>
                  <a:ext cx="438150" cy="536575"/>
                </a:xfrm>
                <a:custGeom>
                  <a:avLst/>
                  <a:gdLst>
                    <a:gd name="T0" fmla="*/ 0 w 276"/>
                    <a:gd name="T1" fmla="*/ 338 h 338"/>
                    <a:gd name="T2" fmla="*/ 25 w 276"/>
                    <a:gd name="T3" fmla="*/ 314 h 338"/>
                    <a:gd name="T4" fmla="*/ 49 w 276"/>
                    <a:gd name="T5" fmla="*/ 287 h 338"/>
                    <a:gd name="T6" fmla="*/ 68 w 276"/>
                    <a:gd name="T7" fmla="*/ 257 h 338"/>
                    <a:gd name="T8" fmla="*/ 85 w 276"/>
                    <a:gd name="T9" fmla="*/ 223 h 338"/>
                    <a:gd name="T10" fmla="*/ 98 w 276"/>
                    <a:gd name="T11" fmla="*/ 186 h 338"/>
                    <a:gd name="T12" fmla="*/ 98 w 276"/>
                    <a:gd name="T13" fmla="*/ 183 h 338"/>
                    <a:gd name="T14" fmla="*/ 99 w 276"/>
                    <a:gd name="T15" fmla="*/ 180 h 338"/>
                    <a:gd name="T16" fmla="*/ 100 w 276"/>
                    <a:gd name="T17" fmla="*/ 177 h 338"/>
                    <a:gd name="T18" fmla="*/ 101 w 276"/>
                    <a:gd name="T19" fmla="*/ 173 h 338"/>
                    <a:gd name="T20" fmla="*/ 101 w 276"/>
                    <a:gd name="T21" fmla="*/ 170 h 338"/>
                    <a:gd name="T22" fmla="*/ 102 w 276"/>
                    <a:gd name="T23" fmla="*/ 168 h 338"/>
                    <a:gd name="T24" fmla="*/ 103 w 276"/>
                    <a:gd name="T25" fmla="*/ 165 h 338"/>
                    <a:gd name="T26" fmla="*/ 103 w 276"/>
                    <a:gd name="T27" fmla="*/ 162 h 338"/>
                    <a:gd name="T28" fmla="*/ 104 w 276"/>
                    <a:gd name="T29" fmla="*/ 159 h 338"/>
                    <a:gd name="T30" fmla="*/ 104 w 276"/>
                    <a:gd name="T31" fmla="*/ 156 h 338"/>
                    <a:gd name="T32" fmla="*/ 105 w 276"/>
                    <a:gd name="T33" fmla="*/ 153 h 338"/>
                    <a:gd name="T34" fmla="*/ 106 w 276"/>
                    <a:gd name="T35" fmla="*/ 150 h 338"/>
                    <a:gd name="T36" fmla="*/ 106 w 276"/>
                    <a:gd name="T37" fmla="*/ 147 h 338"/>
                    <a:gd name="T38" fmla="*/ 107 w 276"/>
                    <a:gd name="T39" fmla="*/ 145 h 338"/>
                    <a:gd name="T40" fmla="*/ 107 w 276"/>
                    <a:gd name="T41" fmla="*/ 141 h 338"/>
                    <a:gd name="T42" fmla="*/ 108 w 276"/>
                    <a:gd name="T43" fmla="*/ 138 h 338"/>
                    <a:gd name="T44" fmla="*/ 276 w 276"/>
                    <a:gd name="T45" fmla="*/ 2 h 338"/>
                    <a:gd name="T46" fmla="*/ 276 w 276"/>
                    <a:gd name="T47" fmla="*/ 4 h 338"/>
                    <a:gd name="T48" fmla="*/ 275 w 276"/>
                    <a:gd name="T49" fmla="*/ 7 h 338"/>
                    <a:gd name="T50" fmla="*/ 275 w 276"/>
                    <a:gd name="T51" fmla="*/ 11 h 338"/>
                    <a:gd name="T52" fmla="*/ 274 w 276"/>
                    <a:gd name="T53" fmla="*/ 13 h 338"/>
                    <a:gd name="T54" fmla="*/ 273 w 276"/>
                    <a:gd name="T55" fmla="*/ 16 h 338"/>
                    <a:gd name="T56" fmla="*/ 273 w 276"/>
                    <a:gd name="T57" fmla="*/ 20 h 338"/>
                    <a:gd name="T58" fmla="*/ 273 w 276"/>
                    <a:gd name="T59" fmla="*/ 23 h 338"/>
                    <a:gd name="T60" fmla="*/ 272 w 276"/>
                    <a:gd name="T61" fmla="*/ 26 h 338"/>
                    <a:gd name="T62" fmla="*/ 271 w 276"/>
                    <a:gd name="T63" fmla="*/ 29 h 338"/>
                    <a:gd name="T64" fmla="*/ 271 w 276"/>
                    <a:gd name="T65" fmla="*/ 32 h 338"/>
                    <a:gd name="T66" fmla="*/ 269 w 276"/>
                    <a:gd name="T67" fmla="*/ 35 h 338"/>
                    <a:gd name="T68" fmla="*/ 269 w 276"/>
                    <a:gd name="T69" fmla="*/ 37 h 338"/>
                    <a:gd name="T70" fmla="*/ 267 w 276"/>
                    <a:gd name="T71" fmla="*/ 40 h 338"/>
                    <a:gd name="T72" fmla="*/ 267 w 276"/>
                    <a:gd name="T73" fmla="*/ 43 h 338"/>
                    <a:gd name="T74" fmla="*/ 266 w 276"/>
                    <a:gd name="T75" fmla="*/ 46 h 338"/>
                    <a:gd name="T76" fmla="*/ 260 w 276"/>
                    <a:gd name="T77" fmla="*/ 67 h 338"/>
                    <a:gd name="T78" fmla="*/ 247 w 276"/>
                    <a:gd name="T79" fmla="*/ 103 h 338"/>
                    <a:gd name="T80" fmla="*/ 228 w 276"/>
                    <a:gd name="T81" fmla="*/ 134 h 338"/>
                    <a:gd name="T82" fmla="*/ 208 w 276"/>
                    <a:gd name="T83" fmla="*/ 163 h 338"/>
                    <a:gd name="T84" fmla="*/ 183 w 276"/>
                    <a:gd name="T85" fmla="*/ 18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 h="338">
                      <a:moveTo>
                        <a:pt x="170" y="200"/>
                      </a:moveTo>
                      <a:lnTo>
                        <a:pt x="0" y="338"/>
                      </a:lnTo>
                      <a:lnTo>
                        <a:pt x="13" y="326"/>
                      </a:lnTo>
                      <a:lnTo>
                        <a:pt x="25" y="314"/>
                      </a:lnTo>
                      <a:lnTo>
                        <a:pt x="38" y="301"/>
                      </a:lnTo>
                      <a:lnTo>
                        <a:pt x="49" y="287"/>
                      </a:lnTo>
                      <a:lnTo>
                        <a:pt x="59" y="272"/>
                      </a:lnTo>
                      <a:lnTo>
                        <a:pt x="68" y="257"/>
                      </a:lnTo>
                      <a:lnTo>
                        <a:pt x="78" y="240"/>
                      </a:lnTo>
                      <a:lnTo>
                        <a:pt x="85" y="223"/>
                      </a:lnTo>
                      <a:lnTo>
                        <a:pt x="92" y="204"/>
                      </a:lnTo>
                      <a:lnTo>
                        <a:pt x="98" y="186"/>
                      </a:lnTo>
                      <a:lnTo>
                        <a:pt x="98" y="184"/>
                      </a:lnTo>
                      <a:lnTo>
                        <a:pt x="98" y="183"/>
                      </a:lnTo>
                      <a:lnTo>
                        <a:pt x="99" y="182"/>
                      </a:lnTo>
                      <a:lnTo>
                        <a:pt x="99" y="180"/>
                      </a:lnTo>
                      <a:lnTo>
                        <a:pt x="100" y="179"/>
                      </a:lnTo>
                      <a:lnTo>
                        <a:pt x="100" y="177"/>
                      </a:lnTo>
                      <a:lnTo>
                        <a:pt x="101" y="176"/>
                      </a:lnTo>
                      <a:lnTo>
                        <a:pt x="101" y="173"/>
                      </a:lnTo>
                      <a:lnTo>
                        <a:pt x="101" y="172"/>
                      </a:lnTo>
                      <a:lnTo>
                        <a:pt x="101" y="170"/>
                      </a:lnTo>
                      <a:lnTo>
                        <a:pt x="102" y="169"/>
                      </a:lnTo>
                      <a:lnTo>
                        <a:pt x="102" y="168"/>
                      </a:lnTo>
                      <a:lnTo>
                        <a:pt x="102" y="166"/>
                      </a:lnTo>
                      <a:lnTo>
                        <a:pt x="103" y="165"/>
                      </a:lnTo>
                      <a:lnTo>
                        <a:pt x="103" y="163"/>
                      </a:lnTo>
                      <a:lnTo>
                        <a:pt x="103" y="162"/>
                      </a:lnTo>
                      <a:lnTo>
                        <a:pt x="104" y="160"/>
                      </a:lnTo>
                      <a:lnTo>
                        <a:pt x="104" y="159"/>
                      </a:lnTo>
                      <a:lnTo>
                        <a:pt x="104" y="158"/>
                      </a:lnTo>
                      <a:lnTo>
                        <a:pt x="104" y="156"/>
                      </a:lnTo>
                      <a:lnTo>
                        <a:pt x="105" y="155"/>
                      </a:lnTo>
                      <a:lnTo>
                        <a:pt x="105" y="153"/>
                      </a:lnTo>
                      <a:lnTo>
                        <a:pt x="106" y="152"/>
                      </a:lnTo>
                      <a:lnTo>
                        <a:pt x="106" y="150"/>
                      </a:lnTo>
                      <a:lnTo>
                        <a:pt x="106" y="149"/>
                      </a:lnTo>
                      <a:lnTo>
                        <a:pt x="106" y="147"/>
                      </a:lnTo>
                      <a:lnTo>
                        <a:pt x="106" y="146"/>
                      </a:lnTo>
                      <a:lnTo>
                        <a:pt x="107" y="145"/>
                      </a:lnTo>
                      <a:lnTo>
                        <a:pt x="107" y="143"/>
                      </a:lnTo>
                      <a:lnTo>
                        <a:pt x="107" y="141"/>
                      </a:lnTo>
                      <a:lnTo>
                        <a:pt x="108" y="140"/>
                      </a:lnTo>
                      <a:lnTo>
                        <a:pt x="108" y="138"/>
                      </a:lnTo>
                      <a:lnTo>
                        <a:pt x="276" y="0"/>
                      </a:lnTo>
                      <a:lnTo>
                        <a:pt x="276" y="2"/>
                      </a:lnTo>
                      <a:lnTo>
                        <a:pt x="276" y="3"/>
                      </a:lnTo>
                      <a:lnTo>
                        <a:pt x="276" y="4"/>
                      </a:lnTo>
                      <a:lnTo>
                        <a:pt x="275" y="6"/>
                      </a:lnTo>
                      <a:lnTo>
                        <a:pt x="275" y="7"/>
                      </a:lnTo>
                      <a:lnTo>
                        <a:pt x="275" y="9"/>
                      </a:lnTo>
                      <a:lnTo>
                        <a:pt x="275" y="11"/>
                      </a:lnTo>
                      <a:lnTo>
                        <a:pt x="274" y="12"/>
                      </a:lnTo>
                      <a:lnTo>
                        <a:pt x="274" y="13"/>
                      </a:lnTo>
                      <a:lnTo>
                        <a:pt x="274" y="15"/>
                      </a:lnTo>
                      <a:lnTo>
                        <a:pt x="273" y="16"/>
                      </a:lnTo>
                      <a:lnTo>
                        <a:pt x="273" y="19"/>
                      </a:lnTo>
                      <a:lnTo>
                        <a:pt x="273" y="20"/>
                      </a:lnTo>
                      <a:lnTo>
                        <a:pt x="273" y="22"/>
                      </a:lnTo>
                      <a:lnTo>
                        <a:pt x="273" y="23"/>
                      </a:lnTo>
                      <a:lnTo>
                        <a:pt x="272" y="25"/>
                      </a:lnTo>
                      <a:lnTo>
                        <a:pt x="272" y="26"/>
                      </a:lnTo>
                      <a:lnTo>
                        <a:pt x="271" y="27"/>
                      </a:lnTo>
                      <a:lnTo>
                        <a:pt x="271" y="29"/>
                      </a:lnTo>
                      <a:lnTo>
                        <a:pt x="271" y="30"/>
                      </a:lnTo>
                      <a:lnTo>
                        <a:pt x="271" y="32"/>
                      </a:lnTo>
                      <a:lnTo>
                        <a:pt x="269" y="33"/>
                      </a:lnTo>
                      <a:lnTo>
                        <a:pt x="269" y="35"/>
                      </a:lnTo>
                      <a:lnTo>
                        <a:pt x="269" y="36"/>
                      </a:lnTo>
                      <a:lnTo>
                        <a:pt x="269" y="37"/>
                      </a:lnTo>
                      <a:lnTo>
                        <a:pt x="268" y="39"/>
                      </a:lnTo>
                      <a:lnTo>
                        <a:pt x="267" y="40"/>
                      </a:lnTo>
                      <a:lnTo>
                        <a:pt x="267" y="42"/>
                      </a:lnTo>
                      <a:lnTo>
                        <a:pt x="267" y="43"/>
                      </a:lnTo>
                      <a:lnTo>
                        <a:pt x="267" y="45"/>
                      </a:lnTo>
                      <a:lnTo>
                        <a:pt x="266" y="46"/>
                      </a:lnTo>
                      <a:lnTo>
                        <a:pt x="266" y="48"/>
                      </a:lnTo>
                      <a:lnTo>
                        <a:pt x="260" y="67"/>
                      </a:lnTo>
                      <a:lnTo>
                        <a:pt x="254" y="85"/>
                      </a:lnTo>
                      <a:lnTo>
                        <a:pt x="247" y="103"/>
                      </a:lnTo>
                      <a:lnTo>
                        <a:pt x="238" y="119"/>
                      </a:lnTo>
                      <a:lnTo>
                        <a:pt x="228" y="134"/>
                      </a:lnTo>
                      <a:lnTo>
                        <a:pt x="218" y="150"/>
                      </a:lnTo>
                      <a:lnTo>
                        <a:pt x="208" y="163"/>
                      </a:lnTo>
                      <a:lnTo>
                        <a:pt x="196" y="177"/>
                      </a:lnTo>
                      <a:lnTo>
                        <a:pt x="183" y="188"/>
                      </a:lnTo>
                      <a:lnTo>
                        <a:pt x="170" y="2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dirty="0"/>
                </a:p>
              </p:txBody>
            </p:sp>
            <p:cxnSp>
              <p:nvCxnSpPr>
                <p:cNvPr id="15" name="Straight Connector 14">
                  <a:extLst>
                    <a:ext uri="{FF2B5EF4-FFF2-40B4-BE49-F238E27FC236}">
                      <a16:creationId xmlns:a16="http://schemas.microsoft.com/office/drawing/2014/main" xmlns="" id="{0C1B49C0-3F11-4812-A538-E0366EDD8A42}"/>
                    </a:ext>
                  </a:extLst>
                </p:cNvPr>
                <p:cNvCxnSpPr/>
                <p:nvPr/>
              </p:nvCxnSpPr>
              <p:spPr>
                <a:xfrm flipH="1">
                  <a:off x="1649010" y="1706924"/>
                  <a:ext cx="799753" cy="875156"/>
                </a:xfrm>
                <a:prstGeom prst="line">
                  <a:avLst/>
                </a:prstGeom>
                <a:ln w="22225">
                  <a:solidFill>
                    <a:schemeClr val="bg1">
                      <a:lumMod val="95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xmlns="" id="{72311076-9A3C-491C-8129-26C6E2FBF5D8}"/>
                    </a:ext>
                  </a:extLst>
                </p:cNvPr>
                <p:cNvGrpSpPr/>
                <p:nvPr/>
              </p:nvGrpSpPr>
              <p:grpSpPr>
                <a:xfrm>
                  <a:off x="1384371" y="3954700"/>
                  <a:ext cx="1449336" cy="1068149"/>
                  <a:chOff x="1985963" y="3622675"/>
                  <a:chExt cx="1677988" cy="1236663"/>
                </a:xfrm>
              </p:grpSpPr>
              <p:sp>
                <p:nvSpPr>
                  <p:cNvPr id="35" name="Freeform 19">
                    <a:extLst>
                      <a:ext uri="{FF2B5EF4-FFF2-40B4-BE49-F238E27FC236}">
                        <a16:creationId xmlns:a16="http://schemas.microsoft.com/office/drawing/2014/main" xmlns="" id="{899B9ED0-AE4E-4C92-A6FA-E370FDBE5DA1}"/>
                      </a:ext>
                    </a:extLst>
                  </p:cNvPr>
                  <p:cNvSpPr>
                    <a:spLocks/>
                  </p:cNvSpPr>
                  <p:nvPr/>
                </p:nvSpPr>
                <p:spPr bwMode="auto">
                  <a:xfrm>
                    <a:off x="1985963" y="4492625"/>
                    <a:ext cx="1393825" cy="366713"/>
                  </a:xfrm>
                  <a:custGeom>
                    <a:avLst/>
                    <a:gdLst>
                      <a:gd name="T0" fmla="*/ 878 w 878"/>
                      <a:gd name="T1" fmla="*/ 3 h 231"/>
                      <a:gd name="T2" fmla="*/ 703 w 878"/>
                      <a:gd name="T3" fmla="*/ 133 h 231"/>
                      <a:gd name="T4" fmla="*/ 679 w 878"/>
                      <a:gd name="T5" fmla="*/ 150 h 231"/>
                      <a:gd name="T6" fmla="*/ 655 w 878"/>
                      <a:gd name="T7" fmla="*/ 164 h 231"/>
                      <a:gd name="T8" fmla="*/ 629 w 878"/>
                      <a:gd name="T9" fmla="*/ 179 h 231"/>
                      <a:gd name="T10" fmla="*/ 601 w 878"/>
                      <a:gd name="T11" fmla="*/ 190 h 231"/>
                      <a:gd name="T12" fmla="*/ 573 w 878"/>
                      <a:gd name="T13" fmla="*/ 201 h 231"/>
                      <a:gd name="T14" fmla="*/ 545 w 878"/>
                      <a:gd name="T15" fmla="*/ 210 h 231"/>
                      <a:gd name="T16" fmla="*/ 514 w 878"/>
                      <a:gd name="T17" fmla="*/ 218 h 231"/>
                      <a:gd name="T18" fmla="*/ 483 w 878"/>
                      <a:gd name="T19" fmla="*/ 223 h 231"/>
                      <a:gd name="T20" fmla="*/ 450 w 878"/>
                      <a:gd name="T21" fmla="*/ 228 h 231"/>
                      <a:gd name="T22" fmla="*/ 417 w 878"/>
                      <a:gd name="T23" fmla="*/ 230 h 231"/>
                      <a:gd name="T24" fmla="*/ 383 w 878"/>
                      <a:gd name="T25" fmla="*/ 231 h 231"/>
                      <a:gd name="T26" fmla="*/ 348 w 878"/>
                      <a:gd name="T27" fmla="*/ 230 h 231"/>
                      <a:gd name="T28" fmla="*/ 312 w 878"/>
                      <a:gd name="T29" fmla="*/ 228 h 231"/>
                      <a:gd name="T30" fmla="*/ 275 w 878"/>
                      <a:gd name="T31" fmla="*/ 224 h 231"/>
                      <a:gd name="T32" fmla="*/ 237 w 878"/>
                      <a:gd name="T33" fmla="*/ 218 h 231"/>
                      <a:gd name="T34" fmla="*/ 199 w 878"/>
                      <a:gd name="T35" fmla="*/ 209 h 231"/>
                      <a:gd name="T36" fmla="*/ 160 w 878"/>
                      <a:gd name="T37" fmla="*/ 200 h 231"/>
                      <a:gd name="T38" fmla="*/ 121 w 878"/>
                      <a:gd name="T39" fmla="*/ 189 h 231"/>
                      <a:gd name="T40" fmla="*/ 81 w 878"/>
                      <a:gd name="T41" fmla="*/ 175 h 231"/>
                      <a:gd name="T42" fmla="*/ 41 w 878"/>
                      <a:gd name="T43" fmla="*/ 160 h 231"/>
                      <a:gd name="T44" fmla="*/ 0 w 878"/>
                      <a:gd name="T45" fmla="*/ 143 h 231"/>
                      <a:gd name="T46" fmla="*/ 172 w 878"/>
                      <a:gd name="T47" fmla="*/ 4 h 231"/>
                      <a:gd name="T48" fmla="*/ 208 w 878"/>
                      <a:gd name="T49" fmla="*/ 0 h 231"/>
                      <a:gd name="T50" fmla="*/ 248 w 878"/>
                      <a:gd name="T51" fmla="*/ 16 h 231"/>
                      <a:gd name="T52" fmla="*/ 289 w 878"/>
                      <a:gd name="T53" fmla="*/ 30 h 231"/>
                      <a:gd name="T54" fmla="*/ 328 w 878"/>
                      <a:gd name="T55" fmla="*/ 42 h 231"/>
                      <a:gd name="T56" fmla="*/ 367 w 878"/>
                      <a:gd name="T57" fmla="*/ 52 h 231"/>
                      <a:gd name="T58" fmla="*/ 406 w 878"/>
                      <a:gd name="T59" fmla="*/ 61 h 231"/>
                      <a:gd name="T60" fmla="*/ 444 w 878"/>
                      <a:gd name="T61" fmla="*/ 68 h 231"/>
                      <a:gd name="T62" fmla="*/ 481 w 878"/>
                      <a:gd name="T63" fmla="*/ 72 h 231"/>
                      <a:gd name="T64" fmla="*/ 517 w 878"/>
                      <a:gd name="T65" fmla="*/ 75 h 231"/>
                      <a:gd name="T66" fmla="*/ 552 w 878"/>
                      <a:gd name="T67" fmla="*/ 77 h 231"/>
                      <a:gd name="T68" fmla="*/ 587 w 878"/>
                      <a:gd name="T69" fmla="*/ 76 h 231"/>
                      <a:gd name="T70" fmla="*/ 620 w 878"/>
                      <a:gd name="T71" fmla="*/ 74 h 231"/>
                      <a:gd name="T72" fmla="*/ 652 w 878"/>
                      <a:gd name="T73" fmla="*/ 70 h 231"/>
                      <a:gd name="T74" fmla="*/ 684 w 878"/>
                      <a:gd name="T75" fmla="*/ 65 h 231"/>
                      <a:gd name="T76" fmla="*/ 714 w 878"/>
                      <a:gd name="T77" fmla="*/ 58 h 231"/>
                      <a:gd name="T78" fmla="*/ 744 w 878"/>
                      <a:gd name="T79" fmla="*/ 48 h 231"/>
                      <a:gd name="T80" fmla="*/ 772 w 878"/>
                      <a:gd name="T81" fmla="*/ 38 h 231"/>
                      <a:gd name="T82" fmla="*/ 799 w 878"/>
                      <a:gd name="T83" fmla="*/ 27 h 231"/>
                      <a:gd name="T84" fmla="*/ 830 w 878"/>
                      <a:gd name="T85" fmla="*/ 35 h 231"/>
                      <a:gd name="T86" fmla="*/ 855 w 878"/>
                      <a:gd name="T87" fmla="*/ 20 h 231"/>
                      <a:gd name="T88" fmla="*/ 878 w 878"/>
                      <a:gd name="T89" fmla="*/ 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8" h="231">
                        <a:moveTo>
                          <a:pt x="878" y="3"/>
                        </a:moveTo>
                        <a:lnTo>
                          <a:pt x="703" y="133"/>
                        </a:lnTo>
                        <a:lnTo>
                          <a:pt x="679" y="150"/>
                        </a:lnTo>
                        <a:lnTo>
                          <a:pt x="655" y="164"/>
                        </a:lnTo>
                        <a:lnTo>
                          <a:pt x="629" y="179"/>
                        </a:lnTo>
                        <a:lnTo>
                          <a:pt x="601" y="190"/>
                        </a:lnTo>
                        <a:lnTo>
                          <a:pt x="573" y="201"/>
                        </a:lnTo>
                        <a:lnTo>
                          <a:pt x="545" y="210"/>
                        </a:lnTo>
                        <a:lnTo>
                          <a:pt x="514" y="218"/>
                        </a:lnTo>
                        <a:lnTo>
                          <a:pt x="483" y="223"/>
                        </a:lnTo>
                        <a:lnTo>
                          <a:pt x="450" y="228"/>
                        </a:lnTo>
                        <a:lnTo>
                          <a:pt x="417" y="230"/>
                        </a:lnTo>
                        <a:lnTo>
                          <a:pt x="383" y="231"/>
                        </a:lnTo>
                        <a:lnTo>
                          <a:pt x="348" y="230"/>
                        </a:lnTo>
                        <a:lnTo>
                          <a:pt x="312" y="228"/>
                        </a:lnTo>
                        <a:lnTo>
                          <a:pt x="275" y="224"/>
                        </a:lnTo>
                        <a:lnTo>
                          <a:pt x="237" y="218"/>
                        </a:lnTo>
                        <a:lnTo>
                          <a:pt x="199" y="209"/>
                        </a:lnTo>
                        <a:lnTo>
                          <a:pt x="160" y="200"/>
                        </a:lnTo>
                        <a:lnTo>
                          <a:pt x="121" y="189"/>
                        </a:lnTo>
                        <a:lnTo>
                          <a:pt x="81" y="175"/>
                        </a:lnTo>
                        <a:lnTo>
                          <a:pt x="41" y="160"/>
                        </a:lnTo>
                        <a:lnTo>
                          <a:pt x="0" y="143"/>
                        </a:lnTo>
                        <a:lnTo>
                          <a:pt x="172" y="4"/>
                        </a:lnTo>
                        <a:lnTo>
                          <a:pt x="208" y="0"/>
                        </a:lnTo>
                        <a:lnTo>
                          <a:pt x="248" y="16"/>
                        </a:lnTo>
                        <a:lnTo>
                          <a:pt x="289" y="30"/>
                        </a:lnTo>
                        <a:lnTo>
                          <a:pt x="328" y="42"/>
                        </a:lnTo>
                        <a:lnTo>
                          <a:pt x="367" y="52"/>
                        </a:lnTo>
                        <a:lnTo>
                          <a:pt x="406" y="61"/>
                        </a:lnTo>
                        <a:lnTo>
                          <a:pt x="444" y="68"/>
                        </a:lnTo>
                        <a:lnTo>
                          <a:pt x="481" y="72"/>
                        </a:lnTo>
                        <a:lnTo>
                          <a:pt x="517" y="75"/>
                        </a:lnTo>
                        <a:lnTo>
                          <a:pt x="552" y="77"/>
                        </a:lnTo>
                        <a:lnTo>
                          <a:pt x="587" y="76"/>
                        </a:lnTo>
                        <a:lnTo>
                          <a:pt x="620" y="74"/>
                        </a:lnTo>
                        <a:lnTo>
                          <a:pt x="652" y="70"/>
                        </a:lnTo>
                        <a:lnTo>
                          <a:pt x="684" y="65"/>
                        </a:lnTo>
                        <a:lnTo>
                          <a:pt x="714" y="58"/>
                        </a:lnTo>
                        <a:lnTo>
                          <a:pt x="744" y="48"/>
                        </a:lnTo>
                        <a:lnTo>
                          <a:pt x="772" y="38"/>
                        </a:lnTo>
                        <a:lnTo>
                          <a:pt x="799" y="27"/>
                        </a:lnTo>
                        <a:lnTo>
                          <a:pt x="830" y="35"/>
                        </a:lnTo>
                        <a:lnTo>
                          <a:pt x="855" y="20"/>
                        </a:lnTo>
                        <a:lnTo>
                          <a:pt x="878" y="3"/>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36" name="Freeform 21">
                    <a:extLst>
                      <a:ext uri="{FF2B5EF4-FFF2-40B4-BE49-F238E27FC236}">
                        <a16:creationId xmlns:a16="http://schemas.microsoft.com/office/drawing/2014/main" xmlns="" id="{54644D04-8DDD-457D-BB61-61FA017B5A86}"/>
                      </a:ext>
                    </a:extLst>
                  </p:cNvPr>
                  <p:cNvSpPr>
                    <a:spLocks/>
                  </p:cNvSpPr>
                  <p:nvPr/>
                </p:nvSpPr>
                <p:spPr bwMode="auto">
                  <a:xfrm>
                    <a:off x="1985963" y="3937000"/>
                    <a:ext cx="300038" cy="782638"/>
                  </a:xfrm>
                  <a:custGeom>
                    <a:avLst/>
                    <a:gdLst>
                      <a:gd name="T0" fmla="*/ 172 w 189"/>
                      <a:gd name="T1" fmla="*/ 354 h 493"/>
                      <a:gd name="T2" fmla="*/ 0 w 189"/>
                      <a:gd name="T3" fmla="*/ 493 h 493"/>
                      <a:gd name="T4" fmla="*/ 22 w 189"/>
                      <a:gd name="T5" fmla="*/ 143 h 493"/>
                      <a:gd name="T6" fmla="*/ 189 w 189"/>
                      <a:gd name="T7" fmla="*/ 0 h 493"/>
                      <a:gd name="T8" fmla="*/ 172 w 189"/>
                      <a:gd name="T9" fmla="*/ 354 h 493"/>
                    </a:gdLst>
                    <a:ahLst/>
                    <a:cxnLst>
                      <a:cxn ang="0">
                        <a:pos x="T0" y="T1"/>
                      </a:cxn>
                      <a:cxn ang="0">
                        <a:pos x="T2" y="T3"/>
                      </a:cxn>
                      <a:cxn ang="0">
                        <a:pos x="T4" y="T5"/>
                      </a:cxn>
                      <a:cxn ang="0">
                        <a:pos x="T6" y="T7"/>
                      </a:cxn>
                      <a:cxn ang="0">
                        <a:pos x="T8" y="T9"/>
                      </a:cxn>
                    </a:cxnLst>
                    <a:rect l="0" t="0" r="r" b="b"/>
                    <a:pathLst>
                      <a:path w="189" h="493">
                        <a:moveTo>
                          <a:pt x="172" y="354"/>
                        </a:moveTo>
                        <a:lnTo>
                          <a:pt x="0" y="493"/>
                        </a:lnTo>
                        <a:lnTo>
                          <a:pt x="22" y="143"/>
                        </a:lnTo>
                        <a:lnTo>
                          <a:pt x="189" y="0"/>
                        </a:lnTo>
                        <a:lnTo>
                          <a:pt x="172" y="354"/>
                        </a:lnTo>
                        <a:close/>
                      </a:path>
                    </a:pathLst>
                  </a:custGeom>
                  <a:solidFill>
                    <a:schemeClr val="accent5">
                      <a:lumMod val="50000"/>
                    </a:schemeClr>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37" name="Freeform 23">
                    <a:extLst>
                      <a:ext uri="{FF2B5EF4-FFF2-40B4-BE49-F238E27FC236}">
                        <a16:creationId xmlns:a16="http://schemas.microsoft.com/office/drawing/2014/main" xmlns="" id="{B3E7D842-63B7-43D7-B52E-79D24BDB47EF}"/>
                      </a:ext>
                    </a:extLst>
                  </p:cNvPr>
                  <p:cNvSpPr>
                    <a:spLocks/>
                  </p:cNvSpPr>
                  <p:nvPr/>
                </p:nvSpPr>
                <p:spPr bwMode="auto">
                  <a:xfrm>
                    <a:off x="2717800" y="3622675"/>
                    <a:ext cx="438150" cy="536575"/>
                  </a:xfrm>
                  <a:custGeom>
                    <a:avLst/>
                    <a:gdLst>
                      <a:gd name="T0" fmla="*/ 0 w 276"/>
                      <a:gd name="T1" fmla="*/ 338 h 338"/>
                      <a:gd name="T2" fmla="*/ 25 w 276"/>
                      <a:gd name="T3" fmla="*/ 314 h 338"/>
                      <a:gd name="T4" fmla="*/ 49 w 276"/>
                      <a:gd name="T5" fmla="*/ 287 h 338"/>
                      <a:gd name="T6" fmla="*/ 68 w 276"/>
                      <a:gd name="T7" fmla="*/ 257 h 338"/>
                      <a:gd name="T8" fmla="*/ 85 w 276"/>
                      <a:gd name="T9" fmla="*/ 223 h 338"/>
                      <a:gd name="T10" fmla="*/ 98 w 276"/>
                      <a:gd name="T11" fmla="*/ 186 h 338"/>
                      <a:gd name="T12" fmla="*/ 98 w 276"/>
                      <a:gd name="T13" fmla="*/ 183 h 338"/>
                      <a:gd name="T14" fmla="*/ 99 w 276"/>
                      <a:gd name="T15" fmla="*/ 180 h 338"/>
                      <a:gd name="T16" fmla="*/ 100 w 276"/>
                      <a:gd name="T17" fmla="*/ 177 h 338"/>
                      <a:gd name="T18" fmla="*/ 101 w 276"/>
                      <a:gd name="T19" fmla="*/ 173 h 338"/>
                      <a:gd name="T20" fmla="*/ 101 w 276"/>
                      <a:gd name="T21" fmla="*/ 170 h 338"/>
                      <a:gd name="T22" fmla="*/ 102 w 276"/>
                      <a:gd name="T23" fmla="*/ 168 h 338"/>
                      <a:gd name="T24" fmla="*/ 103 w 276"/>
                      <a:gd name="T25" fmla="*/ 165 h 338"/>
                      <a:gd name="T26" fmla="*/ 103 w 276"/>
                      <a:gd name="T27" fmla="*/ 162 h 338"/>
                      <a:gd name="T28" fmla="*/ 104 w 276"/>
                      <a:gd name="T29" fmla="*/ 159 h 338"/>
                      <a:gd name="T30" fmla="*/ 104 w 276"/>
                      <a:gd name="T31" fmla="*/ 156 h 338"/>
                      <a:gd name="T32" fmla="*/ 105 w 276"/>
                      <a:gd name="T33" fmla="*/ 153 h 338"/>
                      <a:gd name="T34" fmla="*/ 106 w 276"/>
                      <a:gd name="T35" fmla="*/ 150 h 338"/>
                      <a:gd name="T36" fmla="*/ 106 w 276"/>
                      <a:gd name="T37" fmla="*/ 147 h 338"/>
                      <a:gd name="T38" fmla="*/ 107 w 276"/>
                      <a:gd name="T39" fmla="*/ 145 h 338"/>
                      <a:gd name="T40" fmla="*/ 107 w 276"/>
                      <a:gd name="T41" fmla="*/ 141 h 338"/>
                      <a:gd name="T42" fmla="*/ 108 w 276"/>
                      <a:gd name="T43" fmla="*/ 138 h 338"/>
                      <a:gd name="T44" fmla="*/ 276 w 276"/>
                      <a:gd name="T45" fmla="*/ 2 h 338"/>
                      <a:gd name="T46" fmla="*/ 276 w 276"/>
                      <a:gd name="T47" fmla="*/ 4 h 338"/>
                      <a:gd name="T48" fmla="*/ 275 w 276"/>
                      <a:gd name="T49" fmla="*/ 7 h 338"/>
                      <a:gd name="T50" fmla="*/ 275 w 276"/>
                      <a:gd name="T51" fmla="*/ 11 h 338"/>
                      <a:gd name="T52" fmla="*/ 274 w 276"/>
                      <a:gd name="T53" fmla="*/ 13 h 338"/>
                      <a:gd name="T54" fmla="*/ 273 w 276"/>
                      <a:gd name="T55" fmla="*/ 16 h 338"/>
                      <a:gd name="T56" fmla="*/ 273 w 276"/>
                      <a:gd name="T57" fmla="*/ 20 h 338"/>
                      <a:gd name="T58" fmla="*/ 273 w 276"/>
                      <a:gd name="T59" fmla="*/ 23 h 338"/>
                      <a:gd name="T60" fmla="*/ 272 w 276"/>
                      <a:gd name="T61" fmla="*/ 26 h 338"/>
                      <a:gd name="T62" fmla="*/ 271 w 276"/>
                      <a:gd name="T63" fmla="*/ 29 h 338"/>
                      <a:gd name="T64" fmla="*/ 271 w 276"/>
                      <a:gd name="T65" fmla="*/ 32 h 338"/>
                      <a:gd name="T66" fmla="*/ 269 w 276"/>
                      <a:gd name="T67" fmla="*/ 35 h 338"/>
                      <a:gd name="T68" fmla="*/ 269 w 276"/>
                      <a:gd name="T69" fmla="*/ 37 h 338"/>
                      <a:gd name="T70" fmla="*/ 267 w 276"/>
                      <a:gd name="T71" fmla="*/ 40 h 338"/>
                      <a:gd name="T72" fmla="*/ 267 w 276"/>
                      <a:gd name="T73" fmla="*/ 43 h 338"/>
                      <a:gd name="T74" fmla="*/ 266 w 276"/>
                      <a:gd name="T75" fmla="*/ 46 h 338"/>
                      <a:gd name="T76" fmla="*/ 260 w 276"/>
                      <a:gd name="T77" fmla="*/ 67 h 338"/>
                      <a:gd name="T78" fmla="*/ 247 w 276"/>
                      <a:gd name="T79" fmla="*/ 103 h 338"/>
                      <a:gd name="T80" fmla="*/ 228 w 276"/>
                      <a:gd name="T81" fmla="*/ 134 h 338"/>
                      <a:gd name="T82" fmla="*/ 208 w 276"/>
                      <a:gd name="T83" fmla="*/ 163 h 338"/>
                      <a:gd name="T84" fmla="*/ 183 w 276"/>
                      <a:gd name="T85" fmla="*/ 18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 h="338">
                        <a:moveTo>
                          <a:pt x="170" y="200"/>
                        </a:moveTo>
                        <a:lnTo>
                          <a:pt x="0" y="338"/>
                        </a:lnTo>
                        <a:lnTo>
                          <a:pt x="13" y="326"/>
                        </a:lnTo>
                        <a:lnTo>
                          <a:pt x="25" y="314"/>
                        </a:lnTo>
                        <a:lnTo>
                          <a:pt x="38" y="301"/>
                        </a:lnTo>
                        <a:lnTo>
                          <a:pt x="49" y="287"/>
                        </a:lnTo>
                        <a:lnTo>
                          <a:pt x="59" y="272"/>
                        </a:lnTo>
                        <a:lnTo>
                          <a:pt x="68" y="257"/>
                        </a:lnTo>
                        <a:lnTo>
                          <a:pt x="78" y="240"/>
                        </a:lnTo>
                        <a:lnTo>
                          <a:pt x="85" y="223"/>
                        </a:lnTo>
                        <a:lnTo>
                          <a:pt x="92" y="204"/>
                        </a:lnTo>
                        <a:lnTo>
                          <a:pt x="98" y="186"/>
                        </a:lnTo>
                        <a:lnTo>
                          <a:pt x="98" y="184"/>
                        </a:lnTo>
                        <a:lnTo>
                          <a:pt x="98" y="183"/>
                        </a:lnTo>
                        <a:lnTo>
                          <a:pt x="99" y="182"/>
                        </a:lnTo>
                        <a:lnTo>
                          <a:pt x="99" y="180"/>
                        </a:lnTo>
                        <a:lnTo>
                          <a:pt x="100" y="179"/>
                        </a:lnTo>
                        <a:lnTo>
                          <a:pt x="100" y="177"/>
                        </a:lnTo>
                        <a:lnTo>
                          <a:pt x="101" y="176"/>
                        </a:lnTo>
                        <a:lnTo>
                          <a:pt x="101" y="173"/>
                        </a:lnTo>
                        <a:lnTo>
                          <a:pt x="101" y="172"/>
                        </a:lnTo>
                        <a:lnTo>
                          <a:pt x="101" y="170"/>
                        </a:lnTo>
                        <a:lnTo>
                          <a:pt x="102" y="169"/>
                        </a:lnTo>
                        <a:lnTo>
                          <a:pt x="102" y="168"/>
                        </a:lnTo>
                        <a:lnTo>
                          <a:pt x="102" y="166"/>
                        </a:lnTo>
                        <a:lnTo>
                          <a:pt x="103" y="165"/>
                        </a:lnTo>
                        <a:lnTo>
                          <a:pt x="103" y="163"/>
                        </a:lnTo>
                        <a:lnTo>
                          <a:pt x="103" y="162"/>
                        </a:lnTo>
                        <a:lnTo>
                          <a:pt x="104" y="160"/>
                        </a:lnTo>
                        <a:lnTo>
                          <a:pt x="104" y="159"/>
                        </a:lnTo>
                        <a:lnTo>
                          <a:pt x="104" y="158"/>
                        </a:lnTo>
                        <a:lnTo>
                          <a:pt x="104" y="156"/>
                        </a:lnTo>
                        <a:lnTo>
                          <a:pt x="105" y="155"/>
                        </a:lnTo>
                        <a:lnTo>
                          <a:pt x="105" y="153"/>
                        </a:lnTo>
                        <a:lnTo>
                          <a:pt x="106" y="152"/>
                        </a:lnTo>
                        <a:lnTo>
                          <a:pt x="106" y="150"/>
                        </a:lnTo>
                        <a:lnTo>
                          <a:pt x="106" y="149"/>
                        </a:lnTo>
                        <a:lnTo>
                          <a:pt x="106" y="147"/>
                        </a:lnTo>
                        <a:lnTo>
                          <a:pt x="106" y="146"/>
                        </a:lnTo>
                        <a:lnTo>
                          <a:pt x="107" y="145"/>
                        </a:lnTo>
                        <a:lnTo>
                          <a:pt x="107" y="143"/>
                        </a:lnTo>
                        <a:lnTo>
                          <a:pt x="107" y="141"/>
                        </a:lnTo>
                        <a:lnTo>
                          <a:pt x="108" y="140"/>
                        </a:lnTo>
                        <a:lnTo>
                          <a:pt x="108" y="138"/>
                        </a:lnTo>
                        <a:lnTo>
                          <a:pt x="276" y="0"/>
                        </a:lnTo>
                        <a:lnTo>
                          <a:pt x="276" y="2"/>
                        </a:lnTo>
                        <a:lnTo>
                          <a:pt x="276" y="3"/>
                        </a:lnTo>
                        <a:lnTo>
                          <a:pt x="276" y="4"/>
                        </a:lnTo>
                        <a:lnTo>
                          <a:pt x="275" y="6"/>
                        </a:lnTo>
                        <a:lnTo>
                          <a:pt x="275" y="7"/>
                        </a:lnTo>
                        <a:lnTo>
                          <a:pt x="275" y="9"/>
                        </a:lnTo>
                        <a:lnTo>
                          <a:pt x="275" y="11"/>
                        </a:lnTo>
                        <a:lnTo>
                          <a:pt x="274" y="12"/>
                        </a:lnTo>
                        <a:lnTo>
                          <a:pt x="274" y="13"/>
                        </a:lnTo>
                        <a:lnTo>
                          <a:pt x="274" y="15"/>
                        </a:lnTo>
                        <a:lnTo>
                          <a:pt x="273" y="16"/>
                        </a:lnTo>
                        <a:lnTo>
                          <a:pt x="273" y="19"/>
                        </a:lnTo>
                        <a:lnTo>
                          <a:pt x="273" y="20"/>
                        </a:lnTo>
                        <a:lnTo>
                          <a:pt x="273" y="22"/>
                        </a:lnTo>
                        <a:lnTo>
                          <a:pt x="273" y="23"/>
                        </a:lnTo>
                        <a:lnTo>
                          <a:pt x="272" y="25"/>
                        </a:lnTo>
                        <a:lnTo>
                          <a:pt x="272" y="26"/>
                        </a:lnTo>
                        <a:lnTo>
                          <a:pt x="271" y="27"/>
                        </a:lnTo>
                        <a:lnTo>
                          <a:pt x="271" y="29"/>
                        </a:lnTo>
                        <a:lnTo>
                          <a:pt x="271" y="30"/>
                        </a:lnTo>
                        <a:lnTo>
                          <a:pt x="271" y="32"/>
                        </a:lnTo>
                        <a:lnTo>
                          <a:pt x="269" y="33"/>
                        </a:lnTo>
                        <a:lnTo>
                          <a:pt x="269" y="35"/>
                        </a:lnTo>
                        <a:lnTo>
                          <a:pt x="269" y="36"/>
                        </a:lnTo>
                        <a:lnTo>
                          <a:pt x="269" y="37"/>
                        </a:lnTo>
                        <a:lnTo>
                          <a:pt x="268" y="39"/>
                        </a:lnTo>
                        <a:lnTo>
                          <a:pt x="267" y="40"/>
                        </a:lnTo>
                        <a:lnTo>
                          <a:pt x="267" y="42"/>
                        </a:lnTo>
                        <a:lnTo>
                          <a:pt x="267" y="43"/>
                        </a:lnTo>
                        <a:lnTo>
                          <a:pt x="267" y="45"/>
                        </a:lnTo>
                        <a:lnTo>
                          <a:pt x="266" y="46"/>
                        </a:lnTo>
                        <a:lnTo>
                          <a:pt x="266" y="48"/>
                        </a:lnTo>
                        <a:lnTo>
                          <a:pt x="260" y="67"/>
                        </a:lnTo>
                        <a:lnTo>
                          <a:pt x="254" y="85"/>
                        </a:lnTo>
                        <a:lnTo>
                          <a:pt x="247" y="103"/>
                        </a:lnTo>
                        <a:lnTo>
                          <a:pt x="238" y="119"/>
                        </a:lnTo>
                        <a:lnTo>
                          <a:pt x="228" y="134"/>
                        </a:lnTo>
                        <a:lnTo>
                          <a:pt x="218" y="150"/>
                        </a:lnTo>
                        <a:lnTo>
                          <a:pt x="208" y="163"/>
                        </a:lnTo>
                        <a:lnTo>
                          <a:pt x="196" y="177"/>
                        </a:lnTo>
                        <a:lnTo>
                          <a:pt x="183" y="188"/>
                        </a:lnTo>
                        <a:lnTo>
                          <a:pt x="170" y="20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ID" dirty="0"/>
                  </a:p>
                </p:txBody>
              </p:sp>
              <p:sp>
                <p:nvSpPr>
                  <p:cNvPr id="38" name="Freeform 25">
                    <a:extLst>
                      <a:ext uri="{FF2B5EF4-FFF2-40B4-BE49-F238E27FC236}">
                        <a16:creationId xmlns:a16="http://schemas.microsoft.com/office/drawing/2014/main" xmlns="" id="{5DFE1E0B-AA37-435E-9D60-3D7A3CED2957}"/>
                      </a:ext>
                    </a:extLst>
                  </p:cNvPr>
                  <p:cNvSpPr>
                    <a:spLocks/>
                  </p:cNvSpPr>
                  <p:nvPr/>
                </p:nvSpPr>
                <p:spPr bwMode="auto">
                  <a:xfrm>
                    <a:off x="2259013" y="3622675"/>
                    <a:ext cx="1404938" cy="1027113"/>
                  </a:xfrm>
                  <a:custGeom>
                    <a:avLst/>
                    <a:gdLst>
                      <a:gd name="T0" fmla="*/ 862 w 862"/>
                      <a:gd name="T1" fmla="*/ 187 h 630"/>
                      <a:gd name="T2" fmla="*/ 810 w 862"/>
                      <a:gd name="T3" fmla="*/ 387 h 630"/>
                      <a:gd name="T4" fmla="*/ 765 w 862"/>
                      <a:gd name="T5" fmla="*/ 459 h 630"/>
                      <a:gd name="T6" fmla="*/ 709 w 862"/>
                      <a:gd name="T7" fmla="*/ 520 h 630"/>
                      <a:gd name="T8" fmla="*/ 665 w 862"/>
                      <a:gd name="T9" fmla="*/ 553 h 630"/>
                      <a:gd name="T10" fmla="*/ 533 w 862"/>
                      <a:gd name="T11" fmla="*/ 610 h 630"/>
                      <a:gd name="T12" fmla="*/ 442 w 862"/>
                      <a:gd name="T13" fmla="*/ 627 h 630"/>
                      <a:gd name="T14" fmla="*/ 270 w 862"/>
                      <a:gd name="T15" fmla="*/ 620 h 630"/>
                      <a:gd name="T16" fmla="*/ 119 w 862"/>
                      <a:gd name="T17" fmla="*/ 584 h 630"/>
                      <a:gd name="T18" fmla="*/ 0 w 862"/>
                      <a:gd name="T19" fmla="*/ 538 h 630"/>
                      <a:gd name="T20" fmla="*/ 16 w 862"/>
                      <a:gd name="T21" fmla="*/ 193 h 630"/>
                      <a:gd name="T22" fmla="*/ 434 w 862"/>
                      <a:gd name="T23" fmla="*/ 202 h 630"/>
                      <a:gd name="T24" fmla="*/ 529 w 862"/>
                      <a:gd name="T25" fmla="*/ 82 h 630"/>
                      <a:gd name="T26" fmla="*/ 550 w 862"/>
                      <a:gd name="T27" fmla="*/ 0 h 630"/>
                      <a:gd name="T28" fmla="*/ 862 w 862"/>
                      <a:gd name="T29" fmla="*/ 187 h 630"/>
                      <a:gd name="T30" fmla="*/ 862 w 862"/>
                      <a:gd name="T31" fmla="*/ 18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2" h="630">
                        <a:moveTo>
                          <a:pt x="862" y="187"/>
                        </a:moveTo>
                        <a:cubicBezTo>
                          <a:pt x="856" y="257"/>
                          <a:pt x="840" y="321"/>
                          <a:pt x="810" y="387"/>
                        </a:cubicBezTo>
                        <a:cubicBezTo>
                          <a:pt x="797" y="412"/>
                          <a:pt x="782" y="436"/>
                          <a:pt x="765" y="459"/>
                        </a:cubicBezTo>
                        <a:cubicBezTo>
                          <a:pt x="748" y="481"/>
                          <a:pt x="729" y="501"/>
                          <a:pt x="709" y="520"/>
                        </a:cubicBezTo>
                        <a:cubicBezTo>
                          <a:pt x="665" y="553"/>
                          <a:pt x="665" y="553"/>
                          <a:pt x="665" y="553"/>
                        </a:cubicBezTo>
                        <a:cubicBezTo>
                          <a:pt x="622" y="579"/>
                          <a:pt x="581" y="596"/>
                          <a:pt x="533" y="610"/>
                        </a:cubicBezTo>
                        <a:cubicBezTo>
                          <a:pt x="503" y="618"/>
                          <a:pt x="473" y="623"/>
                          <a:pt x="442" y="627"/>
                        </a:cubicBezTo>
                        <a:cubicBezTo>
                          <a:pt x="383" y="630"/>
                          <a:pt x="328" y="628"/>
                          <a:pt x="270" y="620"/>
                        </a:cubicBezTo>
                        <a:cubicBezTo>
                          <a:pt x="218" y="612"/>
                          <a:pt x="169" y="599"/>
                          <a:pt x="119" y="584"/>
                        </a:cubicBezTo>
                        <a:cubicBezTo>
                          <a:pt x="78" y="570"/>
                          <a:pt x="39" y="554"/>
                          <a:pt x="0" y="538"/>
                        </a:cubicBezTo>
                        <a:cubicBezTo>
                          <a:pt x="16" y="193"/>
                          <a:pt x="16" y="193"/>
                          <a:pt x="16" y="193"/>
                        </a:cubicBezTo>
                        <a:cubicBezTo>
                          <a:pt x="148" y="251"/>
                          <a:pt x="304" y="285"/>
                          <a:pt x="434" y="202"/>
                        </a:cubicBezTo>
                        <a:cubicBezTo>
                          <a:pt x="479" y="170"/>
                          <a:pt x="507" y="132"/>
                          <a:pt x="529" y="82"/>
                        </a:cubicBezTo>
                        <a:cubicBezTo>
                          <a:pt x="539" y="54"/>
                          <a:pt x="546" y="28"/>
                          <a:pt x="550" y="0"/>
                        </a:cubicBezTo>
                        <a:cubicBezTo>
                          <a:pt x="862" y="187"/>
                          <a:pt x="862" y="187"/>
                          <a:pt x="862" y="187"/>
                        </a:cubicBezTo>
                        <a:cubicBezTo>
                          <a:pt x="862" y="187"/>
                          <a:pt x="862" y="187"/>
                          <a:pt x="862" y="187"/>
                        </a:cubicBezTo>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ID" dirty="0"/>
                  </a:p>
                </p:txBody>
              </p:sp>
            </p:grpSp>
            <p:cxnSp>
              <p:nvCxnSpPr>
                <p:cNvPr id="19" name="Straight Connector 18">
                  <a:extLst>
                    <a:ext uri="{FF2B5EF4-FFF2-40B4-BE49-F238E27FC236}">
                      <a16:creationId xmlns:a16="http://schemas.microsoft.com/office/drawing/2014/main" xmlns="" id="{39FBEE14-0A44-4936-9EB0-79571950FA2F}"/>
                    </a:ext>
                  </a:extLst>
                </p:cNvPr>
                <p:cNvCxnSpPr/>
                <p:nvPr/>
              </p:nvCxnSpPr>
              <p:spPr>
                <a:xfrm flipH="1">
                  <a:off x="2595289" y="3044030"/>
                  <a:ext cx="846411" cy="575735"/>
                </a:xfrm>
                <a:prstGeom prst="line">
                  <a:avLst/>
                </a:prstGeom>
                <a:ln w="22225">
                  <a:solidFill>
                    <a:schemeClr val="bg1">
                      <a:lumMod val="9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22B4850-C05B-4F36-B976-009B635BA6A9}"/>
                    </a:ext>
                  </a:extLst>
                </p:cNvPr>
                <p:cNvCxnSpPr/>
                <p:nvPr/>
              </p:nvCxnSpPr>
              <p:spPr>
                <a:xfrm flipH="1" flipV="1">
                  <a:off x="2300129" y="4527746"/>
                  <a:ext cx="1417910" cy="10642"/>
                </a:xfrm>
                <a:prstGeom prst="line">
                  <a:avLst/>
                </a:prstGeom>
                <a:ln w="22225">
                  <a:solidFill>
                    <a:schemeClr val="bg1">
                      <a:lumMod val="95000"/>
                    </a:schemeClr>
                  </a:solidFill>
                  <a:tailEnd type="ova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xmlns="" id="{0F5AC212-3DE7-4859-BE66-54D908C954F3}"/>
                    </a:ext>
                  </a:extLst>
                </p:cNvPr>
                <p:cNvSpPr/>
                <p:nvPr/>
              </p:nvSpPr>
              <p:spPr>
                <a:xfrm>
                  <a:off x="1997568" y="1066293"/>
                  <a:ext cx="1085850" cy="1085850"/>
                </a:xfrm>
                <a:prstGeom prst="ellipse">
                  <a:avLst/>
                </a:prstGeom>
                <a:solidFill>
                  <a:schemeClr val="bg1"/>
                </a:solid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7" name="Oval 26">
                  <a:extLst>
                    <a:ext uri="{FF2B5EF4-FFF2-40B4-BE49-F238E27FC236}">
                      <a16:creationId xmlns:a16="http://schemas.microsoft.com/office/drawing/2014/main" xmlns="" id="{55B55996-7CEA-49F9-99DF-CA361877F042}"/>
                    </a:ext>
                  </a:extLst>
                </p:cNvPr>
                <p:cNvSpPr/>
                <p:nvPr/>
              </p:nvSpPr>
              <p:spPr>
                <a:xfrm>
                  <a:off x="3036809" y="2348179"/>
                  <a:ext cx="1085850" cy="1085850"/>
                </a:xfrm>
                <a:prstGeom prst="ellipse">
                  <a:avLst/>
                </a:prstGeom>
                <a:solidFill>
                  <a:schemeClr val="bg1"/>
                </a:solid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5" name="Oval 24">
                  <a:extLst>
                    <a:ext uri="{FF2B5EF4-FFF2-40B4-BE49-F238E27FC236}">
                      <a16:creationId xmlns:a16="http://schemas.microsoft.com/office/drawing/2014/main" xmlns="" id="{A8E952C3-150E-4C7E-8FCD-22DA73EC7698}"/>
                    </a:ext>
                  </a:extLst>
                </p:cNvPr>
                <p:cNvSpPr/>
                <p:nvPr/>
              </p:nvSpPr>
              <p:spPr>
                <a:xfrm>
                  <a:off x="3487296" y="3943349"/>
                  <a:ext cx="1085850" cy="1085850"/>
                </a:xfrm>
                <a:prstGeom prst="ellipse">
                  <a:avLst/>
                </a:prstGeom>
                <a:solidFill>
                  <a:schemeClr val="bg1"/>
                </a:solidFill>
                <a:ln w="889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52" name="Group 51">
                <a:extLst>
                  <a:ext uri="{FF2B5EF4-FFF2-40B4-BE49-F238E27FC236}">
                    <a16:creationId xmlns:a16="http://schemas.microsoft.com/office/drawing/2014/main" xmlns="" id="{28E4676F-9EC8-4260-ACF5-839524C6744A}"/>
                  </a:ext>
                </a:extLst>
              </p:cNvPr>
              <p:cNvGrpSpPr/>
              <p:nvPr/>
            </p:nvGrpSpPr>
            <p:grpSpPr>
              <a:xfrm>
                <a:off x="3102815" y="1768328"/>
                <a:ext cx="578336" cy="566039"/>
                <a:chOff x="9220200" y="6510338"/>
                <a:chExt cx="2314576" cy="2265362"/>
              </a:xfrm>
              <a:solidFill>
                <a:schemeClr val="bg1">
                  <a:lumMod val="75000"/>
                </a:schemeClr>
              </a:solidFill>
            </p:grpSpPr>
            <p:sp>
              <p:nvSpPr>
                <p:cNvPr id="53" name="Freeform 269">
                  <a:extLst>
                    <a:ext uri="{FF2B5EF4-FFF2-40B4-BE49-F238E27FC236}">
                      <a16:creationId xmlns:a16="http://schemas.microsoft.com/office/drawing/2014/main" xmlns="" id="{434DB5DE-EA5F-434C-B01C-FA56E262A11C}"/>
                    </a:ext>
                  </a:extLst>
                </p:cNvPr>
                <p:cNvSpPr>
                  <a:spLocks/>
                </p:cNvSpPr>
                <p:nvPr/>
              </p:nvSpPr>
              <p:spPr bwMode="auto">
                <a:xfrm>
                  <a:off x="10180638" y="7643813"/>
                  <a:ext cx="439738" cy="657225"/>
                </a:xfrm>
                <a:custGeom>
                  <a:avLst/>
                  <a:gdLst>
                    <a:gd name="T0" fmla="*/ 129 w 177"/>
                    <a:gd name="T1" fmla="*/ 28 h 266"/>
                    <a:gd name="T2" fmla="*/ 108 w 177"/>
                    <a:gd name="T3" fmla="*/ 9 h 266"/>
                    <a:gd name="T4" fmla="*/ 98 w 177"/>
                    <a:gd name="T5" fmla="*/ 0 h 266"/>
                    <a:gd name="T6" fmla="*/ 70 w 177"/>
                    <a:gd name="T7" fmla="*/ 3 h 266"/>
                    <a:gd name="T8" fmla="*/ 67 w 177"/>
                    <a:gd name="T9" fmla="*/ 23 h 266"/>
                    <a:gd name="T10" fmla="*/ 24 w 177"/>
                    <a:gd name="T11" fmla="*/ 39 h 266"/>
                    <a:gd name="T12" fmla="*/ 1 w 177"/>
                    <a:gd name="T13" fmla="*/ 75 h 266"/>
                    <a:gd name="T14" fmla="*/ 0 w 177"/>
                    <a:gd name="T15" fmla="*/ 84 h 266"/>
                    <a:gd name="T16" fmla="*/ 0 w 177"/>
                    <a:gd name="T17" fmla="*/ 97 h 266"/>
                    <a:gd name="T18" fmla="*/ 20 w 177"/>
                    <a:gd name="T19" fmla="*/ 132 h 266"/>
                    <a:gd name="T20" fmla="*/ 67 w 177"/>
                    <a:gd name="T21" fmla="*/ 149 h 266"/>
                    <a:gd name="T22" fmla="*/ 122 w 177"/>
                    <a:gd name="T23" fmla="*/ 161 h 266"/>
                    <a:gd name="T24" fmla="*/ 134 w 177"/>
                    <a:gd name="T25" fmla="*/ 169 h 266"/>
                    <a:gd name="T26" fmla="*/ 136 w 177"/>
                    <a:gd name="T27" fmla="*/ 178 h 266"/>
                    <a:gd name="T28" fmla="*/ 136 w 177"/>
                    <a:gd name="T29" fmla="*/ 184 h 266"/>
                    <a:gd name="T30" fmla="*/ 126 w 177"/>
                    <a:gd name="T31" fmla="*/ 201 h 266"/>
                    <a:gd name="T32" fmla="*/ 67 w 177"/>
                    <a:gd name="T33" fmla="*/ 209 h 266"/>
                    <a:gd name="T34" fmla="*/ 41 w 177"/>
                    <a:gd name="T35" fmla="*/ 187 h 266"/>
                    <a:gd name="T36" fmla="*/ 40 w 177"/>
                    <a:gd name="T37" fmla="*/ 180 h 266"/>
                    <a:gd name="T38" fmla="*/ 40 w 177"/>
                    <a:gd name="T39" fmla="*/ 171 h 266"/>
                    <a:gd name="T40" fmla="*/ 9 w 177"/>
                    <a:gd name="T41" fmla="*/ 164 h 266"/>
                    <a:gd name="T42" fmla="*/ 0 w 177"/>
                    <a:gd name="T43" fmla="*/ 175 h 266"/>
                    <a:gd name="T44" fmla="*/ 2 w 177"/>
                    <a:gd name="T45" fmla="*/ 196 h 266"/>
                    <a:gd name="T46" fmla="*/ 34 w 177"/>
                    <a:gd name="T47" fmla="*/ 235 h 266"/>
                    <a:gd name="T48" fmla="*/ 67 w 177"/>
                    <a:gd name="T49" fmla="*/ 258 h 266"/>
                    <a:gd name="T50" fmla="*/ 77 w 177"/>
                    <a:gd name="T51" fmla="*/ 266 h 266"/>
                    <a:gd name="T52" fmla="*/ 105 w 177"/>
                    <a:gd name="T53" fmla="*/ 264 h 266"/>
                    <a:gd name="T54" fmla="*/ 108 w 177"/>
                    <a:gd name="T55" fmla="*/ 245 h 266"/>
                    <a:gd name="T56" fmla="*/ 154 w 177"/>
                    <a:gd name="T57" fmla="*/ 229 h 266"/>
                    <a:gd name="T58" fmla="*/ 171 w 177"/>
                    <a:gd name="T59" fmla="*/ 206 h 266"/>
                    <a:gd name="T60" fmla="*/ 177 w 177"/>
                    <a:gd name="T61" fmla="*/ 175 h 266"/>
                    <a:gd name="T62" fmla="*/ 155 w 177"/>
                    <a:gd name="T63" fmla="*/ 136 h 266"/>
                    <a:gd name="T64" fmla="*/ 134 w 177"/>
                    <a:gd name="T65" fmla="*/ 127 h 266"/>
                    <a:gd name="T66" fmla="*/ 108 w 177"/>
                    <a:gd name="T67" fmla="*/ 120 h 266"/>
                    <a:gd name="T68" fmla="*/ 59 w 177"/>
                    <a:gd name="T69" fmla="*/ 108 h 266"/>
                    <a:gd name="T70" fmla="*/ 40 w 177"/>
                    <a:gd name="T71" fmla="*/ 90 h 266"/>
                    <a:gd name="T72" fmla="*/ 41 w 177"/>
                    <a:gd name="T73" fmla="*/ 82 h 266"/>
                    <a:gd name="T74" fmla="*/ 67 w 177"/>
                    <a:gd name="T75" fmla="*/ 59 h 266"/>
                    <a:gd name="T76" fmla="*/ 123 w 177"/>
                    <a:gd name="T77" fmla="*/ 68 h 266"/>
                    <a:gd name="T78" fmla="*/ 132 w 177"/>
                    <a:gd name="T79" fmla="*/ 95 h 266"/>
                    <a:gd name="T80" fmla="*/ 159 w 177"/>
                    <a:gd name="T81" fmla="*/ 98 h 266"/>
                    <a:gd name="T82" fmla="*/ 169 w 177"/>
                    <a:gd name="T83" fmla="*/ 88 h 266"/>
                    <a:gd name="T84" fmla="*/ 148 w 177"/>
                    <a:gd name="T85" fmla="*/ 3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7" h="266">
                      <a:moveTo>
                        <a:pt x="148" y="38"/>
                      </a:moveTo>
                      <a:cubicBezTo>
                        <a:pt x="142" y="34"/>
                        <a:pt x="136" y="31"/>
                        <a:pt x="129" y="28"/>
                      </a:cubicBezTo>
                      <a:cubicBezTo>
                        <a:pt x="122" y="26"/>
                        <a:pt x="115" y="24"/>
                        <a:pt x="108" y="23"/>
                      </a:cubicBezTo>
                      <a:cubicBezTo>
                        <a:pt x="108" y="9"/>
                        <a:pt x="108" y="9"/>
                        <a:pt x="108" y="9"/>
                      </a:cubicBezTo>
                      <a:cubicBezTo>
                        <a:pt x="108" y="6"/>
                        <a:pt x="107" y="4"/>
                        <a:pt x="105" y="3"/>
                      </a:cubicBezTo>
                      <a:cubicBezTo>
                        <a:pt x="103" y="1"/>
                        <a:pt x="101" y="0"/>
                        <a:pt x="98" y="0"/>
                      </a:cubicBezTo>
                      <a:cubicBezTo>
                        <a:pt x="77" y="0"/>
                        <a:pt x="77" y="0"/>
                        <a:pt x="77" y="0"/>
                      </a:cubicBezTo>
                      <a:cubicBezTo>
                        <a:pt x="74" y="0"/>
                        <a:pt x="72" y="1"/>
                        <a:pt x="70" y="3"/>
                      </a:cubicBezTo>
                      <a:cubicBezTo>
                        <a:pt x="68" y="4"/>
                        <a:pt x="67" y="6"/>
                        <a:pt x="67" y="9"/>
                      </a:cubicBezTo>
                      <a:cubicBezTo>
                        <a:pt x="67" y="23"/>
                        <a:pt x="67" y="23"/>
                        <a:pt x="67" y="23"/>
                      </a:cubicBezTo>
                      <a:cubicBezTo>
                        <a:pt x="59" y="24"/>
                        <a:pt x="51" y="25"/>
                        <a:pt x="44" y="28"/>
                      </a:cubicBezTo>
                      <a:cubicBezTo>
                        <a:pt x="37" y="31"/>
                        <a:pt x="30" y="35"/>
                        <a:pt x="24" y="39"/>
                      </a:cubicBezTo>
                      <a:cubicBezTo>
                        <a:pt x="18" y="44"/>
                        <a:pt x="14" y="49"/>
                        <a:pt x="9" y="55"/>
                      </a:cubicBezTo>
                      <a:cubicBezTo>
                        <a:pt x="5" y="61"/>
                        <a:pt x="2" y="68"/>
                        <a:pt x="1" y="75"/>
                      </a:cubicBezTo>
                      <a:cubicBezTo>
                        <a:pt x="1" y="74"/>
                        <a:pt x="1" y="74"/>
                        <a:pt x="1" y="74"/>
                      </a:cubicBezTo>
                      <a:cubicBezTo>
                        <a:pt x="0" y="78"/>
                        <a:pt x="0" y="81"/>
                        <a:pt x="0" y="84"/>
                      </a:cubicBezTo>
                      <a:cubicBezTo>
                        <a:pt x="0" y="87"/>
                        <a:pt x="0" y="90"/>
                        <a:pt x="0" y="93"/>
                      </a:cubicBezTo>
                      <a:cubicBezTo>
                        <a:pt x="0" y="97"/>
                        <a:pt x="0" y="97"/>
                        <a:pt x="0" y="97"/>
                      </a:cubicBezTo>
                      <a:cubicBezTo>
                        <a:pt x="0" y="105"/>
                        <a:pt x="1" y="112"/>
                        <a:pt x="5" y="117"/>
                      </a:cubicBezTo>
                      <a:cubicBezTo>
                        <a:pt x="9" y="123"/>
                        <a:pt x="14" y="128"/>
                        <a:pt x="20" y="132"/>
                      </a:cubicBezTo>
                      <a:cubicBezTo>
                        <a:pt x="27" y="136"/>
                        <a:pt x="34" y="139"/>
                        <a:pt x="42" y="142"/>
                      </a:cubicBezTo>
                      <a:cubicBezTo>
                        <a:pt x="50" y="144"/>
                        <a:pt x="58" y="147"/>
                        <a:pt x="67" y="149"/>
                      </a:cubicBezTo>
                      <a:cubicBezTo>
                        <a:pt x="67" y="149"/>
                        <a:pt x="98" y="155"/>
                        <a:pt x="108" y="157"/>
                      </a:cubicBezTo>
                      <a:cubicBezTo>
                        <a:pt x="113" y="158"/>
                        <a:pt x="118" y="160"/>
                        <a:pt x="122" y="161"/>
                      </a:cubicBezTo>
                      <a:cubicBezTo>
                        <a:pt x="125" y="162"/>
                        <a:pt x="129" y="164"/>
                        <a:pt x="131" y="166"/>
                      </a:cubicBezTo>
                      <a:cubicBezTo>
                        <a:pt x="132" y="167"/>
                        <a:pt x="133" y="168"/>
                        <a:pt x="134" y="169"/>
                      </a:cubicBezTo>
                      <a:cubicBezTo>
                        <a:pt x="135" y="171"/>
                        <a:pt x="135" y="172"/>
                        <a:pt x="136" y="174"/>
                      </a:cubicBezTo>
                      <a:cubicBezTo>
                        <a:pt x="136" y="175"/>
                        <a:pt x="136" y="176"/>
                        <a:pt x="136" y="178"/>
                      </a:cubicBezTo>
                      <a:cubicBezTo>
                        <a:pt x="136" y="179"/>
                        <a:pt x="136" y="180"/>
                        <a:pt x="136" y="181"/>
                      </a:cubicBezTo>
                      <a:cubicBezTo>
                        <a:pt x="136" y="182"/>
                        <a:pt x="136" y="183"/>
                        <a:pt x="136" y="184"/>
                      </a:cubicBezTo>
                      <a:cubicBezTo>
                        <a:pt x="135" y="185"/>
                        <a:pt x="135" y="186"/>
                        <a:pt x="135" y="187"/>
                      </a:cubicBezTo>
                      <a:cubicBezTo>
                        <a:pt x="134" y="192"/>
                        <a:pt x="131" y="197"/>
                        <a:pt x="126" y="201"/>
                      </a:cubicBezTo>
                      <a:cubicBezTo>
                        <a:pt x="121" y="205"/>
                        <a:pt x="115" y="208"/>
                        <a:pt x="108" y="209"/>
                      </a:cubicBezTo>
                      <a:cubicBezTo>
                        <a:pt x="108" y="209"/>
                        <a:pt x="88" y="213"/>
                        <a:pt x="67" y="209"/>
                      </a:cubicBezTo>
                      <a:cubicBezTo>
                        <a:pt x="60" y="208"/>
                        <a:pt x="55" y="206"/>
                        <a:pt x="50" y="201"/>
                      </a:cubicBezTo>
                      <a:cubicBezTo>
                        <a:pt x="46" y="197"/>
                        <a:pt x="43" y="193"/>
                        <a:pt x="41" y="187"/>
                      </a:cubicBezTo>
                      <a:cubicBezTo>
                        <a:pt x="41" y="185"/>
                        <a:pt x="41" y="184"/>
                        <a:pt x="41" y="182"/>
                      </a:cubicBezTo>
                      <a:cubicBezTo>
                        <a:pt x="41" y="181"/>
                        <a:pt x="40" y="180"/>
                        <a:pt x="40" y="180"/>
                      </a:cubicBezTo>
                      <a:cubicBezTo>
                        <a:pt x="40" y="175"/>
                        <a:pt x="40" y="175"/>
                        <a:pt x="40" y="175"/>
                      </a:cubicBezTo>
                      <a:cubicBezTo>
                        <a:pt x="40" y="174"/>
                        <a:pt x="40" y="173"/>
                        <a:pt x="40" y="171"/>
                      </a:cubicBezTo>
                      <a:cubicBezTo>
                        <a:pt x="38" y="167"/>
                        <a:pt x="35" y="164"/>
                        <a:pt x="30" y="164"/>
                      </a:cubicBezTo>
                      <a:cubicBezTo>
                        <a:pt x="9" y="164"/>
                        <a:pt x="9" y="164"/>
                        <a:pt x="9" y="164"/>
                      </a:cubicBezTo>
                      <a:cubicBezTo>
                        <a:pt x="5" y="164"/>
                        <a:pt x="2" y="166"/>
                        <a:pt x="1" y="168"/>
                      </a:cubicBezTo>
                      <a:cubicBezTo>
                        <a:pt x="0" y="170"/>
                        <a:pt x="0" y="172"/>
                        <a:pt x="0" y="175"/>
                      </a:cubicBezTo>
                      <a:cubicBezTo>
                        <a:pt x="0" y="178"/>
                        <a:pt x="0" y="181"/>
                        <a:pt x="0" y="184"/>
                      </a:cubicBezTo>
                      <a:cubicBezTo>
                        <a:pt x="0" y="187"/>
                        <a:pt x="0" y="191"/>
                        <a:pt x="2" y="196"/>
                      </a:cubicBezTo>
                      <a:cubicBezTo>
                        <a:pt x="3" y="202"/>
                        <a:pt x="6" y="208"/>
                        <a:pt x="10" y="214"/>
                      </a:cubicBezTo>
                      <a:cubicBezTo>
                        <a:pt x="16" y="223"/>
                        <a:pt x="24" y="230"/>
                        <a:pt x="34" y="235"/>
                      </a:cubicBezTo>
                      <a:cubicBezTo>
                        <a:pt x="44" y="240"/>
                        <a:pt x="55" y="243"/>
                        <a:pt x="67" y="244"/>
                      </a:cubicBezTo>
                      <a:cubicBezTo>
                        <a:pt x="67" y="258"/>
                        <a:pt x="67" y="258"/>
                        <a:pt x="67" y="258"/>
                      </a:cubicBezTo>
                      <a:cubicBezTo>
                        <a:pt x="67" y="260"/>
                        <a:pt x="68" y="262"/>
                        <a:pt x="70" y="264"/>
                      </a:cubicBezTo>
                      <a:cubicBezTo>
                        <a:pt x="72" y="265"/>
                        <a:pt x="74" y="266"/>
                        <a:pt x="77" y="266"/>
                      </a:cubicBezTo>
                      <a:cubicBezTo>
                        <a:pt x="98" y="266"/>
                        <a:pt x="98" y="266"/>
                        <a:pt x="98" y="266"/>
                      </a:cubicBezTo>
                      <a:cubicBezTo>
                        <a:pt x="101" y="266"/>
                        <a:pt x="103" y="265"/>
                        <a:pt x="105" y="264"/>
                      </a:cubicBezTo>
                      <a:cubicBezTo>
                        <a:pt x="107" y="262"/>
                        <a:pt x="108" y="260"/>
                        <a:pt x="108" y="258"/>
                      </a:cubicBezTo>
                      <a:cubicBezTo>
                        <a:pt x="108" y="245"/>
                        <a:pt x="108" y="245"/>
                        <a:pt x="108" y="245"/>
                      </a:cubicBezTo>
                      <a:cubicBezTo>
                        <a:pt x="117" y="244"/>
                        <a:pt x="126" y="242"/>
                        <a:pt x="133" y="240"/>
                      </a:cubicBezTo>
                      <a:cubicBezTo>
                        <a:pt x="141" y="238"/>
                        <a:pt x="148" y="234"/>
                        <a:pt x="154" y="229"/>
                      </a:cubicBezTo>
                      <a:cubicBezTo>
                        <a:pt x="157" y="227"/>
                        <a:pt x="160" y="223"/>
                        <a:pt x="163" y="219"/>
                      </a:cubicBezTo>
                      <a:cubicBezTo>
                        <a:pt x="166" y="215"/>
                        <a:pt x="169" y="211"/>
                        <a:pt x="171" y="206"/>
                      </a:cubicBezTo>
                      <a:cubicBezTo>
                        <a:pt x="173" y="201"/>
                        <a:pt x="174" y="196"/>
                        <a:pt x="175" y="191"/>
                      </a:cubicBezTo>
                      <a:cubicBezTo>
                        <a:pt x="176" y="186"/>
                        <a:pt x="177" y="180"/>
                        <a:pt x="177" y="175"/>
                      </a:cubicBezTo>
                      <a:cubicBezTo>
                        <a:pt x="177" y="166"/>
                        <a:pt x="175" y="158"/>
                        <a:pt x="171" y="151"/>
                      </a:cubicBezTo>
                      <a:cubicBezTo>
                        <a:pt x="167" y="145"/>
                        <a:pt x="162" y="140"/>
                        <a:pt x="155" y="136"/>
                      </a:cubicBezTo>
                      <a:cubicBezTo>
                        <a:pt x="152" y="134"/>
                        <a:pt x="149" y="132"/>
                        <a:pt x="145" y="131"/>
                      </a:cubicBezTo>
                      <a:cubicBezTo>
                        <a:pt x="142" y="129"/>
                        <a:pt x="138" y="128"/>
                        <a:pt x="134" y="127"/>
                      </a:cubicBezTo>
                      <a:cubicBezTo>
                        <a:pt x="131" y="126"/>
                        <a:pt x="127" y="125"/>
                        <a:pt x="123" y="124"/>
                      </a:cubicBezTo>
                      <a:cubicBezTo>
                        <a:pt x="119" y="123"/>
                        <a:pt x="114" y="122"/>
                        <a:pt x="108" y="120"/>
                      </a:cubicBezTo>
                      <a:cubicBezTo>
                        <a:pt x="93" y="117"/>
                        <a:pt x="67" y="110"/>
                        <a:pt x="67" y="110"/>
                      </a:cubicBezTo>
                      <a:cubicBezTo>
                        <a:pt x="59" y="108"/>
                        <a:pt x="59" y="108"/>
                        <a:pt x="59" y="108"/>
                      </a:cubicBezTo>
                      <a:cubicBezTo>
                        <a:pt x="54" y="107"/>
                        <a:pt x="50" y="105"/>
                        <a:pt x="46" y="101"/>
                      </a:cubicBezTo>
                      <a:cubicBezTo>
                        <a:pt x="42" y="97"/>
                        <a:pt x="40" y="94"/>
                        <a:pt x="40" y="90"/>
                      </a:cubicBezTo>
                      <a:cubicBezTo>
                        <a:pt x="40" y="87"/>
                        <a:pt x="40" y="84"/>
                        <a:pt x="41" y="81"/>
                      </a:cubicBezTo>
                      <a:cubicBezTo>
                        <a:pt x="41" y="82"/>
                        <a:pt x="41" y="82"/>
                        <a:pt x="41" y="82"/>
                      </a:cubicBezTo>
                      <a:cubicBezTo>
                        <a:pt x="42" y="76"/>
                        <a:pt x="45" y="71"/>
                        <a:pt x="50" y="67"/>
                      </a:cubicBezTo>
                      <a:cubicBezTo>
                        <a:pt x="55" y="63"/>
                        <a:pt x="61" y="60"/>
                        <a:pt x="67" y="59"/>
                      </a:cubicBezTo>
                      <a:cubicBezTo>
                        <a:pt x="67" y="59"/>
                        <a:pt x="89" y="55"/>
                        <a:pt x="108" y="59"/>
                      </a:cubicBezTo>
                      <a:cubicBezTo>
                        <a:pt x="115" y="60"/>
                        <a:pt x="120" y="63"/>
                        <a:pt x="123" y="68"/>
                      </a:cubicBezTo>
                      <a:cubicBezTo>
                        <a:pt x="127" y="73"/>
                        <a:pt x="129" y="80"/>
                        <a:pt x="129" y="89"/>
                      </a:cubicBezTo>
                      <a:cubicBezTo>
                        <a:pt x="129" y="92"/>
                        <a:pt x="130" y="94"/>
                        <a:pt x="132" y="95"/>
                      </a:cubicBezTo>
                      <a:cubicBezTo>
                        <a:pt x="134" y="97"/>
                        <a:pt x="136" y="98"/>
                        <a:pt x="139" y="98"/>
                      </a:cubicBezTo>
                      <a:cubicBezTo>
                        <a:pt x="159" y="98"/>
                        <a:pt x="159" y="98"/>
                        <a:pt x="159" y="98"/>
                      </a:cubicBezTo>
                      <a:cubicBezTo>
                        <a:pt x="164" y="98"/>
                        <a:pt x="167" y="97"/>
                        <a:pt x="168" y="95"/>
                      </a:cubicBezTo>
                      <a:cubicBezTo>
                        <a:pt x="169" y="93"/>
                        <a:pt x="169" y="90"/>
                        <a:pt x="169" y="88"/>
                      </a:cubicBezTo>
                      <a:cubicBezTo>
                        <a:pt x="170" y="77"/>
                        <a:pt x="168" y="67"/>
                        <a:pt x="164" y="59"/>
                      </a:cubicBezTo>
                      <a:cubicBezTo>
                        <a:pt x="160" y="50"/>
                        <a:pt x="155" y="43"/>
                        <a:pt x="14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Freeform 270">
                  <a:extLst>
                    <a:ext uri="{FF2B5EF4-FFF2-40B4-BE49-F238E27FC236}">
                      <a16:creationId xmlns:a16="http://schemas.microsoft.com/office/drawing/2014/main" xmlns="" id="{80BB715D-B951-4992-9A51-EBAA05A02B76}"/>
                    </a:ext>
                  </a:extLst>
                </p:cNvPr>
                <p:cNvSpPr>
                  <a:spLocks noEditPoints="1"/>
                </p:cNvSpPr>
                <p:nvPr/>
              </p:nvSpPr>
              <p:spPr bwMode="auto">
                <a:xfrm>
                  <a:off x="9537700" y="7464425"/>
                  <a:ext cx="1706563" cy="1311275"/>
                </a:xfrm>
                <a:custGeom>
                  <a:avLst/>
                  <a:gdLst>
                    <a:gd name="T0" fmla="*/ 649 w 689"/>
                    <a:gd name="T1" fmla="*/ 25 h 530"/>
                    <a:gd name="T2" fmla="*/ 649 w 689"/>
                    <a:gd name="T3" fmla="*/ 489 h 530"/>
                    <a:gd name="T4" fmla="*/ 649 w 689"/>
                    <a:gd name="T5" fmla="*/ 490 h 530"/>
                    <a:gd name="T6" fmla="*/ 648 w 689"/>
                    <a:gd name="T7" fmla="*/ 490 h 530"/>
                    <a:gd name="T8" fmla="*/ 40 w 689"/>
                    <a:gd name="T9" fmla="*/ 490 h 530"/>
                    <a:gd name="T10" fmla="*/ 40 w 689"/>
                    <a:gd name="T11" fmla="*/ 489 h 530"/>
                    <a:gd name="T12" fmla="*/ 40 w 689"/>
                    <a:gd name="T13" fmla="*/ 488 h 530"/>
                    <a:gd name="T14" fmla="*/ 40 w 689"/>
                    <a:gd name="T15" fmla="*/ 25 h 530"/>
                    <a:gd name="T16" fmla="*/ 0 w 689"/>
                    <a:gd name="T17" fmla="*/ 25 h 530"/>
                    <a:gd name="T18" fmla="*/ 0 w 689"/>
                    <a:gd name="T19" fmla="*/ 487 h 530"/>
                    <a:gd name="T20" fmla="*/ 38 w 689"/>
                    <a:gd name="T21" fmla="*/ 530 h 530"/>
                    <a:gd name="T22" fmla="*/ 642 w 689"/>
                    <a:gd name="T23" fmla="*/ 530 h 530"/>
                    <a:gd name="T24" fmla="*/ 677 w 689"/>
                    <a:gd name="T25" fmla="*/ 520 h 530"/>
                    <a:gd name="T26" fmla="*/ 689 w 689"/>
                    <a:gd name="T27" fmla="*/ 478 h 530"/>
                    <a:gd name="T28" fmla="*/ 689 w 689"/>
                    <a:gd name="T29" fmla="*/ 25 h 530"/>
                    <a:gd name="T30" fmla="*/ 649 w 689"/>
                    <a:gd name="T31" fmla="*/ 25 h 530"/>
                    <a:gd name="T32" fmla="*/ 41 w 689"/>
                    <a:gd name="T33" fmla="*/ 492 h 530"/>
                    <a:gd name="T34" fmla="*/ 41 w 689"/>
                    <a:gd name="T35" fmla="*/ 49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9" h="530">
                      <a:moveTo>
                        <a:pt x="649" y="25"/>
                      </a:moveTo>
                      <a:cubicBezTo>
                        <a:pt x="649" y="489"/>
                        <a:pt x="649" y="489"/>
                        <a:pt x="649" y="489"/>
                      </a:cubicBezTo>
                      <a:cubicBezTo>
                        <a:pt x="649" y="488"/>
                        <a:pt x="649" y="489"/>
                        <a:pt x="649" y="490"/>
                      </a:cubicBezTo>
                      <a:cubicBezTo>
                        <a:pt x="649" y="490"/>
                        <a:pt x="649" y="490"/>
                        <a:pt x="648" y="490"/>
                      </a:cubicBezTo>
                      <a:cubicBezTo>
                        <a:pt x="40" y="490"/>
                        <a:pt x="40" y="490"/>
                        <a:pt x="40" y="490"/>
                      </a:cubicBezTo>
                      <a:cubicBezTo>
                        <a:pt x="40" y="490"/>
                        <a:pt x="40" y="488"/>
                        <a:pt x="40" y="489"/>
                      </a:cubicBezTo>
                      <a:cubicBezTo>
                        <a:pt x="40" y="489"/>
                        <a:pt x="40" y="488"/>
                        <a:pt x="40" y="488"/>
                      </a:cubicBezTo>
                      <a:cubicBezTo>
                        <a:pt x="40" y="25"/>
                        <a:pt x="40" y="25"/>
                        <a:pt x="40" y="25"/>
                      </a:cubicBezTo>
                      <a:cubicBezTo>
                        <a:pt x="40" y="0"/>
                        <a:pt x="0" y="0"/>
                        <a:pt x="0" y="25"/>
                      </a:cubicBezTo>
                      <a:cubicBezTo>
                        <a:pt x="0" y="487"/>
                        <a:pt x="0" y="487"/>
                        <a:pt x="0" y="487"/>
                      </a:cubicBezTo>
                      <a:cubicBezTo>
                        <a:pt x="0" y="509"/>
                        <a:pt x="14" y="530"/>
                        <a:pt x="38" y="530"/>
                      </a:cubicBezTo>
                      <a:cubicBezTo>
                        <a:pt x="642" y="530"/>
                        <a:pt x="642" y="530"/>
                        <a:pt x="642" y="530"/>
                      </a:cubicBezTo>
                      <a:cubicBezTo>
                        <a:pt x="655" y="530"/>
                        <a:pt x="666" y="529"/>
                        <a:pt x="677" y="520"/>
                      </a:cubicBezTo>
                      <a:cubicBezTo>
                        <a:pt x="689" y="509"/>
                        <a:pt x="689" y="493"/>
                        <a:pt x="689" y="478"/>
                      </a:cubicBezTo>
                      <a:cubicBezTo>
                        <a:pt x="689" y="25"/>
                        <a:pt x="689" y="25"/>
                        <a:pt x="689" y="25"/>
                      </a:cubicBezTo>
                      <a:cubicBezTo>
                        <a:pt x="689" y="0"/>
                        <a:pt x="649" y="0"/>
                        <a:pt x="649" y="25"/>
                      </a:cubicBezTo>
                      <a:close/>
                      <a:moveTo>
                        <a:pt x="41" y="492"/>
                      </a:moveTo>
                      <a:cubicBezTo>
                        <a:pt x="41" y="492"/>
                        <a:pt x="42" y="493"/>
                        <a:pt x="41" y="4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Freeform 271">
                  <a:extLst>
                    <a:ext uri="{FF2B5EF4-FFF2-40B4-BE49-F238E27FC236}">
                      <a16:creationId xmlns:a16="http://schemas.microsoft.com/office/drawing/2014/main" xmlns="" id="{22586DFC-6172-402A-8540-3588FE6075A6}"/>
                    </a:ext>
                  </a:extLst>
                </p:cNvPr>
                <p:cNvSpPr>
                  <a:spLocks/>
                </p:cNvSpPr>
                <p:nvPr/>
              </p:nvSpPr>
              <p:spPr bwMode="auto">
                <a:xfrm>
                  <a:off x="9220200" y="6510338"/>
                  <a:ext cx="2314576" cy="1143000"/>
                </a:xfrm>
                <a:custGeom>
                  <a:avLst/>
                  <a:gdLst>
                    <a:gd name="T0" fmla="*/ 926 w 934"/>
                    <a:gd name="T1" fmla="*/ 411 h 462"/>
                    <a:gd name="T2" fmla="*/ 788 w 934"/>
                    <a:gd name="T3" fmla="*/ 285 h 462"/>
                    <a:gd name="T4" fmla="*/ 557 w 934"/>
                    <a:gd name="T5" fmla="*/ 74 h 462"/>
                    <a:gd name="T6" fmla="*/ 485 w 934"/>
                    <a:gd name="T7" fmla="*/ 8 h 462"/>
                    <a:gd name="T8" fmla="*/ 457 w 934"/>
                    <a:gd name="T9" fmla="*/ 8 h 462"/>
                    <a:gd name="T10" fmla="*/ 321 w 934"/>
                    <a:gd name="T11" fmla="*/ 135 h 462"/>
                    <a:gd name="T12" fmla="*/ 91 w 934"/>
                    <a:gd name="T13" fmla="*/ 348 h 462"/>
                    <a:gd name="T14" fmla="*/ 19 w 934"/>
                    <a:gd name="T15" fmla="*/ 416 h 462"/>
                    <a:gd name="T16" fmla="*/ 47 w 934"/>
                    <a:gd name="T17" fmla="*/ 444 h 462"/>
                    <a:gd name="T18" fmla="*/ 183 w 934"/>
                    <a:gd name="T19" fmla="*/ 317 h 462"/>
                    <a:gd name="T20" fmla="*/ 413 w 934"/>
                    <a:gd name="T21" fmla="*/ 104 h 462"/>
                    <a:gd name="T22" fmla="*/ 471 w 934"/>
                    <a:gd name="T23" fmla="*/ 49 h 462"/>
                    <a:gd name="T24" fmla="*/ 594 w 934"/>
                    <a:gd name="T25" fmla="*/ 162 h 462"/>
                    <a:gd name="T26" fmla="*/ 825 w 934"/>
                    <a:gd name="T27" fmla="*/ 373 h 462"/>
                    <a:gd name="T28" fmla="*/ 897 w 934"/>
                    <a:gd name="T29" fmla="*/ 439 h 462"/>
                    <a:gd name="T30" fmla="*/ 926 w 934"/>
                    <a:gd name="T31" fmla="*/ 439 h 462"/>
                    <a:gd name="T32" fmla="*/ 926 w 934"/>
                    <a:gd name="T33" fmla="*/ 41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4" h="462">
                      <a:moveTo>
                        <a:pt x="926" y="411"/>
                      </a:moveTo>
                      <a:cubicBezTo>
                        <a:pt x="880" y="369"/>
                        <a:pt x="834" y="327"/>
                        <a:pt x="788" y="285"/>
                      </a:cubicBezTo>
                      <a:cubicBezTo>
                        <a:pt x="557" y="74"/>
                        <a:pt x="557" y="74"/>
                        <a:pt x="557" y="74"/>
                      </a:cubicBezTo>
                      <a:cubicBezTo>
                        <a:pt x="533" y="52"/>
                        <a:pt x="509" y="30"/>
                        <a:pt x="485" y="8"/>
                      </a:cubicBezTo>
                      <a:cubicBezTo>
                        <a:pt x="477" y="0"/>
                        <a:pt x="465" y="0"/>
                        <a:pt x="457" y="8"/>
                      </a:cubicBezTo>
                      <a:cubicBezTo>
                        <a:pt x="411" y="50"/>
                        <a:pt x="366" y="93"/>
                        <a:pt x="321" y="135"/>
                      </a:cubicBezTo>
                      <a:cubicBezTo>
                        <a:pt x="244" y="206"/>
                        <a:pt x="168" y="277"/>
                        <a:pt x="91" y="348"/>
                      </a:cubicBezTo>
                      <a:cubicBezTo>
                        <a:pt x="67" y="371"/>
                        <a:pt x="43" y="393"/>
                        <a:pt x="19" y="416"/>
                      </a:cubicBezTo>
                      <a:cubicBezTo>
                        <a:pt x="0" y="433"/>
                        <a:pt x="28" y="462"/>
                        <a:pt x="47" y="444"/>
                      </a:cubicBezTo>
                      <a:cubicBezTo>
                        <a:pt x="93" y="402"/>
                        <a:pt x="138" y="360"/>
                        <a:pt x="183" y="317"/>
                      </a:cubicBezTo>
                      <a:cubicBezTo>
                        <a:pt x="260" y="246"/>
                        <a:pt x="336" y="175"/>
                        <a:pt x="413" y="104"/>
                      </a:cubicBezTo>
                      <a:cubicBezTo>
                        <a:pt x="432" y="86"/>
                        <a:pt x="452" y="67"/>
                        <a:pt x="471" y="49"/>
                      </a:cubicBezTo>
                      <a:cubicBezTo>
                        <a:pt x="512" y="87"/>
                        <a:pt x="553" y="124"/>
                        <a:pt x="594" y="162"/>
                      </a:cubicBezTo>
                      <a:cubicBezTo>
                        <a:pt x="671" y="232"/>
                        <a:pt x="748" y="303"/>
                        <a:pt x="825" y="373"/>
                      </a:cubicBezTo>
                      <a:cubicBezTo>
                        <a:pt x="849" y="395"/>
                        <a:pt x="873" y="417"/>
                        <a:pt x="897" y="439"/>
                      </a:cubicBezTo>
                      <a:cubicBezTo>
                        <a:pt x="905" y="446"/>
                        <a:pt x="918" y="447"/>
                        <a:pt x="926" y="439"/>
                      </a:cubicBezTo>
                      <a:cubicBezTo>
                        <a:pt x="933" y="431"/>
                        <a:pt x="934" y="418"/>
                        <a:pt x="926" y="4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Freeform 272">
                  <a:extLst>
                    <a:ext uri="{FF2B5EF4-FFF2-40B4-BE49-F238E27FC236}">
                      <a16:creationId xmlns:a16="http://schemas.microsoft.com/office/drawing/2014/main" xmlns="" id="{DF30C33E-2CD0-42D4-AD1C-D7F344B6DE86}"/>
                    </a:ext>
                  </a:extLst>
                </p:cNvPr>
                <p:cNvSpPr>
                  <a:spLocks/>
                </p:cNvSpPr>
                <p:nvPr/>
              </p:nvSpPr>
              <p:spPr bwMode="auto">
                <a:xfrm>
                  <a:off x="9737725" y="6807200"/>
                  <a:ext cx="896938" cy="660400"/>
                </a:xfrm>
                <a:custGeom>
                  <a:avLst/>
                  <a:gdLst>
                    <a:gd name="T0" fmla="*/ 277 w 362"/>
                    <a:gd name="T1" fmla="*/ 8 h 267"/>
                    <a:gd name="T2" fmla="*/ 248 w 362"/>
                    <a:gd name="T3" fmla="*/ 8 h 267"/>
                    <a:gd name="T4" fmla="*/ 67 w 362"/>
                    <a:gd name="T5" fmla="*/ 177 h 267"/>
                    <a:gd name="T6" fmla="*/ 19 w 362"/>
                    <a:gd name="T7" fmla="*/ 221 h 267"/>
                    <a:gd name="T8" fmla="*/ 47 w 362"/>
                    <a:gd name="T9" fmla="*/ 249 h 267"/>
                    <a:gd name="T10" fmla="*/ 229 w 362"/>
                    <a:gd name="T11" fmla="*/ 80 h 267"/>
                    <a:gd name="T12" fmla="*/ 263 w 362"/>
                    <a:gd name="T13" fmla="*/ 49 h 267"/>
                    <a:gd name="T14" fmla="*/ 326 w 362"/>
                    <a:gd name="T15" fmla="*/ 107 h 267"/>
                    <a:gd name="T16" fmla="*/ 354 w 362"/>
                    <a:gd name="T17" fmla="*/ 107 h 267"/>
                    <a:gd name="T18" fmla="*/ 354 w 362"/>
                    <a:gd name="T19" fmla="*/ 78 h 267"/>
                    <a:gd name="T20" fmla="*/ 277 w 362"/>
                    <a:gd name="T21" fmla="*/ 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267">
                      <a:moveTo>
                        <a:pt x="277" y="8"/>
                      </a:moveTo>
                      <a:cubicBezTo>
                        <a:pt x="268" y="0"/>
                        <a:pt x="257" y="0"/>
                        <a:pt x="248" y="8"/>
                      </a:cubicBezTo>
                      <a:cubicBezTo>
                        <a:pt x="67" y="177"/>
                        <a:pt x="67" y="177"/>
                        <a:pt x="67" y="177"/>
                      </a:cubicBezTo>
                      <a:cubicBezTo>
                        <a:pt x="51" y="192"/>
                        <a:pt x="35" y="206"/>
                        <a:pt x="19" y="221"/>
                      </a:cubicBezTo>
                      <a:cubicBezTo>
                        <a:pt x="0" y="239"/>
                        <a:pt x="29" y="267"/>
                        <a:pt x="47" y="249"/>
                      </a:cubicBezTo>
                      <a:cubicBezTo>
                        <a:pt x="229" y="80"/>
                        <a:pt x="229" y="80"/>
                        <a:pt x="229" y="80"/>
                      </a:cubicBezTo>
                      <a:cubicBezTo>
                        <a:pt x="240" y="70"/>
                        <a:pt x="251" y="59"/>
                        <a:pt x="263" y="49"/>
                      </a:cubicBezTo>
                      <a:cubicBezTo>
                        <a:pt x="284" y="68"/>
                        <a:pt x="305" y="87"/>
                        <a:pt x="326" y="107"/>
                      </a:cubicBezTo>
                      <a:cubicBezTo>
                        <a:pt x="334" y="114"/>
                        <a:pt x="346" y="115"/>
                        <a:pt x="354" y="107"/>
                      </a:cubicBezTo>
                      <a:cubicBezTo>
                        <a:pt x="362" y="99"/>
                        <a:pt x="362" y="86"/>
                        <a:pt x="354" y="78"/>
                      </a:cubicBezTo>
                      <a:cubicBezTo>
                        <a:pt x="328" y="55"/>
                        <a:pt x="303" y="31"/>
                        <a:pt x="27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Freeform 273">
                  <a:extLst>
                    <a:ext uri="{FF2B5EF4-FFF2-40B4-BE49-F238E27FC236}">
                      <a16:creationId xmlns:a16="http://schemas.microsoft.com/office/drawing/2014/main" xmlns="" id="{D8389C47-E867-4B01-898C-B5F546C1097B}"/>
                    </a:ext>
                  </a:extLst>
                </p:cNvPr>
                <p:cNvSpPr>
                  <a:spLocks noEditPoints="1"/>
                </p:cNvSpPr>
                <p:nvPr/>
              </p:nvSpPr>
              <p:spPr bwMode="auto">
                <a:xfrm>
                  <a:off x="9786938" y="7361238"/>
                  <a:ext cx="1223963" cy="1222375"/>
                </a:xfrm>
                <a:custGeom>
                  <a:avLst/>
                  <a:gdLst>
                    <a:gd name="T0" fmla="*/ 247 w 494"/>
                    <a:gd name="T1" fmla="*/ 0 h 494"/>
                    <a:gd name="T2" fmla="*/ 217 w 494"/>
                    <a:gd name="T3" fmla="*/ 44 h 494"/>
                    <a:gd name="T4" fmla="*/ 189 w 494"/>
                    <a:gd name="T5" fmla="*/ 36 h 494"/>
                    <a:gd name="T6" fmla="*/ 150 w 494"/>
                    <a:gd name="T7" fmla="*/ 20 h 494"/>
                    <a:gd name="T8" fmla="*/ 62 w 494"/>
                    <a:gd name="T9" fmla="*/ 96 h 494"/>
                    <a:gd name="T10" fmla="*/ 80 w 494"/>
                    <a:gd name="T11" fmla="*/ 126 h 494"/>
                    <a:gd name="T12" fmla="*/ 57 w 494"/>
                    <a:gd name="T13" fmla="*/ 137 h 494"/>
                    <a:gd name="T14" fmla="*/ 18 w 494"/>
                    <a:gd name="T15" fmla="*/ 154 h 494"/>
                    <a:gd name="T16" fmla="*/ 30 w 494"/>
                    <a:gd name="T17" fmla="*/ 277 h 494"/>
                    <a:gd name="T18" fmla="*/ 47 w 494"/>
                    <a:gd name="T19" fmla="*/ 293 h 494"/>
                    <a:gd name="T20" fmla="*/ 17 w 494"/>
                    <a:gd name="T21" fmla="*/ 314 h 494"/>
                    <a:gd name="T22" fmla="*/ 69 w 494"/>
                    <a:gd name="T23" fmla="*/ 418 h 494"/>
                    <a:gd name="T24" fmla="*/ 112 w 494"/>
                    <a:gd name="T25" fmla="*/ 419 h 494"/>
                    <a:gd name="T26" fmla="*/ 137 w 494"/>
                    <a:gd name="T27" fmla="*/ 420 h 494"/>
                    <a:gd name="T28" fmla="*/ 147 w 494"/>
                    <a:gd name="T29" fmla="*/ 473 h 494"/>
                    <a:gd name="T30" fmla="*/ 277 w 494"/>
                    <a:gd name="T31" fmla="*/ 464 h 494"/>
                    <a:gd name="T32" fmla="*/ 299 w 494"/>
                    <a:gd name="T33" fmla="*/ 446 h 494"/>
                    <a:gd name="T34" fmla="*/ 321 w 494"/>
                    <a:gd name="T35" fmla="*/ 474 h 494"/>
                    <a:gd name="T36" fmla="*/ 423 w 494"/>
                    <a:gd name="T37" fmla="*/ 419 h 494"/>
                    <a:gd name="T38" fmla="*/ 423 w 494"/>
                    <a:gd name="T39" fmla="*/ 377 h 494"/>
                    <a:gd name="T40" fmla="*/ 423 w 494"/>
                    <a:gd name="T41" fmla="*/ 351 h 494"/>
                    <a:gd name="T42" fmla="*/ 448 w 494"/>
                    <a:gd name="T43" fmla="*/ 359 h 494"/>
                    <a:gd name="T44" fmla="*/ 494 w 494"/>
                    <a:gd name="T45" fmla="*/ 247 h 494"/>
                    <a:gd name="T46" fmla="*/ 450 w 494"/>
                    <a:gd name="T47" fmla="*/ 217 h 494"/>
                    <a:gd name="T48" fmla="*/ 460 w 494"/>
                    <a:gd name="T49" fmla="*/ 195 h 494"/>
                    <a:gd name="T50" fmla="*/ 477 w 494"/>
                    <a:gd name="T51" fmla="*/ 157 h 494"/>
                    <a:gd name="T52" fmla="*/ 403 w 494"/>
                    <a:gd name="T53" fmla="*/ 66 h 494"/>
                    <a:gd name="T54" fmla="*/ 372 w 494"/>
                    <a:gd name="T55" fmla="*/ 84 h 494"/>
                    <a:gd name="T56" fmla="*/ 362 w 494"/>
                    <a:gd name="T57" fmla="*/ 61 h 494"/>
                    <a:gd name="T58" fmla="*/ 359 w 494"/>
                    <a:gd name="T59" fmla="*/ 126 h 494"/>
                    <a:gd name="T60" fmla="*/ 402 w 494"/>
                    <a:gd name="T61" fmla="*/ 110 h 494"/>
                    <a:gd name="T62" fmla="*/ 398 w 494"/>
                    <a:gd name="T63" fmla="*/ 177 h 494"/>
                    <a:gd name="T64" fmla="*/ 412 w 494"/>
                    <a:gd name="T65" fmla="*/ 238 h 494"/>
                    <a:gd name="T66" fmla="*/ 453 w 494"/>
                    <a:gd name="T67" fmla="*/ 257 h 494"/>
                    <a:gd name="T68" fmla="*/ 404 w 494"/>
                    <a:gd name="T69" fmla="*/ 300 h 494"/>
                    <a:gd name="T70" fmla="*/ 371 w 494"/>
                    <a:gd name="T71" fmla="*/ 356 h 494"/>
                    <a:gd name="T72" fmla="*/ 388 w 494"/>
                    <a:gd name="T73" fmla="*/ 398 h 494"/>
                    <a:gd name="T74" fmla="*/ 321 w 494"/>
                    <a:gd name="T75" fmla="*/ 396 h 494"/>
                    <a:gd name="T76" fmla="*/ 256 w 494"/>
                    <a:gd name="T77" fmla="*/ 412 h 494"/>
                    <a:gd name="T78" fmla="*/ 237 w 494"/>
                    <a:gd name="T79" fmla="*/ 454 h 494"/>
                    <a:gd name="T80" fmla="*/ 189 w 494"/>
                    <a:gd name="T81" fmla="*/ 403 h 494"/>
                    <a:gd name="T82" fmla="*/ 134 w 494"/>
                    <a:gd name="T83" fmla="*/ 368 h 494"/>
                    <a:gd name="T84" fmla="*/ 91 w 494"/>
                    <a:gd name="T85" fmla="*/ 383 h 494"/>
                    <a:gd name="T86" fmla="*/ 96 w 494"/>
                    <a:gd name="T87" fmla="*/ 317 h 494"/>
                    <a:gd name="T88" fmla="*/ 82 w 494"/>
                    <a:gd name="T89" fmla="*/ 256 h 494"/>
                    <a:gd name="T90" fmla="*/ 40 w 494"/>
                    <a:gd name="T91" fmla="*/ 237 h 494"/>
                    <a:gd name="T92" fmla="*/ 89 w 494"/>
                    <a:gd name="T93" fmla="*/ 193 h 494"/>
                    <a:gd name="T94" fmla="*/ 122 w 494"/>
                    <a:gd name="T95" fmla="*/ 138 h 494"/>
                    <a:gd name="T96" fmla="*/ 106 w 494"/>
                    <a:gd name="T97" fmla="*/ 95 h 494"/>
                    <a:gd name="T98" fmla="*/ 172 w 494"/>
                    <a:gd name="T99" fmla="*/ 98 h 494"/>
                    <a:gd name="T100" fmla="*/ 238 w 494"/>
                    <a:gd name="T101" fmla="*/ 82 h 494"/>
                    <a:gd name="T102" fmla="*/ 257 w 494"/>
                    <a:gd name="T103" fmla="*/ 40 h 494"/>
                    <a:gd name="T104" fmla="*/ 305 w 494"/>
                    <a:gd name="T105" fmla="*/ 91 h 494"/>
                    <a:gd name="T106" fmla="*/ 359 w 494"/>
                    <a:gd name="T107" fmla="*/ 126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4" h="494">
                      <a:moveTo>
                        <a:pt x="347" y="21"/>
                      </a:moveTo>
                      <a:cubicBezTo>
                        <a:pt x="315" y="7"/>
                        <a:pt x="281" y="0"/>
                        <a:pt x="247" y="0"/>
                      </a:cubicBezTo>
                      <a:cubicBezTo>
                        <a:pt x="230" y="0"/>
                        <a:pt x="217" y="13"/>
                        <a:pt x="217" y="30"/>
                      </a:cubicBezTo>
                      <a:cubicBezTo>
                        <a:pt x="217" y="44"/>
                        <a:pt x="217" y="44"/>
                        <a:pt x="217" y="44"/>
                      </a:cubicBezTo>
                      <a:cubicBezTo>
                        <a:pt x="209" y="45"/>
                        <a:pt x="202" y="46"/>
                        <a:pt x="194" y="48"/>
                      </a:cubicBezTo>
                      <a:cubicBezTo>
                        <a:pt x="189" y="36"/>
                        <a:pt x="189" y="36"/>
                        <a:pt x="189" y="36"/>
                      </a:cubicBezTo>
                      <a:cubicBezTo>
                        <a:pt x="186" y="28"/>
                        <a:pt x="180" y="22"/>
                        <a:pt x="173" y="19"/>
                      </a:cubicBezTo>
                      <a:cubicBezTo>
                        <a:pt x="165" y="17"/>
                        <a:pt x="157" y="17"/>
                        <a:pt x="150" y="20"/>
                      </a:cubicBezTo>
                      <a:cubicBezTo>
                        <a:pt x="120" y="33"/>
                        <a:pt x="93" y="51"/>
                        <a:pt x="70" y="74"/>
                      </a:cubicBezTo>
                      <a:cubicBezTo>
                        <a:pt x="64" y="80"/>
                        <a:pt x="61" y="88"/>
                        <a:pt x="62" y="96"/>
                      </a:cubicBezTo>
                      <a:cubicBezTo>
                        <a:pt x="62" y="104"/>
                        <a:pt x="65" y="111"/>
                        <a:pt x="71" y="117"/>
                      </a:cubicBezTo>
                      <a:cubicBezTo>
                        <a:pt x="80" y="126"/>
                        <a:pt x="80" y="126"/>
                        <a:pt x="80" y="126"/>
                      </a:cubicBezTo>
                      <a:cubicBezTo>
                        <a:pt x="77" y="132"/>
                        <a:pt x="73" y="137"/>
                        <a:pt x="70" y="142"/>
                      </a:cubicBezTo>
                      <a:cubicBezTo>
                        <a:pt x="57" y="137"/>
                        <a:pt x="57" y="137"/>
                        <a:pt x="57" y="137"/>
                      </a:cubicBezTo>
                      <a:cubicBezTo>
                        <a:pt x="54" y="136"/>
                        <a:pt x="50" y="135"/>
                        <a:pt x="46" y="135"/>
                      </a:cubicBezTo>
                      <a:cubicBezTo>
                        <a:pt x="34" y="135"/>
                        <a:pt x="23" y="142"/>
                        <a:pt x="18" y="154"/>
                      </a:cubicBezTo>
                      <a:cubicBezTo>
                        <a:pt x="6" y="183"/>
                        <a:pt x="0" y="215"/>
                        <a:pt x="0" y="247"/>
                      </a:cubicBezTo>
                      <a:cubicBezTo>
                        <a:pt x="0" y="263"/>
                        <a:pt x="13" y="277"/>
                        <a:pt x="30" y="277"/>
                      </a:cubicBezTo>
                      <a:cubicBezTo>
                        <a:pt x="44" y="277"/>
                        <a:pt x="44" y="277"/>
                        <a:pt x="44" y="277"/>
                      </a:cubicBezTo>
                      <a:cubicBezTo>
                        <a:pt x="44" y="282"/>
                        <a:pt x="45" y="288"/>
                        <a:pt x="47" y="293"/>
                      </a:cubicBezTo>
                      <a:cubicBezTo>
                        <a:pt x="34" y="298"/>
                        <a:pt x="34" y="298"/>
                        <a:pt x="34" y="298"/>
                      </a:cubicBezTo>
                      <a:cubicBezTo>
                        <a:pt x="26" y="301"/>
                        <a:pt x="20" y="307"/>
                        <a:pt x="17" y="314"/>
                      </a:cubicBezTo>
                      <a:cubicBezTo>
                        <a:pt x="14" y="322"/>
                        <a:pt x="14" y="330"/>
                        <a:pt x="17" y="337"/>
                      </a:cubicBezTo>
                      <a:cubicBezTo>
                        <a:pt x="29" y="368"/>
                        <a:pt x="46" y="395"/>
                        <a:pt x="69" y="418"/>
                      </a:cubicBezTo>
                      <a:cubicBezTo>
                        <a:pt x="75" y="424"/>
                        <a:pt x="83" y="428"/>
                        <a:pt x="91" y="428"/>
                      </a:cubicBezTo>
                      <a:cubicBezTo>
                        <a:pt x="98" y="428"/>
                        <a:pt x="106" y="425"/>
                        <a:pt x="112" y="419"/>
                      </a:cubicBezTo>
                      <a:cubicBezTo>
                        <a:pt x="121" y="410"/>
                        <a:pt x="121" y="410"/>
                        <a:pt x="121" y="410"/>
                      </a:cubicBezTo>
                      <a:cubicBezTo>
                        <a:pt x="126" y="413"/>
                        <a:pt x="132" y="417"/>
                        <a:pt x="137" y="420"/>
                      </a:cubicBezTo>
                      <a:cubicBezTo>
                        <a:pt x="131" y="433"/>
                        <a:pt x="131" y="433"/>
                        <a:pt x="131" y="433"/>
                      </a:cubicBezTo>
                      <a:cubicBezTo>
                        <a:pt x="125" y="448"/>
                        <a:pt x="132" y="466"/>
                        <a:pt x="147" y="473"/>
                      </a:cubicBezTo>
                      <a:cubicBezTo>
                        <a:pt x="178" y="487"/>
                        <a:pt x="212" y="494"/>
                        <a:pt x="247" y="494"/>
                      </a:cubicBezTo>
                      <a:cubicBezTo>
                        <a:pt x="263" y="494"/>
                        <a:pt x="277" y="480"/>
                        <a:pt x="277" y="464"/>
                      </a:cubicBezTo>
                      <a:cubicBezTo>
                        <a:pt x="277" y="450"/>
                        <a:pt x="277" y="450"/>
                        <a:pt x="277" y="450"/>
                      </a:cubicBezTo>
                      <a:cubicBezTo>
                        <a:pt x="284" y="449"/>
                        <a:pt x="292" y="447"/>
                        <a:pt x="299" y="446"/>
                      </a:cubicBezTo>
                      <a:cubicBezTo>
                        <a:pt x="304" y="458"/>
                        <a:pt x="304" y="458"/>
                        <a:pt x="304" y="458"/>
                      </a:cubicBezTo>
                      <a:cubicBezTo>
                        <a:pt x="307" y="466"/>
                        <a:pt x="313" y="471"/>
                        <a:pt x="321" y="474"/>
                      </a:cubicBezTo>
                      <a:cubicBezTo>
                        <a:pt x="328" y="477"/>
                        <a:pt x="336" y="477"/>
                        <a:pt x="344" y="474"/>
                      </a:cubicBezTo>
                      <a:cubicBezTo>
                        <a:pt x="374" y="461"/>
                        <a:pt x="400" y="443"/>
                        <a:pt x="423" y="419"/>
                      </a:cubicBezTo>
                      <a:cubicBezTo>
                        <a:pt x="429" y="414"/>
                        <a:pt x="432" y="406"/>
                        <a:pt x="432" y="398"/>
                      </a:cubicBezTo>
                      <a:cubicBezTo>
                        <a:pt x="432" y="390"/>
                        <a:pt x="428" y="382"/>
                        <a:pt x="423" y="377"/>
                      </a:cubicBezTo>
                      <a:cubicBezTo>
                        <a:pt x="413" y="367"/>
                        <a:pt x="413" y="367"/>
                        <a:pt x="413" y="367"/>
                      </a:cubicBezTo>
                      <a:cubicBezTo>
                        <a:pt x="417" y="362"/>
                        <a:pt x="420" y="357"/>
                        <a:pt x="423" y="351"/>
                      </a:cubicBezTo>
                      <a:cubicBezTo>
                        <a:pt x="436" y="357"/>
                        <a:pt x="436" y="357"/>
                        <a:pt x="436" y="357"/>
                      </a:cubicBezTo>
                      <a:cubicBezTo>
                        <a:pt x="440" y="358"/>
                        <a:pt x="444" y="359"/>
                        <a:pt x="448" y="359"/>
                      </a:cubicBezTo>
                      <a:cubicBezTo>
                        <a:pt x="460" y="359"/>
                        <a:pt x="471" y="352"/>
                        <a:pt x="475" y="340"/>
                      </a:cubicBezTo>
                      <a:cubicBezTo>
                        <a:pt x="487" y="311"/>
                        <a:pt x="494" y="279"/>
                        <a:pt x="494" y="247"/>
                      </a:cubicBezTo>
                      <a:cubicBezTo>
                        <a:pt x="494" y="230"/>
                        <a:pt x="480" y="217"/>
                        <a:pt x="464" y="217"/>
                      </a:cubicBezTo>
                      <a:cubicBezTo>
                        <a:pt x="450" y="217"/>
                        <a:pt x="450" y="217"/>
                        <a:pt x="450" y="217"/>
                      </a:cubicBezTo>
                      <a:cubicBezTo>
                        <a:pt x="449" y="211"/>
                        <a:pt x="448" y="206"/>
                        <a:pt x="447" y="200"/>
                      </a:cubicBezTo>
                      <a:cubicBezTo>
                        <a:pt x="460" y="195"/>
                        <a:pt x="460" y="195"/>
                        <a:pt x="460" y="195"/>
                      </a:cubicBezTo>
                      <a:cubicBezTo>
                        <a:pt x="467" y="193"/>
                        <a:pt x="473" y="187"/>
                        <a:pt x="476" y="180"/>
                      </a:cubicBezTo>
                      <a:cubicBezTo>
                        <a:pt x="479" y="172"/>
                        <a:pt x="480" y="164"/>
                        <a:pt x="477" y="157"/>
                      </a:cubicBezTo>
                      <a:cubicBezTo>
                        <a:pt x="465" y="126"/>
                        <a:pt x="447" y="99"/>
                        <a:pt x="424" y="75"/>
                      </a:cubicBezTo>
                      <a:cubicBezTo>
                        <a:pt x="419" y="70"/>
                        <a:pt x="411" y="66"/>
                        <a:pt x="403" y="66"/>
                      </a:cubicBezTo>
                      <a:cubicBezTo>
                        <a:pt x="395" y="66"/>
                        <a:pt x="388" y="69"/>
                        <a:pt x="382" y="75"/>
                      </a:cubicBezTo>
                      <a:cubicBezTo>
                        <a:pt x="372" y="84"/>
                        <a:pt x="372" y="84"/>
                        <a:pt x="372" y="84"/>
                      </a:cubicBezTo>
                      <a:cubicBezTo>
                        <a:pt x="367" y="80"/>
                        <a:pt x="362" y="77"/>
                        <a:pt x="356" y="73"/>
                      </a:cubicBezTo>
                      <a:cubicBezTo>
                        <a:pt x="362" y="61"/>
                        <a:pt x="362" y="61"/>
                        <a:pt x="362" y="61"/>
                      </a:cubicBezTo>
                      <a:cubicBezTo>
                        <a:pt x="369" y="46"/>
                        <a:pt x="362" y="28"/>
                        <a:pt x="347" y="21"/>
                      </a:cubicBezTo>
                      <a:close/>
                      <a:moveTo>
                        <a:pt x="359" y="126"/>
                      </a:moveTo>
                      <a:cubicBezTo>
                        <a:pt x="373" y="139"/>
                        <a:pt x="373" y="139"/>
                        <a:pt x="373" y="139"/>
                      </a:cubicBezTo>
                      <a:cubicBezTo>
                        <a:pt x="402" y="110"/>
                        <a:pt x="402" y="110"/>
                        <a:pt x="402" y="110"/>
                      </a:cubicBezTo>
                      <a:cubicBezTo>
                        <a:pt x="416" y="126"/>
                        <a:pt x="427" y="143"/>
                        <a:pt x="436" y="162"/>
                      </a:cubicBezTo>
                      <a:cubicBezTo>
                        <a:pt x="398" y="177"/>
                        <a:pt x="398" y="177"/>
                        <a:pt x="398" y="177"/>
                      </a:cubicBezTo>
                      <a:cubicBezTo>
                        <a:pt x="404" y="195"/>
                        <a:pt x="404" y="195"/>
                        <a:pt x="404" y="195"/>
                      </a:cubicBezTo>
                      <a:cubicBezTo>
                        <a:pt x="408" y="209"/>
                        <a:pt x="411" y="223"/>
                        <a:pt x="412" y="238"/>
                      </a:cubicBezTo>
                      <a:cubicBezTo>
                        <a:pt x="413" y="257"/>
                        <a:pt x="413" y="257"/>
                        <a:pt x="413" y="257"/>
                      </a:cubicBezTo>
                      <a:cubicBezTo>
                        <a:pt x="453" y="257"/>
                        <a:pt x="453" y="257"/>
                        <a:pt x="453" y="257"/>
                      </a:cubicBezTo>
                      <a:cubicBezTo>
                        <a:pt x="452" y="277"/>
                        <a:pt x="449" y="297"/>
                        <a:pt x="442" y="316"/>
                      </a:cubicBezTo>
                      <a:cubicBezTo>
                        <a:pt x="404" y="300"/>
                        <a:pt x="404" y="300"/>
                        <a:pt x="404" y="300"/>
                      </a:cubicBezTo>
                      <a:cubicBezTo>
                        <a:pt x="396" y="318"/>
                        <a:pt x="396" y="318"/>
                        <a:pt x="396" y="318"/>
                      </a:cubicBezTo>
                      <a:cubicBezTo>
                        <a:pt x="390" y="331"/>
                        <a:pt x="381" y="344"/>
                        <a:pt x="371" y="356"/>
                      </a:cubicBezTo>
                      <a:cubicBezTo>
                        <a:pt x="359" y="370"/>
                        <a:pt x="359" y="370"/>
                        <a:pt x="359" y="370"/>
                      </a:cubicBezTo>
                      <a:cubicBezTo>
                        <a:pt x="388" y="398"/>
                        <a:pt x="388" y="398"/>
                        <a:pt x="388" y="398"/>
                      </a:cubicBezTo>
                      <a:cubicBezTo>
                        <a:pt x="373" y="412"/>
                        <a:pt x="356" y="424"/>
                        <a:pt x="337" y="433"/>
                      </a:cubicBezTo>
                      <a:cubicBezTo>
                        <a:pt x="321" y="396"/>
                        <a:pt x="321" y="396"/>
                        <a:pt x="321" y="396"/>
                      </a:cubicBezTo>
                      <a:cubicBezTo>
                        <a:pt x="303" y="402"/>
                        <a:pt x="303" y="402"/>
                        <a:pt x="303" y="402"/>
                      </a:cubicBezTo>
                      <a:cubicBezTo>
                        <a:pt x="288" y="408"/>
                        <a:pt x="272" y="411"/>
                        <a:pt x="256" y="412"/>
                      </a:cubicBezTo>
                      <a:cubicBezTo>
                        <a:pt x="237" y="413"/>
                        <a:pt x="237" y="413"/>
                        <a:pt x="237" y="413"/>
                      </a:cubicBezTo>
                      <a:cubicBezTo>
                        <a:pt x="237" y="454"/>
                        <a:pt x="237" y="454"/>
                        <a:pt x="237" y="454"/>
                      </a:cubicBezTo>
                      <a:cubicBezTo>
                        <a:pt x="214" y="453"/>
                        <a:pt x="193" y="448"/>
                        <a:pt x="172" y="440"/>
                      </a:cubicBezTo>
                      <a:cubicBezTo>
                        <a:pt x="189" y="403"/>
                        <a:pt x="189" y="403"/>
                        <a:pt x="189" y="403"/>
                      </a:cubicBezTo>
                      <a:cubicBezTo>
                        <a:pt x="172" y="394"/>
                        <a:pt x="172" y="394"/>
                        <a:pt x="172" y="394"/>
                      </a:cubicBezTo>
                      <a:cubicBezTo>
                        <a:pt x="158" y="387"/>
                        <a:pt x="145" y="378"/>
                        <a:pt x="134" y="368"/>
                      </a:cubicBezTo>
                      <a:cubicBezTo>
                        <a:pt x="120" y="355"/>
                        <a:pt x="120" y="355"/>
                        <a:pt x="120" y="355"/>
                      </a:cubicBezTo>
                      <a:cubicBezTo>
                        <a:pt x="91" y="383"/>
                        <a:pt x="91" y="383"/>
                        <a:pt x="91" y="383"/>
                      </a:cubicBezTo>
                      <a:cubicBezTo>
                        <a:pt x="77" y="368"/>
                        <a:pt x="66" y="350"/>
                        <a:pt x="58" y="332"/>
                      </a:cubicBezTo>
                      <a:cubicBezTo>
                        <a:pt x="96" y="317"/>
                        <a:pt x="96" y="317"/>
                        <a:pt x="96" y="317"/>
                      </a:cubicBezTo>
                      <a:cubicBezTo>
                        <a:pt x="90" y="299"/>
                        <a:pt x="90" y="299"/>
                        <a:pt x="90" y="299"/>
                      </a:cubicBezTo>
                      <a:cubicBezTo>
                        <a:pt x="85" y="285"/>
                        <a:pt x="82" y="271"/>
                        <a:pt x="82" y="256"/>
                      </a:cubicBezTo>
                      <a:cubicBezTo>
                        <a:pt x="81" y="237"/>
                        <a:pt x="81" y="237"/>
                        <a:pt x="81" y="237"/>
                      </a:cubicBezTo>
                      <a:cubicBezTo>
                        <a:pt x="40" y="237"/>
                        <a:pt x="40" y="237"/>
                        <a:pt x="40" y="237"/>
                      </a:cubicBezTo>
                      <a:cubicBezTo>
                        <a:pt x="41" y="217"/>
                        <a:pt x="45" y="197"/>
                        <a:pt x="52" y="178"/>
                      </a:cubicBezTo>
                      <a:cubicBezTo>
                        <a:pt x="89" y="193"/>
                        <a:pt x="89" y="193"/>
                        <a:pt x="89" y="193"/>
                      </a:cubicBezTo>
                      <a:cubicBezTo>
                        <a:pt x="97" y="176"/>
                        <a:pt x="97" y="176"/>
                        <a:pt x="97" y="176"/>
                      </a:cubicBezTo>
                      <a:cubicBezTo>
                        <a:pt x="104" y="162"/>
                        <a:pt x="112" y="149"/>
                        <a:pt x="122" y="138"/>
                      </a:cubicBezTo>
                      <a:cubicBezTo>
                        <a:pt x="135" y="124"/>
                        <a:pt x="135" y="124"/>
                        <a:pt x="135" y="124"/>
                      </a:cubicBezTo>
                      <a:cubicBezTo>
                        <a:pt x="106" y="95"/>
                        <a:pt x="106" y="95"/>
                        <a:pt x="106" y="95"/>
                      </a:cubicBezTo>
                      <a:cubicBezTo>
                        <a:pt x="121" y="81"/>
                        <a:pt x="138" y="70"/>
                        <a:pt x="156" y="61"/>
                      </a:cubicBezTo>
                      <a:cubicBezTo>
                        <a:pt x="172" y="98"/>
                        <a:pt x="172" y="98"/>
                        <a:pt x="172" y="98"/>
                      </a:cubicBezTo>
                      <a:cubicBezTo>
                        <a:pt x="190" y="91"/>
                        <a:pt x="190" y="91"/>
                        <a:pt x="190" y="91"/>
                      </a:cubicBezTo>
                      <a:cubicBezTo>
                        <a:pt x="205" y="86"/>
                        <a:pt x="221" y="83"/>
                        <a:pt x="238" y="82"/>
                      </a:cubicBezTo>
                      <a:cubicBezTo>
                        <a:pt x="257" y="81"/>
                        <a:pt x="257" y="81"/>
                        <a:pt x="257" y="81"/>
                      </a:cubicBezTo>
                      <a:cubicBezTo>
                        <a:pt x="257" y="40"/>
                        <a:pt x="257" y="40"/>
                        <a:pt x="257" y="40"/>
                      </a:cubicBezTo>
                      <a:cubicBezTo>
                        <a:pt x="279" y="41"/>
                        <a:pt x="301" y="46"/>
                        <a:pt x="321" y="54"/>
                      </a:cubicBezTo>
                      <a:cubicBezTo>
                        <a:pt x="305" y="91"/>
                        <a:pt x="305" y="91"/>
                        <a:pt x="305" y="91"/>
                      </a:cubicBezTo>
                      <a:cubicBezTo>
                        <a:pt x="322" y="99"/>
                        <a:pt x="322" y="99"/>
                        <a:pt x="322" y="99"/>
                      </a:cubicBezTo>
                      <a:cubicBezTo>
                        <a:pt x="335" y="106"/>
                        <a:pt x="348" y="115"/>
                        <a:pt x="359"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8" name="Group 57">
                <a:extLst>
                  <a:ext uri="{FF2B5EF4-FFF2-40B4-BE49-F238E27FC236}">
                    <a16:creationId xmlns:a16="http://schemas.microsoft.com/office/drawing/2014/main" xmlns="" id="{1432DE9A-DF0A-4C8B-9343-B25AB00D24A7}"/>
                  </a:ext>
                </a:extLst>
              </p:cNvPr>
              <p:cNvGrpSpPr/>
              <p:nvPr/>
            </p:nvGrpSpPr>
            <p:grpSpPr>
              <a:xfrm>
                <a:off x="4169065" y="3093718"/>
                <a:ext cx="534989" cy="529891"/>
                <a:chOff x="7900988" y="3906838"/>
                <a:chExt cx="2498725" cy="2474913"/>
              </a:xfrm>
              <a:solidFill>
                <a:schemeClr val="bg1">
                  <a:lumMod val="75000"/>
                </a:schemeClr>
              </a:solidFill>
            </p:grpSpPr>
            <p:sp>
              <p:nvSpPr>
                <p:cNvPr id="59" name="Freeform 612">
                  <a:extLst>
                    <a:ext uri="{FF2B5EF4-FFF2-40B4-BE49-F238E27FC236}">
                      <a16:creationId xmlns:a16="http://schemas.microsoft.com/office/drawing/2014/main" xmlns="" id="{F147066A-BCB8-42E7-9D5E-DD9A6910AA77}"/>
                    </a:ext>
                  </a:extLst>
                </p:cNvPr>
                <p:cNvSpPr>
                  <a:spLocks/>
                </p:cNvSpPr>
                <p:nvPr/>
              </p:nvSpPr>
              <p:spPr bwMode="auto">
                <a:xfrm>
                  <a:off x="8151813" y="5314950"/>
                  <a:ext cx="107950" cy="309563"/>
                </a:xfrm>
                <a:custGeom>
                  <a:avLst/>
                  <a:gdLst>
                    <a:gd name="T0" fmla="*/ 0 w 44"/>
                    <a:gd name="T1" fmla="*/ 28 h 125"/>
                    <a:gd name="T2" fmla="*/ 0 w 44"/>
                    <a:gd name="T3" fmla="*/ 97 h 125"/>
                    <a:gd name="T4" fmla="*/ 44 w 44"/>
                    <a:gd name="T5" fmla="*/ 97 h 125"/>
                    <a:gd name="T6" fmla="*/ 44 w 44"/>
                    <a:gd name="T7" fmla="*/ 28 h 125"/>
                    <a:gd name="T8" fmla="*/ 0 w 44"/>
                    <a:gd name="T9" fmla="*/ 28 h 125"/>
                  </a:gdLst>
                  <a:ahLst/>
                  <a:cxnLst>
                    <a:cxn ang="0">
                      <a:pos x="T0" y="T1"/>
                    </a:cxn>
                    <a:cxn ang="0">
                      <a:pos x="T2" y="T3"/>
                    </a:cxn>
                    <a:cxn ang="0">
                      <a:pos x="T4" y="T5"/>
                    </a:cxn>
                    <a:cxn ang="0">
                      <a:pos x="T6" y="T7"/>
                    </a:cxn>
                    <a:cxn ang="0">
                      <a:pos x="T8" y="T9"/>
                    </a:cxn>
                  </a:cxnLst>
                  <a:rect l="0" t="0" r="r" b="b"/>
                  <a:pathLst>
                    <a:path w="44" h="125">
                      <a:moveTo>
                        <a:pt x="0" y="28"/>
                      </a:moveTo>
                      <a:cubicBezTo>
                        <a:pt x="0" y="97"/>
                        <a:pt x="0" y="97"/>
                        <a:pt x="0" y="97"/>
                      </a:cubicBezTo>
                      <a:cubicBezTo>
                        <a:pt x="0" y="125"/>
                        <a:pt x="44" y="125"/>
                        <a:pt x="44" y="97"/>
                      </a:cubicBezTo>
                      <a:cubicBezTo>
                        <a:pt x="44" y="28"/>
                        <a:pt x="44" y="28"/>
                        <a:pt x="44" y="28"/>
                      </a:cubicBezTo>
                      <a:cubicBezTo>
                        <a:pt x="44"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Freeform 613">
                  <a:extLst>
                    <a:ext uri="{FF2B5EF4-FFF2-40B4-BE49-F238E27FC236}">
                      <a16:creationId xmlns:a16="http://schemas.microsoft.com/office/drawing/2014/main" xmlns="" id="{BFB0DB22-2222-4294-8000-ABD605306E42}"/>
                    </a:ext>
                  </a:extLst>
                </p:cNvPr>
                <p:cNvSpPr>
                  <a:spLocks/>
                </p:cNvSpPr>
                <p:nvPr/>
              </p:nvSpPr>
              <p:spPr bwMode="auto">
                <a:xfrm>
                  <a:off x="8467725" y="5713413"/>
                  <a:ext cx="107950" cy="309563"/>
                </a:xfrm>
                <a:custGeom>
                  <a:avLst/>
                  <a:gdLst>
                    <a:gd name="T0" fmla="*/ 0 w 43"/>
                    <a:gd name="T1" fmla="*/ 29 h 125"/>
                    <a:gd name="T2" fmla="*/ 0 w 43"/>
                    <a:gd name="T3" fmla="*/ 97 h 125"/>
                    <a:gd name="T4" fmla="*/ 43 w 43"/>
                    <a:gd name="T5" fmla="*/ 97 h 125"/>
                    <a:gd name="T6" fmla="*/ 43 w 43"/>
                    <a:gd name="T7" fmla="*/ 29 h 125"/>
                    <a:gd name="T8" fmla="*/ 0 w 43"/>
                    <a:gd name="T9" fmla="*/ 29 h 125"/>
                  </a:gdLst>
                  <a:ahLst/>
                  <a:cxnLst>
                    <a:cxn ang="0">
                      <a:pos x="T0" y="T1"/>
                    </a:cxn>
                    <a:cxn ang="0">
                      <a:pos x="T2" y="T3"/>
                    </a:cxn>
                    <a:cxn ang="0">
                      <a:pos x="T4" y="T5"/>
                    </a:cxn>
                    <a:cxn ang="0">
                      <a:pos x="T6" y="T7"/>
                    </a:cxn>
                    <a:cxn ang="0">
                      <a:pos x="T8" y="T9"/>
                    </a:cxn>
                  </a:cxnLst>
                  <a:rect l="0" t="0" r="r" b="b"/>
                  <a:pathLst>
                    <a:path w="43" h="125">
                      <a:moveTo>
                        <a:pt x="0" y="29"/>
                      </a:moveTo>
                      <a:cubicBezTo>
                        <a:pt x="0" y="97"/>
                        <a:pt x="0" y="97"/>
                        <a:pt x="0" y="97"/>
                      </a:cubicBezTo>
                      <a:cubicBezTo>
                        <a:pt x="0" y="125"/>
                        <a:pt x="43" y="125"/>
                        <a:pt x="43" y="97"/>
                      </a:cubicBezTo>
                      <a:cubicBezTo>
                        <a:pt x="43" y="29"/>
                        <a:pt x="43" y="29"/>
                        <a:pt x="43" y="29"/>
                      </a:cubicBezTo>
                      <a:cubicBezTo>
                        <a:pt x="43" y="0"/>
                        <a:pt x="0" y="0"/>
                        <a:pt x="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614">
                  <a:extLst>
                    <a:ext uri="{FF2B5EF4-FFF2-40B4-BE49-F238E27FC236}">
                      <a16:creationId xmlns:a16="http://schemas.microsoft.com/office/drawing/2014/main" xmlns="" id="{AAFF6A04-0F5D-417C-BCC4-8403C1DA4DEA}"/>
                    </a:ext>
                  </a:extLst>
                </p:cNvPr>
                <p:cNvSpPr>
                  <a:spLocks/>
                </p:cNvSpPr>
                <p:nvPr/>
              </p:nvSpPr>
              <p:spPr bwMode="auto">
                <a:xfrm>
                  <a:off x="8151813" y="4516438"/>
                  <a:ext cx="107950" cy="309563"/>
                </a:xfrm>
                <a:custGeom>
                  <a:avLst/>
                  <a:gdLst>
                    <a:gd name="T0" fmla="*/ 0 w 44"/>
                    <a:gd name="T1" fmla="*/ 28 h 125"/>
                    <a:gd name="T2" fmla="*/ 0 w 44"/>
                    <a:gd name="T3" fmla="*/ 96 h 125"/>
                    <a:gd name="T4" fmla="*/ 44 w 44"/>
                    <a:gd name="T5" fmla="*/ 96 h 125"/>
                    <a:gd name="T6" fmla="*/ 44 w 44"/>
                    <a:gd name="T7" fmla="*/ 28 h 125"/>
                    <a:gd name="T8" fmla="*/ 0 w 44"/>
                    <a:gd name="T9" fmla="*/ 28 h 125"/>
                  </a:gdLst>
                  <a:ahLst/>
                  <a:cxnLst>
                    <a:cxn ang="0">
                      <a:pos x="T0" y="T1"/>
                    </a:cxn>
                    <a:cxn ang="0">
                      <a:pos x="T2" y="T3"/>
                    </a:cxn>
                    <a:cxn ang="0">
                      <a:pos x="T4" y="T5"/>
                    </a:cxn>
                    <a:cxn ang="0">
                      <a:pos x="T6" y="T7"/>
                    </a:cxn>
                    <a:cxn ang="0">
                      <a:pos x="T8" y="T9"/>
                    </a:cxn>
                  </a:cxnLst>
                  <a:rect l="0" t="0" r="r" b="b"/>
                  <a:pathLst>
                    <a:path w="44" h="125">
                      <a:moveTo>
                        <a:pt x="0" y="28"/>
                      </a:moveTo>
                      <a:cubicBezTo>
                        <a:pt x="0" y="96"/>
                        <a:pt x="0" y="96"/>
                        <a:pt x="0" y="96"/>
                      </a:cubicBezTo>
                      <a:cubicBezTo>
                        <a:pt x="0" y="125"/>
                        <a:pt x="44" y="125"/>
                        <a:pt x="44" y="96"/>
                      </a:cubicBezTo>
                      <a:cubicBezTo>
                        <a:pt x="44" y="28"/>
                        <a:pt x="44" y="28"/>
                        <a:pt x="44" y="28"/>
                      </a:cubicBezTo>
                      <a:cubicBezTo>
                        <a:pt x="44"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615">
                  <a:extLst>
                    <a:ext uri="{FF2B5EF4-FFF2-40B4-BE49-F238E27FC236}">
                      <a16:creationId xmlns:a16="http://schemas.microsoft.com/office/drawing/2014/main" xmlns="" id="{2086CAD0-56E2-4E52-9F67-4B3AE9F61936}"/>
                    </a:ext>
                  </a:extLst>
                </p:cNvPr>
                <p:cNvSpPr>
                  <a:spLocks/>
                </p:cNvSpPr>
                <p:nvPr/>
              </p:nvSpPr>
              <p:spPr bwMode="auto">
                <a:xfrm>
                  <a:off x="8151813" y="4116388"/>
                  <a:ext cx="107950" cy="309563"/>
                </a:xfrm>
                <a:custGeom>
                  <a:avLst/>
                  <a:gdLst>
                    <a:gd name="T0" fmla="*/ 0 w 44"/>
                    <a:gd name="T1" fmla="*/ 28 h 125"/>
                    <a:gd name="T2" fmla="*/ 0 w 44"/>
                    <a:gd name="T3" fmla="*/ 97 h 125"/>
                    <a:gd name="T4" fmla="*/ 44 w 44"/>
                    <a:gd name="T5" fmla="*/ 97 h 125"/>
                    <a:gd name="T6" fmla="*/ 44 w 44"/>
                    <a:gd name="T7" fmla="*/ 28 h 125"/>
                    <a:gd name="T8" fmla="*/ 0 w 44"/>
                    <a:gd name="T9" fmla="*/ 28 h 125"/>
                  </a:gdLst>
                  <a:ahLst/>
                  <a:cxnLst>
                    <a:cxn ang="0">
                      <a:pos x="T0" y="T1"/>
                    </a:cxn>
                    <a:cxn ang="0">
                      <a:pos x="T2" y="T3"/>
                    </a:cxn>
                    <a:cxn ang="0">
                      <a:pos x="T4" y="T5"/>
                    </a:cxn>
                    <a:cxn ang="0">
                      <a:pos x="T6" y="T7"/>
                    </a:cxn>
                    <a:cxn ang="0">
                      <a:pos x="T8" y="T9"/>
                    </a:cxn>
                  </a:cxnLst>
                  <a:rect l="0" t="0" r="r" b="b"/>
                  <a:pathLst>
                    <a:path w="44" h="125">
                      <a:moveTo>
                        <a:pt x="0" y="28"/>
                      </a:moveTo>
                      <a:cubicBezTo>
                        <a:pt x="0" y="97"/>
                        <a:pt x="0" y="97"/>
                        <a:pt x="0" y="97"/>
                      </a:cubicBezTo>
                      <a:cubicBezTo>
                        <a:pt x="0" y="125"/>
                        <a:pt x="44" y="125"/>
                        <a:pt x="44" y="97"/>
                      </a:cubicBezTo>
                      <a:cubicBezTo>
                        <a:pt x="44" y="28"/>
                        <a:pt x="44" y="28"/>
                        <a:pt x="44" y="28"/>
                      </a:cubicBezTo>
                      <a:cubicBezTo>
                        <a:pt x="44"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616">
                  <a:extLst>
                    <a:ext uri="{FF2B5EF4-FFF2-40B4-BE49-F238E27FC236}">
                      <a16:creationId xmlns:a16="http://schemas.microsoft.com/office/drawing/2014/main" xmlns="" id="{0A3B32C0-6003-4ED1-908D-2525F0BE902B}"/>
                    </a:ext>
                  </a:extLst>
                </p:cNvPr>
                <p:cNvSpPr>
                  <a:spLocks/>
                </p:cNvSpPr>
                <p:nvPr/>
              </p:nvSpPr>
              <p:spPr bwMode="auto">
                <a:xfrm>
                  <a:off x="8151813" y="4914900"/>
                  <a:ext cx="107950" cy="309563"/>
                </a:xfrm>
                <a:custGeom>
                  <a:avLst/>
                  <a:gdLst>
                    <a:gd name="T0" fmla="*/ 0 w 44"/>
                    <a:gd name="T1" fmla="*/ 28 h 125"/>
                    <a:gd name="T2" fmla="*/ 0 w 44"/>
                    <a:gd name="T3" fmla="*/ 97 h 125"/>
                    <a:gd name="T4" fmla="*/ 44 w 44"/>
                    <a:gd name="T5" fmla="*/ 97 h 125"/>
                    <a:gd name="T6" fmla="*/ 44 w 44"/>
                    <a:gd name="T7" fmla="*/ 28 h 125"/>
                    <a:gd name="T8" fmla="*/ 0 w 44"/>
                    <a:gd name="T9" fmla="*/ 28 h 125"/>
                  </a:gdLst>
                  <a:ahLst/>
                  <a:cxnLst>
                    <a:cxn ang="0">
                      <a:pos x="T0" y="T1"/>
                    </a:cxn>
                    <a:cxn ang="0">
                      <a:pos x="T2" y="T3"/>
                    </a:cxn>
                    <a:cxn ang="0">
                      <a:pos x="T4" y="T5"/>
                    </a:cxn>
                    <a:cxn ang="0">
                      <a:pos x="T6" y="T7"/>
                    </a:cxn>
                    <a:cxn ang="0">
                      <a:pos x="T8" y="T9"/>
                    </a:cxn>
                  </a:cxnLst>
                  <a:rect l="0" t="0" r="r" b="b"/>
                  <a:pathLst>
                    <a:path w="44" h="125">
                      <a:moveTo>
                        <a:pt x="0" y="28"/>
                      </a:moveTo>
                      <a:cubicBezTo>
                        <a:pt x="0" y="97"/>
                        <a:pt x="0" y="97"/>
                        <a:pt x="0" y="97"/>
                      </a:cubicBezTo>
                      <a:cubicBezTo>
                        <a:pt x="0" y="125"/>
                        <a:pt x="44" y="125"/>
                        <a:pt x="44" y="97"/>
                      </a:cubicBezTo>
                      <a:cubicBezTo>
                        <a:pt x="44" y="28"/>
                        <a:pt x="44" y="28"/>
                        <a:pt x="44" y="28"/>
                      </a:cubicBezTo>
                      <a:cubicBezTo>
                        <a:pt x="44"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617">
                  <a:extLst>
                    <a:ext uri="{FF2B5EF4-FFF2-40B4-BE49-F238E27FC236}">
                      <a16:creationId xmlns:a16="http://schemas.microsoft.com/office/drawing/2014/main" xmlns="" id="{1BCE409D-C09D-4BE9-976B-2D335F898545}"/>
                    </a:ext>
                  </a:extLst>
                </p:cNvPr>
                <p:cNvSpPr>
                  <a:spLocks/>
                </p:cNvSpPr>
                <p:nvPr/>
              </p:nvSpPr>
              <p:spPr bwMode="auto">
                <a:xfrm>
                  <a:off x="8151813" y="5713413"/>
                  <a:ext cx="107950" cy="309563"/>
                </a:xfrm>
                <a:custGeom>
                  <a:avLst/>
                  <a:gdLst>
                    <a:gd name="T0" fmla="*/ 0 w 44"/>
                    <a:gd name="T1" fmla="*/ 29 h 125"/>
                    <a:gd name="T2" fmla="*/ 0 w 44"/>
                    <a:gd name="T3" fmla="*/ 97 h 125"/>
                    <a:gd name="T4" fmla="*/ 44 w 44"/>
                    <a:gd name="T5" fmla="*/ 97 h 125"/>
                    <a:gd name="T6" fmla="*/ 44 w 44"/>
                    <a:gd name="T7" fmla="*/ 29 h 125"/>
                    <a:gd name="T8" fmla="*/ 0 w 44"/>
                    <a:gd name="T9" fmla="*/ 29 h 125"/>
                  </a:gdLst>
                  <a:ahLst/>
                  <a:cxnLst>
                    <a:cxn ang="0">
                      <a:pos x="T0" y="T1"/>
                    </a:cxn>
                    <a:cxn ang="0">
                      <a:pos x="T2" y="T3"/>
                    </a:cxn>
                    <a:cxn ang="0">
                      <a:pos x="T4" y="T5"/>
                    </a:cxn>
                    <a:cxn ang="0">
                      <a:pos x="T6" y="T7"/>
                    </a:cxn>
                    <a:cxn ang="0">
                      <a:pos x="T8" y="T9"/>
                    </a:cxn>
                  </a:cxnLst>
                  <a:rect l="0" t="0" r="r" b="b"/>
                  <a:pathLst>
                    <a:path w="44" h="125">
                      <a:moveTo>
                        <a:pt x="0" y="29"/>
                      </a:moveTo>
                      <a:cubicBezTo>
                        <a:pt x="0" y="97"/>
                        <a:pt x="0" y="97"/>
                        <a:pt x="0" y="97"/>
                      </a:cubicBezTo>
                      <a:cubicBezTo>
                        <a:pt x="0" y="125"/>
                        <a:pt x="44" y="125"/>
                        <a:pt x="44" y="97"/>
                      </a:cubicBezTo>
                      <a:cubicBezTo>
                        <a:pt x="44" y="29"/>
                        <a:pt x="44" y="29"/>
                        <a:pt x="44" y="29"/>
                      </a:cubicBezTo>
                      <a:cubicBezTo>
                        <a:pt x="44" y="0"/>
                        <a:pt x="0" y="0"/>
                        <a:pt x="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618">
                  <a:extLst>
                    <a:ext uri="{FF2B5EF4-FFF2-40B4-BE49-F238E27FC236}">
                      <a16:creationId xmlns:a16="http://schemas.microsoft.com/office/drawing/2014/main" xmlns="" id="{B945D8E0-9B27-4D6E-B43C-B0F1C3884C09}"/>
                    </a:ext>
                  </a:extLst>
                </p:cNvPr>
                <p:cNvSpPr>
                  <a:spLocks/>
                </p:cNvSpPr>
                <p:nvPr/>
              </p:nvSpPr>
              <p:spPr bwMode="auto">
                <a:xfrm>
                  <a:off x="9591675" y="4386263"/>
                  <a:ext cx="455613" cy="682625"/>
                </a:xfrm>
                <a:custGeom>
                  <a:avLst/>
                  <a:gdLst>
                    <a:gd name="T0" fmla="*/ 44 w 184"/>
                    <a:gd name="T1" fmla="*/ 148 h 276"/>
                    <a:gd name="T2" fmla="*/ 113 w 184"/>
                    <a:gd name="T3" fmla="*/ 163 h 276"/>
                    <a:gd name="T4" fmla="*/ 137 w 184"/>
                    <a:gd name="T5" fmla="*/ 172 h 276"/>
                    <a:gd name="T6" fmla="*/ 141 w 184"/>
                    <a:gd name="T7" fmla="*/ 180 h 276"/>
                    <a:gd name="T8" fmla="*/ 142 w 184"/>
                    <a:gd name="T9" fmla="*/ 188 h 276"/>
                    <a:gd name="T10" fmla="*/ 141 w 184"/>
                    <a:gd name="T11" fmla="*/ 194 h 276"/>
                    <a:gd name="T12" fmla="*/ 113 w 184"/>
                    <a:gd name="T13" fmla="*/ 217 h 276"/>
                    <a:gd name="T14" fmla="*/ 53 w 184"/>
                    <a:gd name="T15" fmla="*/ 209 h 276"/>
                    <a:gd name="T16" fmla="*/ 43 w 184"/>
                    <a:gd name="T17" fmla="*/ 190 h 276"/>
                    <a:gd name="T18" fmla="*/ 43 w 184"/>
                    <a:gd name="T19" fmla="*/ 182 h 276"/>
                    <a:gd name="T20" fmla="*/ 32 w 184"/>
                    <a:gd name="T21" fmla="*/ 171 h 276"/>
                    <a:gd name="T22" fmla="*/ 2 w 184"/>
                    <a:gd name="T23" fmla="*/ 175 h 276"/>
                    <a:gd name="T24" fmla="*/ 1 w 184"/>
                    <a:gd name="T25" fmla="*/ 192 h 276"/>
                    <a:gd name="T26" fmla="*/ 12 w 184"/>
                    <a:gd name="T27" fmla="*/ 223 h 276"/>
                    <a:gd name="T28" fmla="*/ 71 w 184"/>
                    <a:gd name="T29" fmla="*/ 254 h 276"/>
                    <a:gd name="T30" fmla="*/ 74 w 184"/>
                    <a:gd name="T31" fmla="*/ 273 h 276"/>
                    <a:gd name="T32" fmla="*/ 103 w 184"/>
                    <a:gd name="T33" fmla="*/ 276 h 276"/>
                    <a:gd name="T34" fmla="*/ 113 w 184"/>
                    <a:gd name="T35" fmla="*/ 267 h 276"/>
                    <a:gd name="T36" fmla="*/ 139 w 184"/>
                    <a:gd name="T37" fmla="*/ 249 h 276"/>
                    <a:gd name="T38" fmla="*/ 170 w 184"/>
                    <a:gd name="T39" fmla="*/ 227 h 276"/>
                    <a:gd name="T40" fmla="*/ 183 w 184"/>
                    <a:gd name="T41" fmla="*/ 197 h 276"/>
                    <a:gd name="T42" fmla="*/ 178 w 184"/>
                    <a:gd name="T43" fmla="*/ 157 h 276"/>
                    <a:gd name="T44" fmla="*/ 151 w 184"/>
                    <a:gd name="T45" fmla="*/ 136 h 276"/>
                    <a:gd name="T46" fmla="*/ 128 w 184"/>
                    <a:gd name="T47" fmla="*/ 129 h 276"/>
                    <a:gd name="T48" fmla="*/ 70 w 184"/>
                    <a:gd name="T49" fmla="*/ 114 h 276"/>
                    <a:gd name="T50" fmla="*/ 48 w 184"/>
                    <a:gd name="T51" fmla="*/ 105 h 276"/>
                    <a:gd name="T52" fmla="*/ 43 w 184"/>
                    <a:gd name="T53" fmla="*/ 85 h 276"/>
                    <a:gd name="T54" fmla="*/ 52 w 184"/>
                    <a:gd name="T55" fmla="*/ 70 h 276"/>
                    <a:gd name="T56" fmla="*/ 112 w 184"/>
                    <a:gd name="T57" fmla="*/ 61 h 276"/>
                    <a:gd name="T58" fmla="*/ 134 w 184"/>
                    <a:gd name="T59" fmla="*/ 93 h 276"/>
                    <a:gd name="T60" fmla="*/ 145 w 184"/>
                    <a:gd name="T61" fmla="*/ 102 h 276"/>
                    <a:gd name="T62" fmla="*/ 174 w 184"/>
                    <a:gd name="T63" fmla="*/ 98 h 276"/>
                    <a:gd name="T64" fmla="*/ 170 w 184"/>
                    <a:gd name="T65" fmla="*/ 61 h 276"/>
                    <a:gd name="T66" fmla="*/ 134 w 184"/>
                    <a:gd name="T67" fmla="*/ 30 h 276"/>
                    <a:gd name="T68" fmla="*/ 112 w 184"/>
                    <a:gd name="T69" fmla="*/ 9 h 276"/>
                    <a:gd name="T70" fmla="*/ 101 w 184"/>
                    <a:gd name="T71" fmla="*/ 0 h 276"/>
                    <a:gd name="T72" fmla="*/ 72 w 184"/>
                    <a:gd name="T73" fmla="*/ 3 h 276"/>
                    <a:gd name="T74" fmla="*/ 69 w 184"/>
                    <a:gd name="T75" fmla="*/ 25 h 276"/>
                    <a:gd name="T76" fmla="*/ 25 w 184"/>
                    <a:gd name="T77" fmla="*/ 42 h 276"/>
                    <a:gd name="T78" fmla="*/ 2 w 184"/>
                    <a:gd name="T79" fmla="*/ 78 h 276"/>
                    <a:gd name="T80" fmla="*/ 0 w 184"/>
                    <a:gd name="T81" fmla="*/ 88 h 276"/>
                    <a:gd name="T82" fmla="*/ 0 w 184"/>
                    <a:gd name="T83" fmla="*/ 101 h 276"/>
                    <a:gd name="T84" fmla="*/ 22 w 184"/>
                    <a:gd name="T85" fmla="*/ 13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4" h="276">
                      <a:moveTo>
                        <a:pt x="22" y="137"/>
                      </a:moveTo>
                      <a:cubicBezTo>
                        <a:pt x="28" y="142"/>
                        <a:pt x="36" y="145"/>
                        <a:pt x="44" y="148"/>
                      </a:cubicBezTo>
                      <a:cubicBezTo>
                        <a:pt x="53" y="150"/>
                        <a:pt x="61" y="153"/>
                        <a:pt x="70" y="155"/>
                      </a:cubicBezTo>
                      <a:cubicBezTo>
                        <a:pt x="70" y="155"/>
                        <a:pt x="103" y="160"/>
                        <a:pt x="113" y="163"/>
                      </a:cubicBezTo>
                      <a:cubicBezTo>
                        <a:pt x="118" y="164"/>
                        <a:pt x="123" y="166"/>
                        <a:pt x="127" y="167"/>
                      </a:cubicBezTo>
                      <a:cubicBezTo>
                        <a:pt x="131" y="168"/>
                        <a:pt x="134" y="170"/>
                        <a:pt x="137" y="172"/>
                      </a:cubicBezTo>
                      <a:cubicBezTo>
                        <a:pt x="138" y="173"/>
                        <a:pt x="139" y="174"/>
                        <a:pt x="140" y="176"/>
                      </a:cubicBezTo>
                      <a:cubicBezTo>
                        <a:pt x="141" y="177"/>
                        <a:pt x="141" y="179"/>
                        <a:pt x="141" y="180"/>
                      </a:cubicBezTo>
                      <a:cubicBezTo>
                        <a:pt x="142" y="182"/>
                        <a:pt x="142" y="183"/>
                        <a:pt x="142" y="184"/>
                      </a:cubicBezTo>
                      <a:cubicBezTo>
                        <a:pt x="142" y="186"/>
                        <a:pt x="142" y="187"/>
                        <a:pt x="142" y="188"/>
                      </a:cubicBezTo>
                      <a:cubicBezTo>
                        <a:pt x="142" y="189"/>
                        <a:pt x="142" y="190"/>
                        <a:pt x="141" y="191"/>
                      </a:cubicBezTo>
                      <a:cubicBezTo>
                        <a:pt x="141" y="192"/>
                        <a:pt x="141" y="193"/>
                        <a:pt x="141" y="194"/>
                      </a:cubicBezTo>
                      <a:cubicBezTo>
                        <a:pt x="140" y="200"/>
                        <a:pt x="137" y="205"/>
                        <a:pt x="131" y="209"/>
                      </a:cubicBezTo>
                      <a:cubicBezTo>
                        <a:pt x="126" y="213"/>
                        <a:pt x="120" y="215"/>
                        <a:pt x="113" y="217"/>
                      </a:cubicBezTo>
                      <a:cubicBezTo>
                        <a:pt x="113" y="217"/>
                        <a:pt x="92" y="221"/>
                        <a:pt x="71" y="218"/>
                      </a:cubicBezTo>
                      <a:cubicBezTo>
                        <a:pt x="64" y="216"/>
                        <a:pt x="58" y="214"/>
                        <a:pt x="53" y="209"/>
                      </a:cubicBezTo>
                      <a:cubicBezTo>
                        <a:pt x="48" y="205"/>
                        <a:pt x="45" y="200"/>
                        <a:pt x="44" y="194"/>
                      </a:cubicBezTo>
                      <a:cubicBezTo>
                        <a:pt x="43" y="193"/>
                        <a:pt x="43" y="191"/>
                        <a:pt x="43" y="190"/>
                      </a:cubicBezTo>
                      <a:cubicBezTo>
                        <a:pt x="43" y="189"/>
                        <a:pt x="43" y="188"/>
                        <a:pt x="43" y="187"/>
                      </a:cubicBezTo>
                      <a:cubicBezTo>
                        <a:pt x="43" y="185"/>
                        <a:pt x="43" y="183"/>
                        <a:pt x="43" y="182"/>
                      </a:cubicBezTo>
                      <a:cubicBezTo>
                        <a:pt x="43" y="181"/>
                        <a:pt x="43" y="180"/>
                        <a:pt x="42" y="178"/>
                      </a:cubicBezTo>
                      <a:cubicBezTo>
                        <a:pt x="41" y="173"/>
                        <a:pt x="37" y="171"/>
                        <a:pt x="32" y="171"/>
                      </a:cubicBezTo>
                      <a:cubicBezTo>
                        <a:pt x="11" y="171"/>
                        <a:pt x="11" y="171"/>
                        <a:pt x="11" y="171"/>
                      </a:cubicBezTo>
                      <a:cubicBezTo>
                        <a:pt x="6" y="171"/>
                        <a:pt x="3" y="172"/>
                        <a:pt x="2" y="175"/>
                      </a:cubicBezTo>
                      <a:cubicBezTo>
                        <a:pt x="1" y="177"/>
                        <a:pt x="1" y="179"/>
                        <a:pt x="1" y="182"/>
                      </a:cubicBezTo>
                      <a:cubicBezTo>
                        <a:pt x="1" y="185"/>
                        <a:pt x="1" y="189"/>
                        <a:pt x="1" y="192"/>
                      </a:cubicBezTo>
                      <a:cubicBezTo>
                        <a:pt x="1" y="195"/>
                        <a:pt x="2" y="199"/>
                        <a:pt x="3" y="204"/>
                      </a:cubicBezTo>
                      <a:cubicBezTo>
                        <a:pt x="4" y="211"/>
                        <a:pt x="7" y="217"/>
                        <a:pt x="12" y="223"/>
                      </a:cubicBezTo>
                      <a:cubicBezTo>
                        <a:pt x="18" y="232"/>
                        <a:pt x="26" y="239"/>
                        <a:pt x="37" y="244"/>
                      </a:cubicBezTo>
                      <a:cubicBezTo>
                        <a:pt x="47" y="250"/>
                        <a:pt x="58" y="253"/>
                        <a:pt x="71" y="254"/>
                      </a:cubicBezTo>
                      <a:cubicBezTo>
                        <a:pt x="71" y="267"/>
                        <a:pt x="71" y="267"/>
                        <a:pt x="71" y="267"/>
                      </a:cubicBezTo>
                      <a:cubicBezTo>
                        <a:pt x="71" y="270"/>
                        <a:pt x="72" y="272"/>
                        <a:pt x="74" y="273"/>
                      </a:cubicBezTo>
                      <a:cubicBezTo>
                        <a:pt x="76" y="275"/>
                        <a:pt x="78" y="276"/>
                        <a:pt x="81" y="276"/>
                      </a:cubicBezTo>
                      <a:cubicBezTo>
                        <a:pt x="103" y="276"/>
                        <a:pt x="103" y="276"/>
                        <a:pt x="103" y="276"/>
                      </a:cubicBezTo>
                      <a:cubicBezTo>
                        <a:pt x="106" y="276"/>
                        <a:pt x="108" y="275"/>
                        <a:pt x="110" y="273"/>
                      </a:cubicBezTo>
                      <a:cubicBezTo>
                        <a:pt x="112" y="271"/>
                        <a:pt x="113" y="269"/>
                        <a:pt x="113" y="267"/>
                      </a:cubicBezTo>
                      <a:cubicBezTo>
                        <a:pt x="113" y="254"/>
                        <a:pt x="113" y="254"/>
                        <a:pt x="113" y="254"/>
                      </a:cubicBezTo>
                      <a:cubicBezTo>
                        <a:pt x="123" y="253"/>
                        <a:pt x="132" y="251"/>
                        <a:pt x="139" y="249"/>
                      </a:cubicBezTo>
                      <a:cubicBezTo>
                        <a:pt x="147" y="246"/>
                        <a:pt x="154" y="242"/>
                        <a:pt x="160" y="238"/>
                      </a:cubicBezTo>
                      <a:cubicBezTo>
                        <a:pt x="164" y="235"/>
                        <a:pt x="167" y="231"/>
                        <a:pt x="170" y="227"/>
                      </a:cubicBezTo>
                      <a:cubicBezTo>
                        <a:pt x="173" y="223"/>
                        <a:pt x="176" y="218"/>
                        <a:pt x="178" y="213"/>
                      </a:cubicBezTo>
                      <a:cubicBezTo>
                        <a:pt x="180" y="208"/>
                        <a:pt x="182" y="203"/>
                        <a:pt x="183" y="197"/>
                      </a:cubicBezTo>
                      <a:cubicBezTo>
                        <a:pt x="184" y="192"/>
                        <a:pt x="184" y="187"/>
                        <a:pt x="184" y="181"/>
                      </a:cubicBezTo>
                      <a:cubicBezTo>
                        <a:pt x="184" y="172"/>
                        <a:pt x="182" y="163"/>
                        <a:pt x="178" y="157"/>
                      </a:cubicBezTo>
                      <a:cubicBezTo>
                        <a:pt x="174" y="150"/>
                        <a:pt x="168" y="145"/>
                        <a:pt x="162" y="141"/>
                      </a:cubicBezTo>
                      <a:cubicBezTo>
                        <a:pt x="158" y="139"/>
                        <a:pt x="155" y="137"/>
                        <a:pt x="151" y="136"/>
                      </a:cubicBezTo>
                      <a:cubicBezTo>
                        <a:pt x="148" y="134"/>
                        <a:pt x="144" y="133"/>
                        <a:pt x="139" y="131"/>
                      </a:cubicBezTo>
                      <a:cubicBezTo>
                        <a:pt x="136" y="131"/>
                        <a:pt x="133" y="130"/>
                        <a:pt x="128" y="129"/>
                      </a:cubicBezTo>
                      <a:cubicBezTo>
                        <a:pt x="124" y="128"/>
                        <a:pt x="118" y="126"/>
                        <a:pt x="112" y="125"/>
                      </a:cubicBezTo>
                      <a:cubicBezTo>
                        <a:pt x="97" y="121"/>
                        <a:pt x="70" y="114"/>
                        <a:pt x="70" y="114"/>
                      </a:cubicBezTo>
                      <a:cubicBezTo>
                        <a:pt x="62" y="112"/>
                        <a:pt x="62" y="112"/>
                        <a:pt x="62" y="112"/>
                      </a:cubicBezTo>
                      <a:cubicBezTo>
                        <a:pt x="57" y="111"/>
                        <a:pt x="52" y="109"/>
                        <a:pt x="48" y="105"/>
                      </a:cubicBezTo>
                      <a:cubicBezTo>
                        <a:pt x="44" y="102"/>
                        <a:pt x="42" y="98"/>
                        <a:pt x="42" y="94"/>
                      </a:cubicBezTo>
                      <a:cubicBezTo>
                        <a:pt x="42" y="91"/>
                        <a:pt x="42" y="88"/>
                        <a:pt x="43" y="85"/>
                      </a:cubicBezTo>
                      <a:cubicBezTo>
                        <a:pt x="43" y="85"/>
                        <a:pt x="43" y="85"/>
                        <a:pt x="43" y="85"/>
                      </a:cubicBezTo>
                      <a:cubicBezTo>
                        <a:pt x="44" y="79"/>
                        <a:pt x="47" y="74"/>
                        <a:pt x="52" y="70"/>
                      </a:cubicBezTo>
                      <a:cubicBezTo>
                        <a:pt x="57" y="66"/>
                        <a:pt x="63" y="63"/>
                        <a:pt x="70" y="61"/>
                      </a:cubicBezTo>
                      <a:cubicBezTo>
                        <a:pt x="70" y="61"/>
                        <a:pt x="93" y="58"/>
                        <a:pt x="112" y="61"/>
                      </a:cubicBezTo>
                      <a:cubicBezTo>
                        <a:pt x="119" y="63"/>
                        <a:pt x="124" y="66"/>
                        <a:pt x="128" y="71"/>
                      </a:cubicBezTo>
                      <a:cubicBezTo>
                        <a:pt x="132" y="76"/>
                        <a:pt x="134" y="83"/>
                        <a:pt x="134" y="93"/>
                      </a:cubicBezTo>
                      <a:cubicBezTo>
                        <a:pt x="135" y="95"/>
                        <a:pt x="136" y="97"/>
                        <a:pt x="137" y="99"/>
                      </a:cubicBezTo>
                      <a:cubicBezTo>
                        <a:pt x="139" y="101"/>
                        <a:pt x="142" y="102"/>
                        <a:pt x="145" y="102"/>
                      </a:cubicBezTo>
                      <a:cubicBezTo>
                        <a:pt x="166" y="102"/>
                        <a:pt x="166" y="102"/>
                        <a:pt x="166" y="102"/>
                      </a:cubicBezTo>
                      <a:cubicBezTo>
                        <a:pt x="171" y="102"/>
                        <a:pt x="173" y="101"/>
                        <a:pt x="174" y="98"/>
                      </a:cubicBezTo>
                      <a:cubicBezTo>
                        <a:pt x="175" y="96"/>
                        <a:pt x="176" y="94"/>
                        <a:pt x="176" y="91"/>
                      </a:cubicBezTo>
                      <a:cubicBezTo>
                        <a:pt x="176" y="80"/>
                        <a:pt x="174" y="70"/>
                        <a:pt x="170" y="61"/>
                      </a:cubicBezTo>
                      <a:cubicBezTo>
                        <a:pt x="166" y="52"/>
                        <a:pt x="160" y="45"/>
                        <a:pt x="153" y="40"/>
                      </a:cubicBezTo>
                      <a:cubicBezTo>
                        <a:pt x="147" y="36"/>
                        <a:pt x="141" y="32"/>
                        <a:pt x="134" y="30"/>
                      </a:cubicBezTo>
                      <a:cubicBezTo>
                        <a:pt x="127" y="27"/>
                        <a:pt x="119" y="25"/>
                        <a:pt x="112" y="24"/>
                      </a:cubicBezTo>
                      <a:cubicBezTo>
                        <a:pt x="112" y="9"/>
                        <a:pt x="112" y="9"/>
                        <a:pt x="112" y="9"/>
                      </a:cubicBezTo>
                      <a:cubicBezTo>
                        <a:pt x="112" y="7"/>
                        <a:pt x="111" y="5"/>
                        <a:pt x="109" y="3"/>
                      </a:cubicBezTo>
                      <a:cubicBezTo>
                        <a:pt x="107" y="1"/>
                        <a:pt x="104" y="0"/>
                        <a:pt x="101" y="0"/>
                      </a:cubicBezTo>
                      <a:cubicBezTo>
                        <a:pt x="80" y="1"/>
                        <a:pt x="80" y="1"/>
                        <a:pt x="80" y="1"/>
                      </a:cubicBezTo>
                      <a:cubicBezTo>
                        <a:pt x="77" y="1"/>
                        <a:pt x="74" y="2"/>
                        <a:pt x="72" y="3"/>
                      </a:cubicBezTo>
                      <a:cubicBezTo>
                        <a:pt x="70" y="5"/>
                        <a:pt x="69" y="7"/>
                        <a:pt x="69" y="10"/>
                      </a:cubicBezTo>
                      <a:cubicBezTo>
                        <a:pt x="69" y="25"/>
                        <a:pt x="69" y="25"/>
                        <a:pt x="69" y="25"/>
                      </a:cubicBezTo>
                      <a:cubicBezTo>
                        <a:pt x="61" y="25"/>
                        <a:pt x="53" y="27"/>
                        <a:pt x="46" y="30"/>
                      </a:cubicBezTo>
                      <a:cubicBezTo>
                        <a:pt x="38" y="33"/>
                        <a:pt x="31" y="37"/>
                        <a:pt x="25" y="42"/>
                      </a:cubicBezTo>
                      <a:cubicBezTo>
                        <a:pt x="19" y="46"/>
                        <a:pt x="14" y="52"/>
                        <a:pt x="10" y="58"/>
                      </a:cubicBezTo>
                      <a:cubicBezTo>
                        <a:pt x="6" y="64"/>
                        <a:pt x="3" y="71"/>
                        <a:pt x="2" y="78"/>
                      </a:cubicBezTo>
                      <a:cubicBezTo>
                        <a:pt x="2" y="78"/>
                        <a:pt x="2" y="78"/>
                        <a:pt x="2" y="78"/>
                      </a:cubicBezTo>
                      <a:cubicBezTo>
                        <a:pt x="1" y="82"/>
                        <a:pt x="0" y="85"/>
                        <a:pt x="0" y="88"/>
                      </a:cubicBezTo>
                      <a:cubicBezTo>
                        <a:pt x="0" y="91"/>
                        <a:pt x="0" y="94"/>
                        <a:pt x="0" y="97"/>
                      </a:cubicBezTo>
                      <a:cubicBezTo>
                        <a:pt x="0" y="101"/>
                        <a:pt x="0" y="101"/>
                        <a:pt x="0" y="101"/>
                      </a:cubicBezTo>
                      <a:cubicBezTo>
                        <a:pt x="0" y="110"/>
                        <a:pt x="2" y="117"/>
                        <a:pt x="6" y="123"/>
                      </a:cubicBezTo>
                      <a:cubicBezTo>
                        <a:pt x="10" y="128"/>
                        <a:pt x="15" y="133"/>
                        <a:pt x="22"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619">
                  <a:extLst>
                    <a:ext uri="{FF2B5EF4-FFF2-40B4-BE49-F238E27FC236}">
                      <a16:creationId xmlns:a16="http://schemas.microsoft.com/office/drawing/2014/main" xmlns="" id="{FF7EA8C9-772B-4F7C-8F3E-30E090552DBE}"/>
                    </a:ext>
                  </a:extLst>
                </p:cNvPr>
                <p:cNvSpPr>
                  <a:spLocks noEditPoints="1"/>
                </p:cNvSpPr>
                <p:nvPr/>
              </p:nvSpPr>
              <p:spPr bwMode="auto">
                <a:xfrm>
                  <a:off x="9305925" y="4187825"/>
                  <a:ext cx="1011238" cy="1092200"/>
                </a:xfrm>
                <a:custGeom>
                  <a:avLst/>
                  <a:gdLst>
                    <a:gd name="T0" fmla="*/ 50 w 408"/>
                    <a:gd name="T1" fmla="*/ 352 h 442"/>
                    <a:gd name="T2" fmla="*/ 287 w 408"/>
                    <a:gd name="T3" fmla="*/ 407 h 442"/>
                    <a:gd name="T4" fmla="*/ 408 w 408"/>
                    <a:gd name="T5" fmla="*/ 220 h 442"/>
                    <a:gd name="T6" fmla="*/ 264 w 408"/>
                    <a:gd name="T7" fmla="*/ 27 h 442"/>
                    <a:gd name="T8" fmla="*/ 36 w 408"/>
                    <a:gd name="T9" fmla="*/ 109 h 442"/>
                    <a:gd name="T10" fmla="*/ 2 w 408"/>
                    <a:gd name="T11" fmla="*/ 232 h 442"/>
                    <a:gd name="T12" fmla="*/ 50 w 408"/>
                    <a:gd name="T13" fmla="*/ 352 h 442"/>
                    <a:gd name="T14" fmla="*/ 132 w 408"/>
                    <a:gd name="T15" fmla="*/ 79 h 442"/>
                    <a:gd name="T16" fmla="*/ 243 w 408"/>
                    <a:gd name="T17" fmla="*/ 66 h 442"/>
                    <a:gd name="T18" fmla="*/ 333 w 408"/>
                    <a:gd name="T19" fmla="*/ 126 h 442"/>
                    <a:gd name="T20" fmla="*/ 364 w 408"/>
                    <a:gd name="T21" fmla="*/ 220 h 442"/>
                    <a:gd name="T22" fmla="*/ 354 w 408"/>
                    <a:gd name="T23" fmla="*/ 277 h 442"/>
                    <a:gd name="T24" fmla="*/ 327 w 408"/>
                    <a:gd name="T25" fmla="*/ 323 h 442"/>
                    <a:gd name="T26" fmla="*/ 230 w 408"/>
                    <a:gd name="T27" fmla="*/ 378 h 442"/>
                    <a:gd name="T28" fmla="*/ 122 w 408"/>
                    <a:gd name="T29" fmla="*/ 357 h 442"/>
                    <a:gd name="T30" fmla="*/ 54 w 408"/>
                    <a:gd name="T31" fmla="*/ 273 h 442"/>
                    <a:gd name="T32" fmla="*/ 132 w 408"/>
                    <a:gd name="T33" fmla="*/ 7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8" h="442">
                      <a:moveTo>
                        <a:pt x="50" y="352"/>
                      </a:moveTo>
                      <a:cubicBezTo>
                        <a:pt x="107" y="421"/>
                        <a:pt x="206" y="442"/>
                        <a:pt x="287" y="407"/>
                      </a:cubicBezTo>
                      <a:cubicBezTo>
                        <a:pt x="361" y="375"/>
                        <a:pt x="408" y="300"/>
                        <a:pt x="408" y="220"/>
                      </a:cubicBezTo>
                      <a:cubicBezTo>
                        <a:pt x="407" y="131"/>
                        <a:pt x="348" y="53"/>
                        <a:pt x="264" y="27"/>
                      </a:cubicBezTo>
                      <a:cubicBezTo>
                        <a:pt x="178" y="0"/>
                        <a:pt x="85" y="36"/>
                        <a:pt x="36" y="109"/>
                      </a:cubicBezTo>
                      <a:cubicBezTo>
                        <a:pt x="11" y="145"/>
                        <a:pt x="0" y="190"/>
                        <a:pt x="2" y="232"/>
                      </a:cubicBezTo>
                      <a:cubicBezTo>
                        <a:pt x="5" y="277"/>
                        <a:pt x="22" y="318"/>
                        <a:pt x="50" y="352"/>
                      </a:cubicBezTo>
                      <a:close/>
                      <a:moveTo>
                        <a:pt x="132" y="79"/>
                      </a:moveTo>
                      <a:cubicBezTo>
                        <a:pt x="165" y="62"/>
                        <a:pt x="206" y="57"/>
                        <a:pt x="243" y="66"/>
                      </a:cubicBezTo>
                      <a:cubicBezTo>
                        <a:pt x="279" y="75"/>
                        <a:pt x="312" y="97"/>
                        <a:pt x="333" y="126"/>
                      </a:cubicBezTo>
                      <a:cubicBezTo>
                        <a:pt x="354" y="154"/>
                        <a:pt x="364" y="186"/>
                        <a:pt x="364" y="220"/>
                      </a:cubicBezTo>
                      <a:cubicBezTo>
                        <a:pt x="364" y="240"/>
                        <a:pt x="361" y="257"/>
                        <a:pt x="354" y="277"/>
                      </a:cubicBezTo>
                      <a:cubicBezTo>
                        <a:pt x="349" y="292"/>
                        <a:pt x="337" y="311"/>
                        <a:pt x="327" y="323"/>
                      </a:cubicBezTo>
                      <a:cubicBezTo>
                        <a:pt x="302" y="353"/>
                        <a:pt x="269" y="371"/>
                        <a:pt x="230" y="378"/>
                      </a:cubicBezTo>
                      <a:cubicBezTo>
                        <a:pt x="194" y="385"/>
                        <a:pt x="154" y="376"/>
                        <a:pt x="122" y="357"/>
                      </a:cubicBezTo>
                      <a:cubicBezTo>
                        <a:pt x="90" y="338"/>
                        <a:pt x="66" y="307"/>
                        <a:pt x="54" y="273"/>
                      </a:cubicBezTo>
                      <a:cubicBezTo>
                        <a:pt x="29" y="198"/>
                        <a:pt x="63" y="116"/>
                        <a:pt x="132"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620">
                  <a:extLst>
                    <a:ext uri="{FF2B5EF4-FFF2-40B4-BE49-F238E27FC236}">
                      <a16:creationId xmlns:a16="http://schemas.microsoft.com/office/drawing/2014/main" xmlns="" id="{392C9E1A-460D-45A1-9BA2-77C0C3D96D37}"/>
                    </a:ext>
                  </a:extLst>
                </p:cNvPr>
                <p:cNvSpPr>
                  <a:spLocks/>
                </p:cNvSpPr>
                <p:nvPr/>
              </p:nvSpPr>
              <p:spPr bwMode="auto">
                <a:xfrm>
                  <a:off x="8783638" y="5314950"/>
                  <a:ext cx="107950" cy="309563"/>
                </a:xfrm>
                <a:custGeom>
                  <a:avLst/>
                  <a:gdLst>
                    <a:gd name="T0" fmla="*/ 0 w 44"/>
                    <a:gd name="T1" fmla="*/ 28 h 125"/>
                    <a:gd name="T2" fmla="*/ 0 w 44"/>
                    <a:gd name="T3" fmla="*/ 97 h 125"/>
                    <a:gd name="T4" fmla="*/ 44 w 44"/>
                    <a:gd name="T5" fmla="*/ 97 h 125"/>
                    <a:gd name="T6" fmla="*/ 44 w 44"/>
                    <a:gd name="T7" fmla="*/ 28 h 125"/>
                    <a:gd name="T8" fmla="*/ 0 w 44"/>
                    <a:gd name="T9" fmla="*/ 28 h 125"/>
                  </a:gdLst>
                  <a:ahLst/>
                  <a:cxnLst>
                    <a:cxn ang="0">
                      <a:pos x="T0" y="T1"/>
                    </a:cxn>
                    <a:cxn ang="0">
                      <a:pos x="T2" y="T3"/>
                    </a:cxn>
                    <a:cxn ang="0">
                      <a:pos x="T4" y="T5"/>
                    </a:cxn>
                    <a:cxn ang="0">
                      <a:pos x="T6" y="T7"/>
                    </a:cxn>
                    <a:cxn ang="0">
                      <a:pos x="T8" y="T9"/>
                    </a:cxn>
                  </a:cxnLst>
                  <a:rect l="0" t="0" r="r" b="b"/>
                  <a:pathLst>
                    <a:path w="44" h="125">
                      <a:moveTo>
                        <a:pt x="0" y="28"/>
                      </a:moveTo>
                      <a:cubicBezTo>
                        <a:pt x="0" y="97"/>
                        <a:pt x="0" y="97"/>
                        <a:pt x="0" y="97"/>
                      </a:cubicBezTo>
                      <a:cubicBezTo>
                        <a:pt x="0" y="125"/>
                        <a:pt x="44" y="125"/>
                        <a:pt x="44" y="97"/>
                      </a:cubicBezTo>
                      <a:cubicBezTo>
                        <a:pt x="44" y="28"/>
                        <a:pt x="44" y="28"/>
                        <a:pt x="44" y="28"/>
                      </a:cubicBezTo>
                      <a:cubicBezTo>
                        <a:pt x="44"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621">
                  <a:extLst>
                    <a:ext uri="{FF2B5EF4-FFF2-40B4-BE49-F238E27FC236}">
                      <a16:creationId xmlns:a16="http://schemas.microsoft.com/office/drawing/2014/main" xmlns="" id="{96A41EE0-98C5-4AE5-98B9-3C03D5E06280}"/>
                    </a:ext>
                  </a:extLst>
                </p:cNvPr>
                <p:cNvSpPr>
                  <a:spLocks/>
                </p:cNvSpPr>
                <p:nvPr/>
              </p:nvSpPr>
              <p:spPr bwMode="auto">
                <a:xfrm>
                  <a:off x="8783638" y="4116388"/>
                  <a:ext cx="107950" cy="309563"/>
                </a:xfrm>
                <a:custGeom>
                  <a:avLst/>
                  <a:gdLst>
                    <a:gd name="T0" fmla="*/ 0 w 44"/>
                    <a:gd name="T1" fmla="*/ 28 h 125"/>
                    <a:gd name="T2" fmla="*/ 0 w 44"/>
                    <a:gd name="T3" fmla="*/ 97 h 125"/>
                    <a:gd name="T4" fmla="*/ 44 w 44"/>
                    <a:gd name="T5" fmla="*/ 97 h 125"/>
                    <a:gd name="T6" fmla="*/ 44 w 44"/>
                    <a:gd name="T7" fmla="*/ 28 h 125"/>
                    <a:gd name="T8" fmla="*/ 0 w 44"/>
                    <a:gd name="T9" fmla="*/ 28 h 125"/>
                  </a:gdLst>
                  <a:ahLst/>
                  <a:cxnLst>
                    <a:cxn ang="0">
                      <a:pos x="T0" y="T1"/>
                    </a:cxn>
                    <a:cxn ang="0">
                      <a:pos x="T2" y="T3"/>
                    </a:cxn>
                    <a:cxn ang="0">
                      <a:pos x="T4" y="T5"/>
                    </a:cxn>
                    <a:cxn ang="0">
                      <a:pos x="T6" y="T7"/>
                    </a:cxn>
                    <a:cxn ang="0">
                      <a:pos x="T8" y="T9"/>
                    </a:cxn>
                  </a:cxnLst>
                  <a:rect l="0" t="0" r="r" b="b"/>
                  <a:pathLst>
                    <a:path w="44" h="125">
                      <a:moveTo>
                        <a:pt x="0" y="28"/>
                      </a:moveTo>
                      <a:cubicBezTo>
                        <a:pt x="0" y="97"/>
                        <a:pt x="0" y="97"/>
                        <a:pt x="0" y="97"/>
                      </a:cubicBezTo>
                      <a:cubicBezTo>
                        <a:pt x="0" y="125"/>
                        <a:pt x="44" y="125"/>
                        <a:pt x="44" y="97"/>
                      </a:cubicBezTo>
                      <a:cubicBezTo>
                        <a:pt x="44" y="28"/>
                        <a:pt x="44" y="28"/>
                        <a:pt x="44" y="28"/>
                      </a:cubicBezTo>
                      <a:cubicBezTo>
                        <a:pt x="44"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622">
                  <a:extLst>
                    <a:ext uri="{FF2B5EF4-FFF2-40B4-BE49-F238E27FC236}">
                      <a16:creationId xmlns:a16="http://schemas.microsoft.com/office/drawing/2014/main" xmlns="" id="{B62DD914-2895-4E93-A808-65F5EFA16D64}"/>
                    </a:ext>
                  </a:extLst>
                </p:cNvPr>
                <p:cNvSpPr>
                  <a:spLocks/>
                </p:cNvSpPr>
                <p:nvPr/>
              </p:nvSpPr>
              <p:spPr bwMode="auto">
                <a:xfrm>
                  <a:off x="8783638" y="4914900"/>
                  <a:ext cx="107950" cy="309563"/>
                </a:xfrm>
                <a:custGeom>
                  <a:avLst/>
                  <a:gdLst>
                    <a:gd name="T0" fmla="*/ 0 w 44"/>
                    <a:gd name="T1" fmla="*/ 28 h 125"/>
                    <a:gd name="T2" fmla="*/ 0 w 44"/>
                    <a:gd name="T3" fmla="*/ 97 h 125"/>
                    <a:gd name="T4" fmla="*/ 44 w 44"/>
                    <a:gd name="T5" fmla="*/ 97 h 125"/>
                    <a:gd name="T6" fmla="*/ 44 w 44"/>
                    <a:gd name="T7" fmla="*/ 28 h 125"/>
                    <a:gd name="T8" fmla="*/ 0 w 44"/>
                    <a:gd name="T9" fmla="*/ 28 h 125"/>
                  </a:gdLst>
                  <a:ahLst/>
                  <a:cxnLst>
                    <a:cxn ang="0">
                      <a:pos x="T0" y="T1"/>
                    </a:cxn>
                    <a:cxn ang="0">
                      <a:pos x="T2" y="T3"/>
                    </a:cxn>
                    <a:cxn ang="0">
                      <a:pos x="T4" y="T5"/>
                    </a:cxn>
                    <a:cxn ang="0">
                      <a:pos x="T6" y="T7"/>
                    </a:cxn>
                    <a:cxn ang="0">
                      <a:pos x="T8" y="T9"/>
                    </a:cxn>
                  </a:cxnLst>
                  <a:rect l="0" t="0" r="r" b="b"/>
                  <a:pathLst>
                    <a:path w="44" h="125">
                      <a:moveTo>
                        <a:pt x="0" y="28"/>
                      </a:moveTo>
                      <a:cubicBezTo>
                        <a:pt x="0" y="97"/>
                        <a:pt x="0" y="97"/>
                        <a:pt x="0" y="97"/>
                      </a:cubicBezTo>
                      <a:cubicBezTo>
                        <a:pt x="0" y="125"/>
                        <a:pt x="44" y="125"/>
                        <a:pt x="44" y="97"/>
                      </a:cubicBezTo>
                      <a:cubicBezTo>
                        <a:pt x="44" y="28"/>
                        <a:pt x="44" y="28"/>
                        <a:pt x="44" y="28"/>
                      </a:cubicBezTo>
                      <a:cubicBezTo>
                        <a:pt x="44"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623">
                  <a:extLst>
                    <a:ext uri="{FF2B5EF4-FFF2-40B4-BE49-F238E27FC236}">
                      <a16:creationId xmlns:a16="http://schemas.microsoft.com/office/drawing/2014/main" xmlns="" id="{376CED7A-2F09-4786-B395-84E5908DF87C}"/>
                    </a:ext>
                  </a:extLst>
                </p:cNvPr>
                <p:cNvSpPr>
                  <a:spLocks/>
                </p:cNvSpPr>
                <p:nvPr/>
              </p:nvSpPr>
              <p:spPr bwMode="auto">
                <a:xfrm>
                  <a:off x="8783638" y="4516438"/>
                  <a:ext cx="107950" cy="309563"/>
                </a:xfrm>
                <a:custGeom>
                  <a:avLst/>
                  <a:gdLst>
                    <a:gd name="T0" fmla="*/ 0 w 44"/>
                    <a:gd name="T1" fmla="*/ 28 h 125"/>
                    <a:gd name="T2" fmla="*/ 0 w 44"/>
                    <a:gd name="T3" fmla="*/ 96 h 125"/>
                    <a:gd name="T4" fmla="*/ 44 w 44"/>
                    <a:gd name="T5" fmla="*/ 96 h 125"/>
                    <a:gd name="T6" fmla="*/ 44 w 44"/>
                    <a:gd name="T7" fmla="*/ 28 h 125"/>
                    <a:gd name="T8" fmla="*/ 0 w 44"/>
                    <a:gd name="T9" fmla="*/ 28 h 125"/>
                  </a:gdLst>
                  <a:ahLst/>
                  <a:cxnLst>
                    <a:cxn ang="0">
                      <a:pos x="T0" y="T1"/>
                    </a:cxn>
                    <a:cxn ang="0">
                      <a:pos x="T2" y="T3"/>
                    </a:cxn>
                    <a:cxn ang="0">
                      <a:pos x="T4" y="T5"/>
                    </a:cxn>
                    <a:cxn ang="0">
                      <a:pos x="T6" y="T7"/>
                    </a:cxn>
                    <a:cxn ang="0">
                      <a:pos x="T8" y="T9"/>
                    </a:cxn>
                  </a:cxnLst>
                  <a:rect l="0" t="0" r="r" b="b"/>
                  <a:pathLst>
                    <a:path w="44" h="125">
                      <a:moveTo>
                        <a:pt x="0" y="28"/>
                      </a:moveTo>
                      <a:cubicBezTo>
                        <a:pt x="0" y="96"/>
                        <a:pt x="0" y="96"/>
                        <a:pt x="0" y="96"/>
                      </a:cubicBezTo>
                      <a:cubicBezTo>
                        <a:pt x="0" y="125"/>
                        <a:pt x="44" y="125"/>
                        <a:pt x="44" y="96"/>
                      </a:cubicBezTo>
                      <a:cubicBezTo>
                        <a:pt x="44" y="28"/>
                        <a:pt x="44" y="28"/>
                        <a:pt x="44" y="28"/>
                      </a:cubicBezTo>
                      <a:cubicBezTo>
                        <a:pt x="44"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624">
                  <a:extLst>
                    <a:ext uri="{FF2B5EF4-FFF2-40B4-BE49-F238E27FC236}">
                      <a16:creationId xmlns:a16="http://schemas.microsoft.com/office/drawing/2014/main" xmlns="" id="{C4A8FB8B-695C-48E2-B71C-3EAED81E6B19}"/>
                    </a:ext>
                  </a:extLst>
                </p:cNvPr>
                <p:cNvSpPr>
                  <a:spLocks noEditPoints="1"/>
                </p:cNvSpPr>
                <p:nvPr/>
              </p:nvSpPr>
              <p:spPr bwMode="auto">
                <a:xfrm>
                  <a:off x="7900988" y="3906838"/>
                  <a:ext cx="2498725" cy="2474913"/>
                </a:xfrm>
                <a:custGeom>
                  <a:avLst/>
                  <a:gdLst>
                    <a:gd name="T0" fmla="*/ 980 w 1008"/>
                    <a:gd name="T1" fmla="*/ 957 h 1001"/>
                    <a:gd name="T2" fmla="*/ 795 w 1008"/>
                    <a:gd name="T3" fmla="*/ 957 h 1001"/>
                    <a:gd name="T4" fmla="*/ 795 w 1008"/>
                    <a:gd name="T5" fmla="*/ 682 h 1001"/>
                    <a:gd name="T6" fmla="*/ 830 w 1008"/>
                    <a:gd name="T7" fmla="*/ 728 h 1001"/>
                    <a:gd name="T8" fmla="*/ 849 w 1008"/>
                    <a:gd name="T9" fmla="*/ 754 h 1001"/>
                    <a:gd name="T10" fmla="*/ 878 w 1008"/>
                    <a:gd name="T11" fmla="*/ 762 h 1001"/>
                    <a:gd name="T12" fmla="*/ 886 w 1008"/>
                    <a:gd name="T13" fmla="*/ 732 h 1001"/>
                    <a:gd name="T14" fmla="*/ 807 w 1008"/>
                    <a:gd name="T15" fmla="*/ 625 h 1001"/>
                    <a:gd name="T16" fmla="*/ 776 w 1008"/>
                    <a:gd name="T17" fmla="*/ 602 h 1001"/>
                    <a:gd name="T18" fmla="*/ 741 w 1008"/>
                    <a:gd name="T19" fmla="*/ 623 h 1001"/>
                    <a:gd name="T20" fmla="*/ 696 w 1008"/>
                    <a:gd name="T21" fmla="*/ 685 h 1001"/>
                    <a:gd name="T22" fmla="*/ 661 w 1008"/>
                    <a:gd name="T23" fmla="*/ 732 h 1001"/>
                    <a:gd name="T24" fmla="*/ 669 w 1008"/>
                    <a:gd name="T25" fmla="*/ 762 h 1001"/>
                    <a:gd name="T26" fmla="*/ 699 w 1008"/>
                    <a:gd name="T27" fmla="*/ 754 h 1001"/>
                    <a:gd name="T28" fmla="*/ 752 w 1008"/>
                    <a:gd name="T29" fmla="*/ 682 h 1001"/>
                    <a:gd name="T30" fmla="*/ 752 w 1008"/>
                    <a:gd name="T31" fmla="*/ 957 h 1001"/>
                    <a:gd name="T32" fmla="*/ 500 w 1008"/>
                    <a:gd name="T33" fmla="*/ 957 h 1001"/>
                    <a:gd name="T34" fmla="*/ 501 w 1008"/>
                    <a:gd name="T35" fmla="*/ 956 h 1001"/>
                    <a:gd name="T36" fmla="*/ 501 w 1008"/>
                    <a:gd name="T37" fmla="*/ 952 h 1001"/>
                    <a:gd name="T38" fmla="*/ 501 w 1008"/>
                    <a:gd name="T39" fmla="*/ 59 h 1001"/>
                    <a:gd name="T40" fmla="*/ 496 w 1008"/>
                    <a:gd name="T41" fmla="*/ 30 h 1001"/>
                    <a:gd name="T42" fmla="*/ 438 w 1008"/>
                    <a:gd name="T43" fmla="*/ 1 h 1001"/>
                    <a:gd name="T44" fmla="*/ 75 w 1008"/>
                    <a:gd name="T45" fmla="*/ 1 h 1001"/>
                    <a:gd name="T46" fmla="*/ 33 w 1008"/>
                    <a:gd name="T47" fmla="*/ 6 h 1001"/>
                    <a:gd name="T48" fmla="*/ 3 w 1008"/>
                    <a:gd name="T49" fmla="*/ 80 h 1001"/>
                    <a:gd name="T50" fmla="*/ 3 w 1008"/>
                    <a:gd name="T51" fmla="*/ 951 h 1001"/>
                    <a:gd name="T52" fmla="*/ 58 w 1008"/>
                    <a:gd name="T53" fmla="*/ 1001 h 1001"/>
                    <a:gd name="T54" fmla="*/ 980 w 1008"/>
                    <a:gd name="T55" fmla="*/ 1001 h 1001"/>
                    <a:gd name="T56" fmla="*/ 980 w 1008"/>
                    <a:gd name="T57" fmla="*/ 957 h 1001"/>
                    <a:gd name="T58" fmla="*/ 457 w 1008"/>
                    <a:gd name="T59" fmla="*/ 952 h 1001"/>
                    <a:gd name="T60" fmla="*/ 457 w 1008"/>
                    <a:gd name="T61" fmla="*/ 953 h 1001"/>
                    <a:gd name="T62" fmla="*/ 456 w 1008"/>
                    <a:gd name="T63" fmla="*/ 955 h 1001"/>
                    <a:gd name="T64" fmla="*/ 453 w 1008"/>
                    <a:gd name="T65" fmla="*/ 956 h 1001"/>
                    <a:gd name="T66" fmla="*/ 450 w 1008"/>
                    <a:gd name="T67" fmla="*/ 957 h 1001"/>
                    <a:gd name="T68" fmla="*/ 447 w 1008"/>
                    <a:gd name="T69" fmla="*/ 957 h 1001"/>
                    <a:gd name="T70" fmla="*/ 56 w 1008"/>
                    <a:gd name="T71" fmla="*/ 957 h 1001"/>
                    <a:gd name="T72" fmla="*/ 54 w 1008"/>
                    <a:gd name="T73" fmla="*/ 957 h 1001"/>
                    <a:gd name="T74" fmla="*/ 52 w 1008"/>
                    <a:gd name="T75" fmla="*/ 956 h 1001"/>
                    <a:gd name="T76" fmla="*/ 49 w 1008"/>
                    <a:gd name="T77" fmla="*/ 954 h 1001"/>
                    <a:gd name="T78" fmla="*/ 47 w 1008"/>
                    <a:gd name="T79" fmla="*/ 953 h 1001"/>
                    <a:gd name="T80" fmla="*/ 47 w 1008"/>
                    <a:gd name="T81" fmla="*/ 951 h 1001"/>
                    <a:gd name="T82" fmla="*/ 47 w 1008"/>
                    <a:gd name="T83" fmla="*/ 940 h 1001"/>
                    <a:gd name="T84" fmla="*/ 47 w 1008"/>
                    <a:gd name="T85" fmla="*/ 50 h 1001"/>
                    <a:gd name="T86" fmla="*/ 47 w 1008"/>
                    <a:gd name="T87" fmla="*/ 51 h 1001"/>
                    <a:gd name="T88" fmla="*/ 47 w 1008"/>
                    <a:gd name="T89" fmla="*/ 49 h 1001"/>
                    <a:gd name="T90" fmla="*/ 48 w 1008"/>
                    <a:gd name="T91" fmla="*/ 48 h 1001"/>
                    <a:gd name="T92" fmla="*/ 49 w 1008"/>
                    <a:gd name="T93" fmla="*/ 47 h 1001"/>
                    <a:gd name="T94" fmla="*/ 60 w 1008"/>
                    <a:gd name="T95" fmla="*/ 44 h 1001"/>
                    <a:gd name="T96" fmla="*/ 448 w 1008"/>
                    <a:gd name="T97" fmla="*/ 44 h 1001"/>
                    <a:gd name="T98" fmla="*/ 456 w 1008"/>
                    <a:gd name="T99" fmla="*/ 47 h 1001"/>
                    <a:gd name="T100" fmla="*/ 457 w 1008"/>
                    <a:gd name="T101" fmla="*/ 50 h 1001"/>
                    <a:gd name="T102" fmla="*/ 457 w 1008"/>
                    <a:gd name="T103" fmla="*/ 50 h 1001"/>
                    <a:gd name="T104" fmla="*/ 457 w 1008"/>
                    <a:gd name="T105" fmla="*/ 951 h 1001"/>
                    <a:gd name="T106" fmla="*/ 457 w 1008"/>
                    <a:gd name="T107" fmla="*/ 952 h 1001"/>
                    <a:gd name="T108" fmla="*/ 457 w 1008"/>
                    <a:gd name="T109" fmla="*/ 952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8" h="1001">
                      <a:moveTo>
                        <a:pt x="980" y="957"/>
                      </a:moveTo>
                      <a:cubicBezTo>
                        <a:pt x="795" y="957"/>
                        <a:pt x="795" y="957"/>
                        <a:pt x="795" y="957"/>
                      </a:cubicBezTo>
                      <a:cubicBezTo>
                        <a:pt x="795" y="682"/>
                        <a:pt x="795" y="682"/>
                        <a:pt x="795" y="682"/>
                      </a:cubicBezTo>
                      <a:cubicBezTo>
                        <a:pt x="807" y="698"/>
                        <a:pt x="818" y="713"/>
                        <a:pt x="830" y="728"/>
                      </a:cubicBezTo>
                      <a:cubicBezTo>
                        <a:pt x="836" y="737"/>
                        <a:pt x="842" y="746"/>
                        <a:pt x="849" y="754"/>
                      </a:cubicBezTo>
                      <a:cubicBezTo>
                        <a:pt x="856" y="764"/>
                        <a:pt x="867" y="769"/>
                        <a:pt x="878" y="762"/>
                      </a:cubicBezTo>
                      <a:cubicBezTo>
                        <a:pt x="888" y="757"/>
                        <a:pt x="893" y="742"/>
                        <a:pt x="886" y="732"/>
                      </a:cubicBezTo>
                      <a:cubicBezTo>
                        <a:pt x="860" y="696"/>
                        <a:pt x="833" y="660"/>
                        <a:pt x="807" y="625"/>
                      </a:cubicBezTo>
                      <a:cubicBezTo>
                        <a:pt x="799" y="614"/>
                        <a:pt x="791" y="604"/>
                        <a:pt x="776" y="602"/>
                      </a:cubicBezTo>
                      <a:cubicBezTo>
                        <a:pt x="760" y="600"/>
                        <a:pt x="750" y="612"/>
                        <a:pt x="741" y="623"/>
                      </a:cubicBezTo>
                      <a:cubicBezTo>
                        <a:pt x="726" y="644"/>
                        <a:pt x="711" y="664"/>
                        <a:pt x="696" y="685"/>
                      </a:cubicBezTo>
                      <a:cubicBezTo>
                        <a:pt x="684" y="701"/>
                        <a:pt x="673" y="716"/>
                        <a:pt x="661" y="732"/>
                      </a:cubicBezTo>
                      <a:cubicBezTo>
                        <a:pt x="654" y="742"/>
                        <a:pt x="659" y="757"/>
                        <a:pt x="669" y="762"/>
                      </a:cubicBezTo>
                      <a:cubicBezTo>
                        <a:pt x="680" y="769"/>
                        <a:pt x="692" y="764"/>
                        <a:pt x="699" y="754"/>
                      </a:cubicBezTo>
                      <a:cubicBezTo>
                        <a:pt x="716" y="730"/>
                        <a:pt x="734" y="706"/>
                        <a:pt x="752" y="682"/>
                      </a:cubicBezTo>
                      <a:cubicBezTo>
                        <a:pt x="752" y="957"/>
                        <a:pt x="752" y="957"/>
                        <a:pt x="752" y="957"/>
                      </a:cubicBezTo>
                      <a:cubicBezTo>
                        <a:pt x="500" y="957"/>
                        <a:pt x="500" y="957"/>
                        <a:pt x="500" y="957"/>
                      </a:cubicBezTo>
                      <a:cubicBezTo>
                        <a:pt x="501" y="957"/>
                        <a:pt x="501" y="956"/>
                        <a:pt x="501" y="956"/>
                      </a:cubicBezTo>
                      <a:cubicBezTo>
                        <a:pt x="501" y="955"/>
                        <a:pt x="501" y="953"/>
                        <a:pt x="501" y="952"/>
                      </a:cubicBezTo>
                      <a:cubicBezTo>
                        <a:pt x="501" y="59"/>
                        <a:pt x="501" y="59"/>
                        <a:pt x="501" y="59"/>
                      </a:cubicBezTo>
                      <a:cubicBezTo>
                        <a:pt x="501" y="49"/>
                        <a:pt x="501" y="39"/>
                        <a:pt x="496" y="30"/>
                      </a:cubicBezTo>
                      <a:cubicBezTo>
                        <a:pt x="486" y="6"/>
                        <a:pt x="461" y="1"/>
                        <a:pt x="438" y="1"/>
                      </a:cubicBezTo>
                      <a:cubicBezTo>
                        <a:pt x="75" y="1"/>
                        <a:pt x="75" y="1"/>
                        <a:pt x="75" y="1"/>
                      </a:cubicBezTo>
                      <a:cubicBezTo>
                        <a:pt x="60" y="1"/>
                        <a:pt x="47" y="0"/>
                        <a:pt x="33" y="6"/>
                      </a:cubicBezTo>
                      <a:cubicBezTo>
                        <a:pt x="0" y="20"/>
                        <a:pt x="3" y="52"/>
                        <a:pt x="3" y="80"/>
                      </a:cubicBezTo>
                      <a:cubicBezTo>
                        <a:pt x="3" y="951"/>
                        <a:pt x="3" y="951"/>
                        <a:pt x="3" y="951"/>
                      </a:cubicBezTo>
                      <a:cubicBezTo>
                        <a:pt x="3" y="981"/>
                        <a:pt x="30" y="1001"/>
                        <a:pt x="58" y="1001"/>
                      </a:cubicBezTo>
                      <a:cubicBezTo>
                        <a:pt x="980" y="1001"/>
                        <a:pt x="980" y="1001"/>
                        <a:pt x="980" y="1001"/>
                      </a:cubicBezTo>
                      <a:cubicBezTo>
                        <a:pt x="1008" y="1001"/>
                        <a:pt x="1008" y="957"/>
                        <a:pt x="980" y="957"/>
                      </a:cubicBezTo>
                      <a:close/>
                      <a:moveTo>
                        <a:pt x="457" y="952"/>
                      </a:moveTo>
                      <a:cubicBezTo>
                        <a:pt x="457" y="953"/>
                        <a:pt x="457" y="953"/>
                        <a:pt x="457" y="953"/>
                      </a:cubicBezTo>
                      <a:cubicBezTo>
                        <a:pt x="457" y="953"/>
                        <a:pt x="456" y="954"/>
                        <a:pt x="456" y="955"/>
                      </a:cubicBezTo>
                      <a:cubicBezTo>
                        <a:pt x="457" y="953"/>
                        <a:pt x="454" y="955"/>
                        <a:pt x="453" y="956"/>
                      </a:cubicBezTo>
                      <a:cubicBezTo>
                        <a:pt x="453" y="956"/>
                        <a:pt x="450" y="957"/>
                        <a:pt x="450" y="957"/>
                      </a:cubicBezTo>
                      <a:cubicBezTo>
                        <a:pt x="449" y="957"/>
                        <a:pt x="448" y="957"/>
                        <a:pt x="447" y="957"/>
                      </a:cubicBezTo>
                      <a:cubicBezTo>
                        <a:pt x="56" y="957"/>
                        <a:pt x="56" y="957"/>
                        <a:pt x="56" y="957"/>
                      </a:cubicBezTo>
                      <a:cubicBezTo>
                        <a:pt x="55" y="957"/>
                        <a:pt x="54" y="957"/>
                        <a:pt x="54" y="957"/>
                      </a:cubicBezTo>
                      <a:cubicBezTo>
                        <a:pt x="54" y="957"/>
                        <a:pt x="54" y="957"/>
                        <a:pt x="52" y="956"/>
                      </a:cubicBezTo>
                      <a:cubicBezTo>
                        <a:pt x="54" y="957"/>
                        <a:pt x="50" y="955"/>
                        <a:pt x="49" y="954"/>
                      </a:cubicBezTo>
                      <a:cubicBezTo>
                        <a:pt x="49" y="954"/>
                        <a:pt x="48" y="953"/>
                        <a:pt x="47" y="953"/>
                      </a:cubicBezTo>
                      <a:cubicBezTo>
                        <a:pt x="47" y="952"/>
                        <a:pt x="47" y="952"/>
                        <a:pt x="47" y="951"/>
                      </a:cubicBezTo>
                      <a:cubicBezTo>
                        <a:pt x="47" y="948"/>
                        <a:pt x="47" y="944"/>
                        <a:pt x="47" y="940"/>
                      </a:cubicBezTo>
                      <a:cubicBezTo>
                        <a:pt x="47" y="50"/>
                        <a:pt x="47" y="50"/>
                        <a:pt x="47" y="50"/>
                      </a:cubicBezTo>
                      <a:cubicBezTo>
                        <a:pt x="47" y="50"/>
                        <a:pt x="47" y="50"/>
                        <a:pt x="47" y="51"/>
                      </a:cubicBezTo>
                      <a:cubicBezTo>
                        <a:pt x="47" y="50"/>
                        <a:pt x="47" y="50"/>
                        <a:pt x="47" y="49"/>
                      </a:cubicBezTo>
                      <a:cubicBezTo>
                        <a:pt x="47" y="48"/>
                        <a:pt x="48" y="48"/>
                        <a:pt x="48" y="48"/>
                      </a:cubicBezTo>
                      <a:cubicBezTo>
                        <a:pt x="48" y="47"/>
                        <a:pt x="48" y="47"/>
                        <a:pt x="49" y="47"/>
                      </a:cubicBezTo>
                      <a:cubicBezTo>
                        <a:pt x="51" y="44"/>
                        <a:pt x="54" y="44"/>
                        <a:pt x="60" y="44"/>
                      </a:cubicBezTo>
                      <a:cubicBezTo>
                        <a:pt x="448" y="44"/>
                        <a:pt x="448" y="44"/>
                        <a:pt x="448" y="44"/>
                      </a:cubicBezTo>
                      <a:cubicBezTo>
                        <a:pt x="452" y="44"/>
                        <a:pt x="452" y="44"/>
                        <a:pt x="456" y="47"/>
                      </a:cubicBezTo>
                      <a:cubicBezTo>
                        <a:pt x="457" y="47"/>
                        <a:pt x="457" y="48"/>
                        <a:pt x="457" y="50"/>
                      </a:cubicBezTo>
                      <a:cubicBezTo>
                        <a:pt x="457" y="50"/>
                        <a:pt x="457" y="50"/>
                        <a:pt x="457" y="50"/>
                      </a:cubicBezTo>
                      <a:cubicBezTo>
                        <a:pt x="457" y="951"/>
                        <a:pt x="457" y="951"/>
                        <a:pt x="457" y="951"/>
                      </a:cubicBezTo>
                      <a:cubicBezTo>
                        <a:pt x="457" y="950"/>
                        <a:pt x="457" y="954"/>
                        <a:pt x="457" y="952"/>
                      </a:cubicBezTo>
                      <a:cubicBezTo>
                        <a:pt x="457" y="952"/>
                        <a:pt x="457" y="952"/>
                        <a:pt x="457" y="9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625">
                  <a:extLst>
                    <a:ext uri="{FF2B5EF4-FFF2-40B4-BE49-F238E27FC236}">
                      <a16:creationId xmlns:a16="http://schemas.microsoft.com/office/drawing/2014/main" xmlns="" id="{F74968E8-4197-4DF8-8182-8262A4E55223}"/>
                    </a:ext>
                  </a:extLst>
                </p:cNvPr>
                <p:cNvSpPr>
                  <a:spLocks/>
                </p:cNvSpPr>
                <p:nvPr/>
              </p:nvSpPr>
              <p:spPr bwMode="auto">
                <a:xfrm>
                  <a:off x="8467725" y="4914900"/>
                  <a:ext cx="107950" cy="309563"/>
                </a:xfrm>
                <a:custGeom>
                  <a:avLst/>
                  <a:gdLst>
                    <a:gd name="T0" fmla="*/ 0 w 43"/>
                    <a:gd name="T1" fmla="*/ 28 h 125"/>
                    <a:gd name="T2" fmla="*/ 0 w 43"/>
                    <a:gd name="T3" fmla="*/ 97 h 125"/>
                    <a:gd name="T4" fmla="*/ 43 w 43"/>
                    <a:gd name="T5" fmla="*/ 97 h 125"/>
                    <a:gd name="T6" fmla="*/ 43 w 43"/>
                    <a:gd name="T7" fmla="*/ 28 h 125"/>
                    <a:gd name="T8" fmla="*/ 0 w 43"/>
                    <a:gd name="T9" fmla="*/ 28 h 125"/>
                  </a:gdLst>
                  <a:ahLst/>
                  <a:cxnLst>
                    <a:cxn ang="0">
                      <a:pos x="T0" y="T1"/>
                    </a:cxn>
                    <a:cxn ang="0">
                      <a:pos x="T2" y="T3"/>
                    </a:cxn>
                    <a:cxn ang="0">
                      <a:pos x="T4" y="T5"/>
                    </a:cxn>
                    <a:cxn ang="0">
                      <a:pos x="T6" y="T7"/>
                    </a:cxn>
                    <a:cxn ang="0">
                      <a:pos x="T8" y="T9"/>
                    </a:cxn>
                  </a:cxnLst>
                  <a:rect l="0" t="0" r="r" b="b"/>
                  <a:pathLst>
                    <a:path w="43" h="125">
                      <a:moveTo>
                        <a:pt x="0" y="28"/>
                      </a:moveTo>
                      <a:cubicBezTo>
                        <a:pt x="0" y="97"/>
                        <a:pt x="0" y="97"/>
                        <a:pt x="0" y="97"/>
                      </a:cubicBezTo>
                      <a:cubicBezTo>
                        <a:pt x="0" y="125"/>
                        <a:pt x="43" y="125"/>
                        <a:pt x="43" y="97"/>
                      </a:cubicBezTo>
                      <a:cubicBezTo>
                        <a:pt x="43" y="28"/>
                        <a:pt x="43" y="28"/>
                        <a:pt x="43" y="28"/>
                      </a:cubicBezTo>
                      <a:cubicBezTo>
                        <a:pt x="43"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26">
                  <a:extLst>
                    <a:ext uri="{FF2B5EF4-FFF2-40B4-BE49-F238E27FC236}">
                      <a16:creationId xmlns:a16="http://schemas.microsoft.com/office/drawing/2014/main" xmlns="" id="{FA9D656C-8E00-4F3A-AD1E-3BC62870015E}"/>
                    </a:ext>
                  </a:extLst>
                </p:cNvPr>
                <p:cNvSpPr>
                  <a:spLocks/>
                </p:cNvSpPr>
                <p:nvPr/>
              </p:nvSpPr>
              <p:spPr bwMode="auto">
                <a:xfrm>
                  <a:off x="8467725" y="4516438"/>
                  <a:ext cx="107950" cy="309563"/>
                </a:xfrm>
                <a:custGeom>
                  <a:avLst/>
                  <a:gdLst>
                    <a:gd name="T0" fmla="*/ 0 w 43"/>
                    <a:gd name="T1" fmla="*/ 28 h 125"/>
                    <a:gd name="T2" fmla="*/ 0 w 43"/>
                    <a:gd name="T3" fmla="*/ 96 h 125"/>
                    <a:gd name="T4" fmla="*/ 43 w 43"/>
                    <a:gd name="T5" fmla="*/ 96 h 125"/>
                    <a:gd name="T6" fmla="*/ 43 w 43"/>
                    <a:gd name="T7" fmla="*/ 28 h 125"/>
                    <a:gd name="T8" fmla="*/ 0 w 43"/>
                    <a:gd name="T9" fmla="*/ 28 h 125"/>
                  </a:gdLst>
                  <a:ahLst/>
                  <a:cxnLst>
                    <a:cxn ang="0">
                      <a:pos x="T0" y="T1"/>
                    </a:cxn>
                    <a:cxn ang="0">
                      <a:pos x="T2" y="T3"/>
                    </a:cxn>
                    <a:cxn ang="0">
                      <a:pos x="T4" y="T5"/>
                    </a:cxn>
                    <a:cxn ang="0">
                      <a:pos x="T6" y="T7"/>
                    </a:cxn>
                    <a:cxn ang="0">
                      <a:pos x="T8" y="T9"/>
                    </a:cxn>
                  </a:cxnLst>
                  <a:rect l="0" t="0" r="r" b="b"/>
                  <a:pathLst>
                    <a:path w="43" h="125">
                      <a:moveTo>
                        <a:pt x="0" y="28"/>
                      </a:moveTo>
                      <a:cubicBezTo>
                        <a:pt x="0" y="96"/>
                        <a:pt x="0" y="96"/>
                        <a:pt x="0" y="96"/>
                      </a:cubicBezTo>
                      <a:cubicBezTo>
                        <a:pt x="0" y="125"/>
                        <a:pt x="43" y="125"/>
                        <a:pt x="43" y="96"/>
                      </a:cubicBezTo>
                      <a:cubicBezTo>
                        <a:pt x="43" y="28"/>
                        <a:pt x="43" y="28"/>
                        <a:pt x="43" y="28"/>
                      </a:cubicBezTo>
                      <a:cubicBezTo>
                        <a:pt x="43"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627">
                  <a:extLst>
                    <a:ext uri="{FF2B5EF4-FFF2-40B4-BE49-F238E27FC236}">
                      <a16:creationId xmlns:a16="http://schemas.microsoft.com/office/drawing/2014/main" xmlns="" id="{E46D97BA-27BC-4EB0-9257-7DB86E6688CD}"/>
                    </a:ext>
                  </a:extLst>
                </p:cNvPr>
                <p:cNvSpPr>
                  <a:spLocks/>
                </p:cNvSpPr>
                <p:nvPr/>
              </p:nvSpPr>
              <p:spPr bwMode="auto">
                <a:xfrm>
                  <a:off x="8467725" y="5314950"/>
                  <a:ext cx="107950" cy="309563"/>
                </a:xfrm>
                <a:custGeom>
                  <a:avLst/>
                  <a:gdLst>
                    <a:gd name="T0" fmla="*/ 0 w 43"/>
                    <a:gd name="T1" fmla="*/ 28 h 125"/>
                    <a:gd name="T2" fmla="*/ 0 w 43"/>
                    <a:gd name="T3" fmla="*/ 97 h 125"/>
                    <a:gd name="T4" fmla="*/ 43 w 43"/>
                    <a:gd name="T5" fmla="*/ 97 h 125"/>
                    <a:gd name="T6" fmla="*/ 43 w 43"/>
                    <a:gd name="T7" fmla="*/ 28 h 125"/>
                    <a:gd name="T8" fmla="*/ 0 w 43"/>
                    <a:gd name="T9" fmla="*/ 28 h 125"/>
                  </a:gdLst>
                  <a:ahLst/>
                  <a:cxnLst>
                    <a:cxn ang="0">
                      <a:pos x="T0" y="T1"/>
                    </a:cxn>
                    <a:cxn ang="0">
                      <a:pos x="T2" y="T3"/>
                    </a:cxn>
                    <a:cxn ang="0">
                      <a:pos x="T4" y="T5"/>
                    </a:cxn>
                    <a:cxn ang="0">
                      <a:pos x="T6" y="T7"/>
                    </a:cxn>
                    <a:cxn ang="0">
                      <a:pos x="T8" y="T9"/>
                    </a:cxn>
                  </a:cxnLst>
                  <a:rect l="0" t="0" r="r" b="b"/>
                  <a:pathLst>
                    <a:path w="43" h="125">
                      <a:moveTo>
                        <a:pt x="0" y="28"/>
                      </a:moveTo>
                      <a:cubicBezTo>
                        <a:pt x="0" y="97"/>
                        <a:pt x="0" y="97"/>
                        <a:pt x="0" y="97"/>
                      </a:cubicBezTo>
                      <a:cubicBezTo>
                        <a:pt x="0" y="125"/>
                        <a:pt x="43" y="125"/>
                        <a:pt x="43" y="97"/>
                      </a:cubicBezTo>
                      <a:cubicBezTo>
                        <a:pt x="43" y="28"/>
                        <a:pt x="43" y="28"/>
                        <a:pt x="43" y="28"/>
                      </a:cubicBezTo>
                      <a:cubicBezTo>
                        <a:pt x="43"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628">
                  <a:extLst>
                    <a:ext uri="{FF2B5EF4-FFF2-40B4-BE49-F238E27FC236}">
                      <a16:creationId xmlns:a16="http://schemas.microsoft.com/office/drawing/2014/main" xmlns="" id="{B3B7C423-02FF-441C-822D-D5331E4BE395}"/>
                    </a:ext>
                  </a:extLst>
                </p:cNvPr>
                <p:cNvSpPr>
                  <a:spLocks/>
                </p:cNvSpPr>
                <p:nvPr/>
              </p:nvSpPr>
              <p:spPr bwMode="auto">
                <a:xfrm>
                  <a:off x="8783638" y="5705475"/>
                  <a:ext cx="107950" cy="309563"/>
                </a:xfrm>
                <a:custGeom>
                  <a:avLst/>
                  <a:gdLst>
                    <a:gd name="T0" fmla="*/ 0 w 44"/>
                    <a:gd name="T1" fmla="*/ 28 h 125"/>
                    <a:gd name="T2" fmla="*/ 0 w 44"/>
                    <a:gd name="T3" fmla="*/ 97 h 125"/>
                    <a:gd name="T4" fmla="*/ 44 w 44"/>
                    <a:gd name="T5" fmla="*/ 97 h 125"/>
                    <a:gd name="T6" fmla="*/ 44 w 44"/>
                    <a:gd name="T7" fmla="*/ 28 h 125"/>
                    <a:gd name="T8" fmla="*/ 0 w 44"/>
                    <a:gd name="T9" fmla="*/ 28 h 125"/>
                  </a:gdLst>
                  <a:ahLst/>
                  <a:cxnLst>
                    <a:cxn ang="0">
                      <a:pos x="T0" y="T1"/>
                    </a:cxn>
                    <a:cxn ang="0">
                      <a:pos x="T2" y="T3"/>
                    </a:cxn>
                    <a:cxn ang="0">
                      <a:pos x="T4" y="T5"/>
                    </a:cxn>
                    <a:cxn ang="0">
                      <a:pos x="T6" y="T7"/>
                    </a:cxn>
                    <a:cxn ang="0">
                      <a:pos x="T8" y="T9"/>
                    </a:cxn>
                  </a:cxnLst>
                  <a:rect l="0" t="0" r="r" b="b"/>
                  <a:pathLst>
                    <a:path w="44" h="125">
                      <a:moveTo>
                        <a:pt x="0" y="28"/>
                      </a:moveTo>
                      <a:cubicBezTo>
                        <a:pt x="0" y="97"/>
                        <a:pt x="0" y="97"/>
                        <a:pt x="0" y="97"/>
                      </a:cubicBezTo>
                      <a:cubicBezTo>
                        <a:pt x="0" y="125"/>
                        <a:pt x="44" y="125"/>
                        <a:pt x="44" y="97"/>
                      </a:cubicBezTo>
                      <a:cubicBezTo>
                        <a:pt x="44" y="28"/>
                        <a:pt x="44" y="28"/>
                        <a:pt x="44" y="28"/>
                      </a:cubicBezTo>
                      <a:cubicBezTo>
                        <a:pt x="44"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629">
                  <a:extLst>
                    <a:ext uri="{FF2B5EF4-FFF2-40B4-BE49-F238E27FC236}">
                      <a16:creationId xmlns:a16="http://schemas.microsoft.com/office/drawing/2014/main" xmlns="" id="{7CAB0F6D-AAFA-431C-B503-E434BEC96CB3}"/>
                    </a:ext>
                  </a:extLst>
                </p:cNvPr>
                <p:cNvSpPr>
                  <a:spLocks/>
                </p:cNvSpPr>
                <p:nvPr/>
              </p:nvSpPr>
              <p:spPr bwMode="auto">
                <a:xfrm>
                  <a:off x="8467725" y="4116388"/>
                  <a:ext cx="107950" cy="309563"/>
                </a:xfrm>
                <a:custGeom>
                  <a:avLst/>
                  <a:gdLst>
                    <a:gd name="T0" fmla="*/ 0 w 43"/>
                    <a:gd name="T1" fmla="*/ 28 h 125"/>
                    <a:gd name="T2" fmla="*/ 0 w 43"/>
                    <a:gd name="T3" fmla="*/ 97 h 125"/>
                    <a:gd name="T4" fmla="*/ 43 w 43"/>
                    <a:gd name="T5" fmla="*/ 97 h 125"/>
                    <a:gd name="T6" fmla="*/ 43 w 43"/>
                    <a:gd name="T7" fmla="*/ 28 h 125"/>
                    <a:gd name="T8" fmla="*/ 0 w 43"/>
                    <a:gd name="T9" fmla="*/ 28 h 125"/>
                  </a:gdLst>
                  <a:ahLst/>
                  <a:cxnLst>
                    <a:cxn ang="0">
                      <a:pos x="T0" y="T1"/>
                    </a:cxn>
                    <a:cxn ang="0">
                      <a:pos x="T2" y="T3"/>
                    </a:cxn>
                    <a:cxn ang="0">
                      <a:pos x="T4" y="T5"/>
                    </a:cxn>
                    <a:cxn ang="0">
                      <a:pos x="T6" y="T7"/>
                    </a:cxn>
                    <a:cxn ang="0">
                      <a:pos x="T8" y="T9"/>
                    </a:cxn>
                  </a:cxnLst>
                  <a:rect l="0" t="0" r="r" b="b"/>
                  <a:pathLst>
                    <a:path w="43" h="125">
                      <a:moveTo>
                        <a:pt x="0" y="28"/>
                      </a:moveTo>
                      <a:cubicBezTo>
                        <a:pt x="0" y="97"/>
                        <a:pt x="0" y="97"/>
                        <a:pt x="0" y="97"/>
                      </a:cubicBezTo>
                      <a:cubicBezTo>
                        <a:pt x="0" y="125"/>
                        <a:pt x="43" y="125"/>
                        <a:pt x="43" y="97"/>
                      </a:cubicBezTo>
                      <a:cubicBezTo>
                        <a:pt x="43" y="28"/>
                        <a:pt x="43" y="28"/>
                        <a:pt x="43" y="28"/>
                      </a:cubicBezTo>
                      <a:cubicBezTo>
                        <a:pt x="43" y="0"/>
                        <a:pt x="0" y="0"/>
                        <a:pt x="0"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77" name="Group 76">
              <a:extLst>
                <a:ext uri="{FF2B5EF4-FFF2-40B4-BE49-F238E27FC236}">
                  <a16:creationId xmlns:a16="http://schemas.microsoft.com/office/drawing/2014/main" xmlns="" id="{CEAD7BB9-CD24-4FD3-8C27-A59CCD17F24E}"/>
                </a:ext>
              </a:extLst>
            </p:cNvPr>
            <p:cNvGrpSpPr/>
            <p:nvPr/>
          </p:nvGrpSpPr>
          <p:grpSpPr>
            <a:xfrm>
              <a:off x="4713580" y="4730478"/>
              <a:ext cx="421704" cy="515810"/>
              <a:chOff x="5472112" y="7370763"/>
              <a:chExt cx="1508126" cy="1844675"/>
            </a:xfrm>
            <a:solidFill>
              <a:schemeClr val="bg1">
                <a:lumMod val="75000"/>
              </a:schemeClr>
            </a:solidFill>
          </p:grpSpPr>
          <p:sp>
            <p:nvSpPr>
              <p:cNvPr id="78" name="Freeform 304">
                <a:extLst>
                  <a:ext uri="{FF2B5EF4-FFF2-40B4-BE49-F238E27FC236}">
                    <a16:creationId xmlns:a16="http://schemas.microsoft.com/office/drawing/2014/main" xmlns="" id="{8D58160A-DF11-4A64-BFE8-BE9711470A87}"/>
                  </a:ext>
                </a:extLst>
              </p:cNvPr>
              <p:cNvSpPr>
                <a:spLocks/>
              </p:cNvSpPr>
              <p:nvPr/>
            </p:nvSpPr>
            <p:spPr bwMode="auto">
              <a:xfrm>
                <a:off x="5972175" y="8148638"/>
                <a:ext cx="515938" cy="771525"/>
              </a:xfrm>
              <a:custGeom>
                <a:avLst/>
                <a:gdLst>
                  <a:gd name="T0" fmla="*/ 171 w 208"/>
                  <a:gd name="T1" fmla="*/ 154 h 312"/>
                  <a:gd name="T2" fmla="*/ 145 w 208"/>
                  <a:gd name="T3" fmla="*/ 145 h 312"/>
                  <a:gd name="T4" fmla="*/ 79 w 208"/>
                  <a:gd name="T5" fmla="*/ 129 h 312"/>
                  <a:gd name="T6" fmla="*/ 54 w 208"/>
                  <a:gd name="T7" fmla="*/ 118 h 312"/>
                  <a:gd name="T8" fmla="*/ 49 w 208"/>
                  <a:gd name="T9" fmla="*/ 96 h 312"/>
                  <a:gd name="T10" fmla="*/ 60 w 208"/>
                  <a:gd name="T11" fmla="*/ 79 h 312"/>
                  <a:gd name="T12" fmla="*/ 127 w 208"/>
                  <a:gd name="T13" fmla="*/ 69 h 312"/>
                  <a:gd name="T14" fmla="*/ 152 w 208"/>
                  <a:gd name="T15" fmla="*/ 105 h 312"/>
                  <a:gd name="T16" fmla="*/ 164 w 208"/>
                  <a:gd name="T17" fmla="*/ 115 h 312"/>
                  <a:gd name="T18" fmla="*/ 197 w 208"/>
                  <a:gd name="T19" fmla="*/ 111 h 312"/>
                  <a:gd name="T20" fmla="*/ 193 w 208"/>
                  <a:gd name="T21" fmla="*/ 69 h 312"/>
                  <a:gd name="T22" fmla="*/ 152 w 208"/>
                  <a:gd name="T23" fmla="*/ 34 h 312"/>
                  <a:gd name="T24" fmla="*/ 127 w 208"/>
                  <a:gd name="T25" fmla="*/ 11 h 312"/>
                  <a:gd name="T26" fmla="*/ 115 w 208"/>
                  <a:gd name="T27" fmla="*/ 0 h 312"/>
                  <a:gd name="T28" fmla="*/ 83 w 208"/>
                  <a:gd name="T29" fmla="*/ 4 h 312"/>
                  <a:gd name="T30" fmla="*/ 79 w 208"/>
                  <a:gd name="T31" fmla="*/ 27 h 312"/>
                  <a:gd name="T32" fmla="*/ 29 w 208"/>
                  <a:gd name="T33" fmla="*/ 46 h 312"/>
                  <a:gd name="T34" fmla="*/ 2 w 208"/>
                  <a:gd name="T35" fmla="*/ 88 h 312"/>
                  <a:gd name="T36" fmla="*/ 1 w 208"/>
                  <a:gd name="T37" fmla="*/ 99 h 312"/>
                  <a:gd name="T38" fmla="*/ 0 w 208"/>
                  <a:gd name="T39" fmla="*/ 114 h 312"/>
                  <a:gd name="T40" fmla="*/ 25 w 208"/>
                  <a:gd name="T41" fmla="*/ 155 h 312"/>
                  <a:gd name="T42" fmla="*/ 79 w 208"/>
                  <a:gd name="T43" fmla="*/ 174 h 312"/>
                  <a:gd name="T44" fmla="*/ 143 w 208"/>
                  <a:gd name="T45" fmla="*/ 189 h 312"/>
                  <a:gd name="T46" fmla="*/ 158 w 208"/>
                  <a:gd name="T47" fmla="*/ 198 h 312"/>
                  <a:gd name="T48" fmla="*/ 160 w 208"/>
                  <a:gd name="T49" fmla="*/ 208 h 312"/>
                  <a:gd name="T50" fmla="*/ 159 w 208"/>
                  <a:gd name="T51" fmla="*/ 216 h 312"/>
                  <a:gd name="T52" fmla="*/ 148 w 208"/>
                  <a:gd name="T53" fmla="*/ 236 h 312"/>
                  <a:gd name="T54" fmla="*/ 79 w 208"/>
                  <a:gd name="T55" fmla="*/ 245 h 312"/>
                  <a:gd name="T56" fmla="*/ 49 w 208"/>
                  <a:gd name="T57" fmla="*/ 219 h 312"/>
                  <a:gd name="T58" fmla="*/ 48 w 208"/>
                  <a:gd name="T59" fmla="*/ 210 h 312"/>
                  <a:gd name="T60" fmla="*/ 47 w 208"/>
                  <a:gd name="T61" fmla="*/ 200 h 312"/>
                  <a:gd name="T62" fmla="*/ 12 w 208"/>
                  <a:gd name="T63" fmla="*/ 193 h 312"/>
                  <a:gd name="T64" fmla="*/ 0 w 208"/>
                  <a:gd name="T65" fmla="*/ 205 h 312"/>
                  <a:gd name="T66" fmla="*/ 3 w 208"/>
                  <a:gd name="T67" fmla="*/ 230 h 312"/>
                  <a:gd name="T68" fmla="*/ 41 w 208"/>
                  <a:gd name="T69" fmla="*/ 275 h 312"/>
                  <a:gd name="T70" fmla="*/ 79 w 208"/>
                  <a:gd name="T71" fmla="*/ 302 h 312"/>
                  <a:gd name="T72" fmla="*/ 91 w 208"/>
                  <a:gd name="T73" fmla="*/ 312 h 312"/>
                  <a:gd name="T74" fmla="*/ 124 w 208"/>
                  <a:gd name="T75" fmla="*/ 308 h 312"/>
                  <a:gd name="T76" fmla="*/ 127 w 208"/>
                  <a:gd name="T77" fmla="*/ 286 h 312"/>
                  <a:gd name="T78" fmla="*/ 180 w 208"/>
                  <a:gd name="T79" fmla="*/ 268 h 312"/>
                  <a:gd name="T80" fmla="*/ 200 w 208"/>
                  <a:gd name="T81" fmla="*/ 241 h 312"/>
                  <a:gd name="T82" fmla="*/ 208 w 208"/>
                  <a:gd name="T83" fmla="*/ 205 h 312"/>
                  <a:gd name="T84" fmla="*/ 183 w 208"/>
                  <a:gd name="T85" fmla="*/ 15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8" h="312">
                    <a:moveTo>
                      <a:pt x="183" y="159"/>
                    </a:moveTo>
                    <a:cubicBezTo>
                      <a:pt x="179" y="157"/>
                      <a:pt x="175" y="155"/>
                      <a:pt x="171" y="154"/>
                    </a:cubicBezTo>
                    <a:cubicBezTo>
                      <a:pt x="167" y="152"/>
                      <a:pt x="162" y="150"/>
                      <a:pt x="157" y="149"/>
                    </a:cubicBezTo>
                    <a:cubicBezTo>
                      <a:pt x="154" y="148"/>
                      <a:pt x="150" y="146"/>
                      <a:pt x="145" y="145"/>
                    </a:cubicBezTo>
                    <a:cubicBezTo>
                      <a:pt x="140" y="144"/>
                      <a:pt x="134" y="143"/>
                      <a:pt x="127" y="141"/>
                    </a:cubicBezTo>
                    <a:cubicBezTo>
                      <a:pt x="110" y="137"/>
                      <a:pt x="79" y="129"/>
                      <a:pt x="79" y="129"/>
                    </a:cubicBezTo>
                    <a:cubicBezTo>
                      <a:pt x="70" y="127"/>
                      <a:pt x="70" y="127"/>
                      <a:pt x="70" y="127"/>
                    </a:cubicBezTo>
                    <a:cubicBezTo>
                      <a:pt x="64" y="125"/>
                      <a:pt x="59" y="123"/>
                      <a:pt x="54" y="118"/>
                    </a:cubicBezTo>
                    <a:cubicBezTo>
                      <a:pt x="50" y="114"/>
                      <a:pt x="48" y="110"/>
                      <a:pt x="48" y="106"/>
                    </a:cubicBezTo>
                    <a:cubicBezTo>
                      <a:pt x="48" y="102"/>
                      <a:pt x="48" y="98"/>
                      <a:pt x="49" y="96"/>
                    </a:cubicBezTo>
                    <a:cubicBezTo>
                      <a:pt x="49" y="96"/>
                      <a:pt x="49" y="96"/>
                      <a:pt x="49" y="96"/>
                    </a:cubicBezTo>
                    <a:cubicBezTo>
                      <a:pt x="50" y="89"/>
                      <a:pt x="54" y="83"/>
                      <a:pt x="60" y="79"/>
                    </a:cubicBezTo>
                    <a:cubicBezTo>
                      <a:pt x="65" y="74"/>
                      <a:pt x="72" y="71"/>
                      <a:pt x="79" y="69"/>
                    </a:cubicBezTo>
                    <a:cubicBezTo>
                      <a:pt x="79" y="69"/>
                      <a:pt x="105" y="65"/>
                      <a:pt x="127" y="69"/>
                    </a:cubicBezTo>
                    <a:cubicBezTo>
                      <a:pt x="135" y="71"/>
                      <a:pt x="141" y="75"/>
                      <a:pt x="145" y="80"/>
                    </a:cubicBezTo>
                    <a:cubicBezTo>
                      <a:pt x="149" y="86"/>
                      <a:pt x="152" y="94"/>
                      <a:pt x="152" y="105"/>
                    </a:cubicBezTo>
                    <a:cubicBezTo>
                      <a:pt x="152" y="108"/>
                      <a:pt x="153" y="110"/>
                      <a:pt x="155" y="112"/>
                    </a:cubicBezTo>
                    <a:cubicBezTo>
                      <a:pt x="157" y="114"/>
                      <a:pt x="160" y="115"/>
                      <a:pt x="164" y="115"/>
                    </a:cubicBezTo>
                    <a:cubicBezTo>
                      <a:pt x="187" y="115"/>
                      <a:pt x="187" y="115"/>
                      <a:pt x="187" y="115"/>
                    </a:cubicBezTo>
                    <a:cubicBezTo>
                      <a:pt x="193" y="115"/>
                      <a:pt x="196" y="114"/>
                      <a:pt x="197" y="111"/>
                    </a:cubicBezTo>
                    <a:cubicBezTo>
                      <a:pt x="198" y="109"/>
                      <a:pt x="199" y="106"/>
                      <a:pt x="199" y="103"/>
                    </a:cubicBezTo>
                    <a:cubicBezTo>
                      <a:pt x="199" y="91"/>
                      <a:pt x="197" y="79"/>
                      <a:pt x="193" y="69"/>
                    </a:cubicBezTo>
                    <a:cubicBezTo>
                      <a:pt x="188" y="59"/>
                      <a:pt x="182" y="51"/>
                      <a:pt x="174" y="45"/>
                    </a:cubicBezTo>
                    <a:cubicBezTo>
                      <a:pt x="167" y="41"/>
                      <a:pt x="160" y="37"/>
                      <a:pt x="152" y="34"/>
                    </a:cubicBezTo>
                    <a:cubicBezTo>
                      <a:pt x="144" y="31"/>
                      <a:pt x="136" y="28"/>
                      <a:pt x="127" y="27"/>
                    </a:cubicBezTo>
                    <a:cubicBezTo>
                      <a:pt x="127" y="11"/>
                      <a:pt x="127" y="11"/>
                      <a:pt x="127" y="11"/>
                    </a:cubicBezTo>
                    <a:cubicBezTo>
                      <a:pt x="127" y="8"/>
                      <a:pt x="126" y="6"/>
                      <a:pt x="124" y="4"/>
                    </a:cubicBezTo>
                    <a:cubicBezTo>
                      <a:pt x="121" y="2"/>
                      <a:pt x="119" y="0"/>
                      <a:pt x="115" y="0"/>
                    </a:cubicBezTo>
                    <a:cubicBezTo>
                      <a:pt x="91" y="0"/>
                      <a:pt x="91" y="0"/>
                      <a:pt x="91" y="0"/>
                    </a:cubicBezTo>
                    <a:cubicBezTo>
                      <a:pt x="87" y="0"/>
                      <a:pt x="85" y="2"/>
                      <a:pt x="83" y="4"/>
                    </a:cubicBezTo>
                    <a:cubicBezTo>
                      <a:pt x="80" y="6"/>
                      <a:pt x="79" y="8"/>
                      <a:pt x="79" y="11"/>
                    </a:cubicBezTo>
                    <a:cubicBezTo>
                      <a:pt x="79" y="27"/>
                      <a:pt x="79" y="27"/>
                      <a:pt x="79" y="27"/>
                    </a:cubicBezTo>
                    <a:cubicBezTo>
                      <a:pt x="70" y="28"/>
                      <a:pt x="61" y="30"/>
                      <a:pt x="52" y="34"/>
                    </a:cubicBezTo>
                    <a:cubicBezTo>
                      <a:pt x="44" y="37"/>
                      <a:pt x="36" y="41"/>
                      <a:pt x="29" y="46"/>
                    </a:cubicBezTo>
                    <a:cubicBezTo>
                      <a:pt x="23" y="52"/>
                      <a:pt x="17" y="58"/>
                      <a:pt x="12" y="65"/>
                    </a:cubicBezTo>
                    <a:cubicBezTo>
                      <a:pt x="7" y="72"/>
                      <a:pt x="4" y="79"/>
                      <a:pt x="2" y="88"/>
                    </a:cubicBezTo>
                    <a:cubicBezTo>
                      <a:pt x="3" y="87"/>
                      <a:pt x="3" y="87"/>
                      <a:pt x="3" y="87"/>
                    </a:cubicBezTo>
                    <a:cubicBezTo>
                      <a:pt x="1" y="92"/>
                      <a:pt x="1" y="95"/>
                      <a:pt x="1" y="99"/>
                    </a:cubicBezTo>
                    <a:cubicBezTo>
                      <a:pt x="0" y="102"/>
                      <a:pt x="0" y="106"/>
                      <a:pt x="0" y="109"/>
                    </a:cubicBezTo>
                    <a:cubicBezTo>
                      <a:pt x="0" y="114"/>
                      <a:pt x="0" y="114"/>
                      <a:pt x="0" y="114"/>
                    </a:cubicBezTo>
                    <a:cubicBezTo>
                      <a:pt x="0" y="123"/>
                      <a:pt x="3" y="131"/>
                      <a:pt x="7" y="138"/>
                    </a:cubicBezTo>
                    <a:cubicBezTo>
                      <a:pt x="12" y="144"/>
                      <a:pt x="17" y="150"/>
                      <a:pt x="25" y="155"/>
                    </a:cubicBezTo>
                    <a:cubicBezTo>
                      <a:pt x="32" y="159"/>
                      <a:pt x="40" y="163"/>
                      <a:pt x="50" y="166"/>
                    </a:cubicBezTo>
                    <a:cubicBezTo>
                      <a:pt x="59" y="169"/>
                      <a:pt x="69" y="172"/>
                      <a:pt x="79" y="174"/>
                    </a:cubicBezTo>
                    <a:cubicBezTo>
                      <a:pt x="79" y="174"/>
                      <a:pt x="116" y="181"/>
                      <a:pt x="127" y="184"/>
                    </a:cubicBezTo>
                    <a:cubicBezTo>
                      <a:pt x="133" y="186"/>
                      <a:pt x="138" y="187"/>
                      <a:pt x="143" y="189"/>
                    </a:cubicBezTo>
                    <a:cubicBezTo>
                      <a:pt x="148" y="190"/>
                      <a:pt x="151" y="192"/>
                      <a:pt x="154" y="194"/>
                    </a:cubicBezTo>
                    <a:cubicBezTo>
                      <a:pt x="156" y="195"/>
                      <a:pt x="157" y="197"/>
                      <a:pt x="158" y="198"/>
                    </a:cubicBezTo>
                    <a:cubicBezTo>
                      <a:pt x="158" y="200"/>
                      <a:pt x="159" y="202"/>
                      <a:pt x="159" y="203"/>
                    </a:cubicBezTo>
                    <a:cubicBezTo>
                      <a:pt x="160" y="205"/>
                      <a:pt x="160" y="207"/>
                      <a:pt x="160" y="208"/>
                    </a:cubicBezTo>
                    <a:cubicBezTo>
                      <a:pt x="160" y="210"/>
                      <a:pt x="160" y="211"/>
                      <a:pt x="160" y="212"/>
                    </a:cubicBezTo>
                    <a:cubicBezTo>
                      <a:pt x="160" y="213"/>
                      <a:pt x="160" y="214"/>
                      <a:pt x="159" y="216"/>
                    </a:cubicBezTo>
                    <a:cubicBezTo>
                      <a:pt x="159" y="217"/>
                      <a:pt x="159" y="218"/>
                      <a:pt x="159" y="219"/>
                    </a:cubicBezTo>
                    <a:cubicBezTo>
                      <a:pt x="157" y="225"/>
                      <a:pt x="154" y="231"/>
                      <a:pt x="148" y="236"/>
                    </a:cubicBezTo>
                    <a:cubicBezTo>
                      <a:pt x="142" y="240"/>
                      <a:pt x="135" y="243"/>
                      <a:pt x="127" y="245"/>
                    </a:cubicBezTo>
                    <a:cubicBezTo>
                      <a:pt x="127" y="245"/>
                      <a:pt x="103" y="249"/>
                      <a:pt x="79" y="245"/>
                    </a:cubicBezTo>
                    <a:cubicBezTo>
                      <a:pt x="72" y="244"/>
                      <a:pt x="65" y="241"/>
                      <a:pt x="60" y="236"/>
                    </a:cubicBezTo>
                    <a:cubicBezTo>
                      <a:pt x="54" y="231"/>
                      <a:pt x="51" y="226"/>
                      <a:pt x="49" y="219"/>
                    </a:cubicBezTo>
                    <a:cubicBezTo>
                      <a:pt x="49" y="217"/>
                      <a:pt x="49" y="215"/>
                      <a:pt x="48" y="214"/>
                    </a:cubicBezTo>
                    <a:cubicBezTo>
                      <a:pt x="48" y="212"/>
                      <a:pt x="48" y="211"/>
                      <a:pt x="48" y="210"/>
                    </a:cubicBezTo>
                    <a:cubicBezTo>
                      <a:pt x="48" y="205"/>
                      <a:pt x="48" y="205"/>
                      <a:pt x="48" y="205"/>
                    </a:cubicBezTo>
                    <a:cubicBezTo>
                      <a:pt x="48" y="204"/>
                      <a:pt x="48" y="202"/>
                      <a:pt x="47" y="200"/>
                    </a:cubicBezTo>
                    <a:cubicBezTo>
                      <a:pt x="46" y="195"/>
                      <a:pt x="42" y="193"/>
                      <a:pt x="36" y="193"/>
                    </a:cubicBezTo>
                    <a:cubicBezTo>
                      <a:pt x="12" y="193"/>
                      <a:pt x="12" y="193"/>
                      <a:pt x="12" y="193"/>
                    </a:cubicBezTo>
                    <a:cubicBezTo>
                      <a:pt x="6" y="193"/>
                      <a:pt x="3" y="194"/>
                      <a:pt x="2" y="197"/>
                    </a:cubicBezTo>
                    <a:cubicBezTo>
                      <a:pt x="1" y="199"/>
                      <a:pt x="0" y="202"/>
                      <a:pt x="0" y="205"/>
                    </a:cubicBezTo>
                    <a:cubicBezTo>
                      <a:pt x="0" y="209"/>
                      <a:pt x="0" y="212"/>
                      <a:pt x="1" y="216"/>
                    </a:cubicBezTo>
                    <a:cubicBezTo>
                      <a:pt x="1" y="219"/>
                      <a:pt x="1" y="224"/>
                      <a:pt x="3" y="230"/>
                    </a:cubicBezTo>
                    <a:cubicBezTo>
                      <a:pt x="4" y="237"/>
                      <a:pt x="8" y="244"/>
                      <a:pt x="13" y="251"/>
                    </a:cubicBezTo>
                    <a:cubicBezTo>
                      <a:pt x="20" y="261"/>
                      <a:pt x="29" y="269"/>
                      <a:pt x="41" y="275"/>
                    </a:cubicBezTo>
                    <a:cubicBezTo>
                      <a:pt x="53" y="281"/>
                      <a:pt x="65" y="285"/>
                      <a:pt x="79" y="286"/>
                    </a:cubicBezTo>
                    <a:cubicBezTo>
                      <a:pt x="79" y="302"/>
                      <a:pt x="79" y="302"/>
                      <a:pt x="79" y="302"/>
                    </a:cubicBezTo>
                    <a:cubicBezTo>
                      <a:pt x="79" y="304"/>
                      <a:pt x="80" y="306"/>
                      <a:pt x="83" y="308"/>
                    </a:cubicBezTo>
                    <a:cubicBezTo>
                      <a:pt x="85" y="311"/>
                      <a:pt x="87" y="312"/>
                      <a:pt x="91" y="312"/>
                    </a:cubicBezTo>
                    <a:cubicBezTo>
                      <a:pt x="115" y="312"/>
                      <a:pt x="115" y="312"/>
                      <a:pt x="115" y="312"/>
                    </a:cubicBezTo>
                    <a:cubicBezTo>
                      <a:pt x="119" y="312"/>
                      <a:pt x="121" y="311"/>
                      <a:pt x="124" y="308"/>
                    </a:cubicBezTo>
                    <a:cubicBezTo>
                      <a:pt x="126" y="306"/>
                      <a:pt x="127" y="304"/>
                      <a:pt x="127" y="302"/>
                    </a:cubicBezTo>
                    <a:cubicBezTo>
                      <a:pt x="127" y="286"/>
                      <a:pt x="127" y="286"/>
                      <a:pt x="127" y="286"/>
                    </a:cubicBezTo>
                    <a:cubicBezTo>
                      <a:pt x="138" y="285"/>
                      <a:pt x="148" y="284"/>
                      <a:pt x="157" y="281"/>
                    </a:cubicBezTo>
                    <a:cubicBezTo>
                      <a:pt x="166" y="278"/>
                      <a:pt x="174" y="274"/>
                      <a:pt x="180" y="268"/>
                    </a:cubicBezTo>
                    <a:cubicBezTo>
                      <a:pt x="185" y="265"/>
                      <a:pt x="188" y="261"/>
                      <a:pt x="192" y="257"/>
                    </a:cubicBezTo>
                    <a:cubicBezTo>
                      <a:pt x="195" y="252"/>
                      <a:pt x="198" y="247"/>
                      <a:pt x="200" y="241"/>
                    </a:cubicBezTo>
                    <a:cubicBezTo>
                      <a:pt x="203" y="235"/>
                      <a:pt x="205" y="230"/>
                      <a:pt x="206" y="223"/>
                    </a:cubicBezTo>
                    <a:cubicBezTo>
                      <a:pt x="207" y="217"/>
                      <a:pt x="208" y="211"/>
                      <a:pt x="208" y="205"/>
                    </a:cubicBezTo>
                    <a:cubicBezTo>
                      <a:pt x="208" y="194"/>
                      <a:pt x="205" y="185"/>
                      <a:pt x="201" y="177"/>
                    </a:cubicBezTo>
                    <a:cubicBezTo>
                      <a:pt x="196" y="170"/>
                      <a:pt x="190" y="164"/>
                      <a:pt x="183"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305">
                <a:extLst>
                  <a:ext uri="{FF2B5EF4-FFF2-40B4-BE49-F238E27FC236}">
                    <a16:creationId xmlns:a16="http://schemas.microsoft.com/office/drawing/2014/main" xmlns="" id="{59A7E72F-59FF-49C9-90EA-78ECB867F6B1}"/>
                  </a:ext>
                </a:extLst>
              </p:cNvPr>
              <p:cNvSpPr>
                <a:spLocks noEditPoints="1"/>
              </p:cNvSpPr>
              <p:nvPr/>
            </p:nvSpPr>
            <p:spPr bwMode="auto">
              <a:xfrm>
                <a:off x="5472112" y="7370763"/>
                <a:ext cx="1508126" cy="1844675"/>
              </a:xfrm>
              <a:custGeom>
                <a:avLst/>
                <a:gdLst>
                  <a:gd name="T0" fmla="*/ 479 w 607"/>
                  <a:gd name="T1" fmla="*/ 266 h 745"/>
                  <a:gd name="T2" fmla="*/ 429 w 607"/>
                  <a:gd name="T3" fmla="*/ 96 h 745"/>
                  <a:gd name="T4" fmla="*/ 456 w 607"/>
                  <a:gd name="T5" fmla="*/ 13 h 745"/>
                  <a:gd name="T6" fmla="*/ 356 w 607"/>
                  <a:gd name="T7" fmla="*/ 31 h 745"/>
                  <a:gd name="T8" fmla="*/ 289 w 607"/>
                  <a:gd name="T9" fmla="*/ 5 h 745"/>
                  <a:gd name="T10" fmla="*/ 168 w 607"/>
                  <a:gd name="T11" fmla="*/ 2 h 745"/>
                  <a:gd name="T12" fmla="*/ 140 w 607"/>
                  <a:gd name="T13" fmla="*/ 62 h 745"/>
                  <a:gd name="T14" fmla="*/ 243 w 607"/>
                  <a:gd name="T15" fmla="*/ 178 h 745"/>
                  <a:gd name="T16" fmla="*/ 12 w 607"/>
                  <a:gd name="T17" fmla="*/ 489 h 745"/>
                  <a:gd name="T18" fmla="*/ 263 w 607"/>
                  <a:gd name="T19" fmla="*/ 743 h 745"/>
                  <a:gd name="T20" fmla="*/ 584 w 607"/>
                  <a:gd name="T21" fmla="*/ 640 h 745"/>
                  <a:gd name="T22" fmla="*/ 431 w 607"/>
                  <a:gd name="T23" fmla="*/ 39 h 745"/>
                  <a:gd name="T24" fmla="*/ 169 w 607"/>
                  <a:gd name="T25" fmla="*/ 38 h 745"/>
                  <a:gd name="T26" fmla="*/ 169 w 607"/>
                  <a:gd name="T27" fmla="*/ 38 h 745"/>
                  <a:gd name="T28" fmla="*/ 165 w 607"/>
                  <a:gd name="T29" fmla="*/ 42 h 745"/>
                  <a:gd name="T30" fmla="*/ 193 w 607"/>
                  <a:gd name="T31" fmla="*/ 51 h 745"/>
                  <a:gd name="T32" fmla="*/ 251 w 607"/>
                  <a:gd name="T33" fmla="*/ 62 h 745"/>
                  <a:gd name="T34" fmla="*/ 326 w 607"/>
                  <a:gd name="T35" fmla="*/ 55 h 745"/>
                  <a:gd name="T36" fmla="*/ 411 w 607"/>
                  <a:gd name="T37" fmla="*/ 47 h 745"/>
                  <a:gd name="T38" fmla="*/ 366 w 607"/>
                  <a:gd name="T39" fmla="*/ 112 h 745"/>
                  <a:gd name="T40" fmla="*/ 318 w 607"/>
                  <a:gd name="T41" fmla="*/ 162 h 745"/>
                  <a:gd name="T42" fmla="*/ 254 w 607"/>
                  <a:gd name="T43" fmla="*/ 136 h 745"/>
                  <a:gd name="T44" fmla="*/ 570 w 607"/>
                  <a:gd name="T45" fmla="*/ 571 h 745"/>
                  <a:gd name="T46" fmla="*/ 566 w 607"/>
                  <a:gd name="T47" fmla="*/ 590 h 745"/>
                  <a:gd name="T48" fmla="*/ 558 w 607"/>
                  <a:gd name="T49" fmla="*/ 610 h 745"/>
                  <a:gd name="T50" fmla="*/ 543 w 607"/>
                  <a:gd name="T51" fmla="*/ 636 h 745"/>
                  <a:gd name="T52" fmla="*/ 521 w 607"/>
                  <a:gd name="T53" fmla="*/ 657 h 745"/>
                  <a:gd name="T54" fmla="*/ 503 w 607"/>
                  <a:gd name="T55" fmla="*/ 669 h 745"/>
                  <a:gd name="T56" fmla="*/ 477 w 607"/>
                  <a:gd name="T57" fmla="*/ 682 h 745"/>
                  <a:gd name="T58" fmla="*/ 316 w 607"/>
                  <a:gd name="T59" fmla="*/ 708 h 745"/>
                  <a:gd name="T60" fmla="*/ 133 w 607"/>
                  <a:gd name="T61" fmla="*/ 682 h 745"/>
                  <a:gd name="T62" fmla="*/ 117 w 607"/>
                  <a:gd name="T63" fmla="*/ 674 h 745"/>
                  <a:gd name="T64" fmla="*/ 80 w 607"/>
                  <a:gd name="T65" fmla="*/ 649 h 745"/>
                  <a:gd name="T66" fmla="*/ 63 w 607"/>
                  <a:gd name="T67" fmla="*/ 630 h 745"/>
                  <a:gd name="T68" fmla="*/ 49 w 607"/>
                  <a:gd name="T69" fmla="*/ 604 h 745"/>
                  <a:gd name="T70" fmla="*/ 41 w 607"/>
                  <a:gd name="T71" fmla="*/ 571 h 745"/>
                  <a:gd name="T72" fmla="*/ 40 w 607"/>
                  <a:gd name="T73" fmla="*/ 531 h 745"/>
                  <a:gd name="T74" fmla="*/ 45 w 607"/>
                  <a:gd name="T75" fmla="*/ 506 h 745"/>
                  <a:gd name="T76" fmla="*/ 71 w 607"/>
                  <a:gd name="T77" fmla="*/ 432 h 745"/>
                  <a:gd name="T78" fmla="*/ 105 w 607"/>
                  <a:gd name="T79" fmla="*/ 365 h 745"/>
                  <a:gd name="T80" fmla="*/ 183 w 607"/>
                  <a:gd name="T81" fmla="*/ 262 h 745"/>
                  <a:gd name="T82" fmla="*/ 210 w 607"/>
                  <a:gd name="T83" fmla="*/ 239 h 745"/>
                  <a:gd name="T84" fmla="*/ 246 w 607"/>
                  <a:gd name="T85" fmla="*/ 216 h 745"/>
                  <a:gd name="T86" fmla="*/ 255 w 607"/>
                  <a:gd name="T87" fmla="*/ 211 h 745"/>
                  <a:gd name="T88" fmla="*/ 287 w 607"/>
                  <a:gd name="T89" fmla="*/ 202 h 745"/>
                  <a:gd name="T90" fmla="*/ 311 w 607"/>
                  <a:gd name="T91" fmla="*/ 201 h 745"/>
                  <a:gd name="T92" fmla="*/ 321 w 607"/>
                  <a:gd name="T93" fmla="*/ 202 h 745"/>
                  <a:gd name="T94" fmla="*/ 352 w 607"/>
                  <a:gd name="T95" fmla="*/ 210 h 745"/>
                  <a:gd name="T96" fmla="*/ 375 w 607"/>
                  <a:gd name="T97" fmla="*/ 222 h 745"/>
                  <a:gd name="T98" fmla="*/ 437 w 607"/>
                  <a:gd name="T99" fmla="*/ 272 h 745"/>
                  <a:gd name="T100" fmla="*/ 461 w 607"/>
                  <a:gd name="T101" fmla="*/ 299 h 745"/>
                  <a:gd name="T102" fmla="*/ 537 w 607"/>
                  <a:gd name="T103" fmla="*/ 428 h 745"/>
                  <a:gd name="T104" fmla="*/ 547 w 607"/>
                  <a:gd name="T105" fmla="*/ 450 h 745"/>
                  <a:gd name="T106" fmla="*/ 569 w 607"/>
                  <a:gd name="T107" fmla="*/ 524 h 745"/>
                  <a:gd name="T108" fmla="*/ 570 w 607"/>
                  <a:gd name="T109" fmla="*/ 56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07" h="745">
                    <a:moveTo>
                      <a:pt x="598" y="489"/>
                    </a:moveTo>
                    <a:cubicBezTo>
                      <a:pt x="591" y="465"/>
                      <a:pt x="582" y="441"/>
                      <a:pt x="572" y="417"/>
                    </a:cubicBezTo>
                    <a:cubicBezTo>
                      <a:pt x="548" y="363"/>
                      <a:pt x="517" y="311"/>
                      <a:pt x="479" y="266"/>
                    </a:cubicBezTo>
                    <a:cubicBezTo>
                      <a:pt x="447" y="227"/>
                      <a:pt x="406" y="190"/>
                      <a:pt x="357" y="174"/>
                    </a:cubicBezTo>
                    <a:cubicBezTo>
                      <a:pt x="361" y="170"/>
                      <a:pt x="364" y="166"/>
                      <a:pt x="368" y="162"/>
                    </a:cubicBezTo>
                    <a:cubicBezTo>
                      <a:pt x="389" y="140"/>
                      <a:pt x="409" y="118"/>
                      <a:pt x="429" y="96"/>
                    </a:cubicBezTo>
                    <a:cubicBezTo>
                      <a:pt x="438" y="85"/>
                      <a:pt x="447" y="75"/>
                      <a:pt x="456" y="65"/>
                    </a:cubicBezTo>
                    <a:cubicBezTo>
                      <a:pt x="462" y="59"/>
                      <a:pt x="470" y="51"/>
                      <a:pt x="469" y="43"/>
                    </a:cubicBezTo>
                    <a:cubicBezTo>
                      <a:pt x="469" y="31"/>
                      <a:pt x="465" y="21"/>
                      <a:pt x="456" y="13"/>
                    </a:cubicBezTo>
                    <a:cubicBezTo>
                      <a:pt x="446" y="3"/>
                      <a:pt x="431" y="0"/>
                      <a:pt x="419" y="5"/>
                    </a:cubicBezTo>
                    <a:cubicBezTo>
                      <a:pt x="409" y="9"/>
                      <a:pt x="399" y="13"/>
                      <a:pt x="390" y="17"/>
                    </a:cubicBezTo>
                    <a:cubicBezTo>
                      <a:pt x="378" y="21"/>
                      <a:pt x="367" y="26"/>
                      <a:pt x="356" y="31"/>
                    </a:cubicBezTo>
                    <a:cubicBezTo>
                      <a:pt x="348" y="27"/>
                      <a:pt x="341" y="23"/>
                      <a:pt x="333" y="19"/>
                    </a:cubicBezTo>
                    <a:cubicBezTo>
                      <a:pt x="327" y="15"/>
                      <a:pt x="320" y="12"/>
                      <a:pt x="314" y="8"/>
                    </a:cubicBezTo>
                    <a:cubicBezTo>
                      <a:pt x="305" y="4"/>
                      <a:pt x="298" y="0"/>
                      <a:pt x="289" y="5"/>
                    </a:cubicBezTo>
                    <a:cubicBezTo>
                      <a:pt x="271" y="13"/>
                      <a:pt x="252" y="22"/>
                      <a:pt x="234" y="30"/>
                    </a:cubicBezTo>
                    <a:cubicBezTo>
                      <a:pt x="221" y="24"/>
                      <a:pt x="207" y="18"/>
                      <a:pt x="193" y="11"/>
                    </a:cubicBezTo>
                    <a:cubicBezTo>
                      <a:pt x="186" y="8"/>
                      <a:pt x="176" y="2"/>
                      <a:pt x="168" y="2"/>
                    </a:cubicBezTo>
                    <a:cubicBezTo>
                      <a:pt x="157" y="3"/>
                      <a:pt x="147" y="8"/>
                      <a:pt x="140" y="16"/>
                    </a:cubicBezTo>
                    <a:cubicBezTo>
                      <a:pt x="132" y="24"/>
                      <a:pt x="125" y="41"/>
                      <a:pt x="132" y="52"/>
                    </a:cubicBezTo>
                    <a:cubicBezTo>
                      <a:pt x="134" y="56"/>
                      <a:pt x="137" y="59"/>
                      <a:pt x="140" y="62"/>
                    </a:cubicBezTo>
                    <a:cubicBezTo>
                      <a:pt x="145" y="68"/>
                      <a:pt x="151" y="75"/>
                      <a:pt x="156" y="81"/>
                    </a:cubicBezTo>
                    <a:cubicBezTo>
                      <a:pt x="172" y="99"/>
                      <a:pt x="187" y="117"/>
                      <a:pt x="203" y="135"/>
                    </a:cubicBezTo>
                    <a:cubicBezTo>
                      <a:pt x="216" y="149"/>
                      <a:pt x="229" y="164"/>
                      <a:pt x="243" y="178"/>
                    </a:cubicBezTo>
                    <a:cubicBezTo>
                      <a:pt x="226" y="185"/>
                      <a:pt x="209" y="194"/>
                      <a:pt x="194" y="205"/>
                    </a:cubicBezTo>
                    <a:cubicBezTo>
                      <a:pt x="146" y="241"/>
                      <a:pt x="108" y="290"/>
                      <a:pt x="78" y="341"/>
                    </a:cubicBezTo>
                    <a:cubicBezTo>
                      <a:pt x="50" y="387"/>
                      <a:pt x="27" y="437"/>
                      <a:pt x="12" y="489"/>
                    </a:cubicBezTo>
                    <a:cubicBezTo>
                      <a:pt x="2" y="525"/>
                      <a:pt x="0" y="561"/>
                      <a:pt x="9" y="597"/>
                    </a:cubicBezTo>
                    <a:cubicBezTo>
                      <a:pt x="19" y="638"/>
                      <a:pt x="45" y="671"/>
                      <a:pt x="80" y="694"/>
                    </a:cubicBezTo>
                    <a:cubicBezTo>
                      <a:pt x="133" y="730"/>
                      <a:pt x="201" y="739"/>
                      <a:pt x="263" y="743"/>
                    </a:cubicBezTo>
                    <a:cubicBezTo>
                      <a:pt x="305" y="745"/>
                      <a:pt x="348" y="744"/>
                      <a:pt x="390" y="739"/>
                    </a:cubicBezTo>
                    <a:cubicBezTo>
                      <a:pt x="423" y="735"/>
                      <a:pt x="455" y="729"/>
                      <a:pt x="486" y="717"/>
                    </a:cubicBezTo>
                    <a:cubicBezTo>
                      <a:pt x="525" y="702"/>
                      <a:pt x="561" y="677"/>
                      <a:pt x="584" y="640"/>
                    </a:cubicBezTo>
                    <a:cubicBezTo>
                      <a:pt x="601" y="611"/>
                      <a:pt x="607" y="578"/>
                      <a:pt x="607" y="545"/>
                    </a:cubicBezTo>
                    <a:cubicBezTo>
                      <a:pt x="607" y="526"/>
                      <a:pt x="603" y="507"/>
                      <a:pt x="598" y="489"/>
                    </a:cubicBezTo>
                    <a:close/>
                    <a:moveTo>
                      <a:pt x="431" y="39"/>
                    </a:moveTo>
                    <a:cubicBezTo>
                      <a:pt x="431" y="39"/>
                      <a:pt x="431" y="39"/>
                      <a:pt x="431" y="39"/>
                    </a:cubicBezTo>
                    <a:cubicBezTo>
                      <a:pt x="431" y="39"/>
                      <a:pt x="431" y="39"/>
                      <a:pt x="431" y="39"/>
                    </a:cubicBezTo>
                    <a:close/>
                    <a:moveTo>
                      <a:pt x="169" y="38"/>
                    </a:moveTo>
                    <a:cubicBezTo>
                      <a:pt x="169" y="38"/>
                      <a:pt x="169" y="38"/>
                      <a:pt x="169" y="38"/>
                    </a:cubicBezTo>
                    <a:cubicBezTo>
                      <a:pt x="169" y="38"/>
                      <a:pt x="169" y="38"/>
                      <a:pt x="169" y="38"/>
                    </a:cubicBezTo>
                    <a:cubicBezTo>
                      <a:pt x="169" y="38"/>
                      <a:pt x="169" y="38"/>
                      <a:pt x="169" y="38"/>
                    </a:cubicBezTo>
                    <a:close/>
                    <a:moveTo>
                      <a:pt x="165" y="42"/>
                    </a:moveTo>
                    <a:cubicBezTo>
                      <a:pt x="165" y="42"/>
                      <a:pt x="165" y="42"/>
                      <a:pt x="165" y="42"/>
                    </a:cubicBezTo>
                    <a:cubicBezTo>
                      <a:pt x="165" y="42"/>
                      <a:pt x="165" y="42"/>
                      <a:pt x="165" y="42"/>
                    </a:cubicBezTo>
                    <a:cubicBezTo>
                      <a:pt x="165" y="42"/>
                      <a:pt x="165" y="42"/>
                      <a:pt x="165" y="42"/>
                    </a:cubicBezTo>
                    <a:close/>
                    <a:moveTo>
                      <a:pt x="168" y="39"/>
                    </a:moveTo>
                    <a:cubicBezTo>
                      <a:pt x="176" y="43"/>
                      <a:pt x="185" y="47"/>
                      <a:pt x="193" y="51"/>
                    </a:cubicBezTo>
                    <a:cubicBezTo>
                      <a:pt x="200" y="54"/>
                      <a:pt x="208" y="58"/>
                      <a:pt x="215" y="61"/>
                    </a:cubicBezTo>
                    <a:cubicBezTo>
                      <a:pt x="220" y="63"/>
                      <a:pt x="225" y="66"/>
                      <a:pt x="230" y="68"/>
                    </a:cubicBezTo>
                    <a:cubicBezTo>
                      <a:pt x="237" y="70"/>
                      <a:pt x="244" y="66"/>
                      <a:pt x="251" y="62"/>
                    </a:cubicBezTo>
                    <a:cubicBezTo>
                      <a:pt x="258" y="59"/>
                      <a:pt x="265" y="56"/>
                      <a:pt x="273" y="52"/>
                    </a:cubicBezTo>
                    <a:cubicBezTo>
                      <a:pt x="281" y="48"/>
                      <a:pt x="289" y="44"/>
                      <a:pt x="297" y="40"/>
                    </a:cubicBezTo>
                    <a:cubicBezTo>
                      <a:pt x="307" y="45"/>
                      <a:pt x="316" y="50"/>
                      <a:pt x="326" y="55"/>
                    </a:cubicBezTo>
                    <a:cubicBezTo>
                      <a:pt x="332" y="59"/>
                      <a:pt x="338" y="62"/>
                      <a:pt x="344" y="65"/>
                    </a:cubicBezTo>
                    <a:cubicBezTo>
                      <a:pt x="351" y="69"/>
                      <a:pt x="357" y="69"/>
                      <a:pt x="363" y="66"/>
                    </a:cubicBezTo>
                    <a:cubicBezTo>
                      <a:pt x="379" y="60"/>
                      <a:pt x="395" y="53"/>
                      <a:pt x="411" y="47"/>
                    </a:cubicBezTo>
                    <a:cubicBezTo>
                      <a:pt x="418" y="44"/>
                      <a:pt x="424" y="41"/>
                      <a:pt x="430" y="39"/>
                    </a:cubicBezTo>
                    <a:cubicBezTo>
                      <a:pt x="431" y="39"/>
                      <a:pt x="431" y="39"/>
                      <a:pt x="431" y="39"/>
                    </a:cubicBezTo>
                    <a:cubicBezTo>
                      <a:pt x="410" y="64"/>
                      <a:pt x="388" y="88"/>
                      <a:pt x="366" y="112"/>
                    </a:cubicBezTo>
                    <a:cubicBezTo>
                      <a:pt x="354" y="124"/>
                      <a:pt x="342" y="137"/>
                      <a:pt x="330" y="149"/>
                    </a:cubicBezTo>
                    <a:cubicBezTo>
                      <a:pt x="326" y="153"/>
                      <a:pt x="322" y="157"/>
                      <a:pt x="318" y="161"/>
                    </a:cubicBezTo>
                    <a:cubicBezTo>
                      <a:pt x="318" y="161"/>
                      <a:pt x="318" y="162"/>
                      <a:pt x="318" y="162"/>
                    </a:cubicBezTo>
                    <a:cubicBezTo>
                      <a:pt x="280" y="162"/>
                      <a:pt x="280" y="162"/>
                      <a:pt x="280" y="162"/>
                    </a:cubicBezTo>
                    <a:cubicBezTo>
                      <a:pt x="278" y="160"/>
                      <a:pt x="276" y="158"/>
                      <a:pt x="274" y="157"/>
                    </a:cubicBezTo>
                    <a:cubicBezTo>
                      <a:pt x="267" y="150"/>
                      <a:pt x="260" y="143"/>
                      <a:pt x="254" y="136"/>
                    </a:cubicBezTo>
                    <a:cubicBezTo>
                      <a:pt x="224" y="105"/>
                      <a:pt x="196" y="72"/>
                      <a:pt x="168" y="39"/>
                    </a:cubicBezTo>
                    <a:close/>
                    <a:moveTo>
                      <a:pt x="570" y="569"/>
                    </a:moveTo>
                    <a:cubicBezTo>
                      <a:pt x="570" y="570"/>
                      <a:pt x="570" y="570"/>
                      <a:pt x="570" y="571"/>
                    </a:cubicBezTo>
                    <a:cubicBezTo>
                      <a:pt x="570" y="571"/>
                      <a:pt x="570" y="571"/>
                      <a:pt x="570" y="571"/>
                    </a:cubicBezTo>
                    <a:cubicBezTo>
                      <a:pt x="569" y="573"/>
                      <a:pt x="569" y="575"/>
                      <a:pt x="569" y="577"/>
                    </a:cubicBezTo>
                    <a:cubicBezTo>
                      <a:pt x="568" y="581"/>
                      <a:pt x="567" y="585"/>
                      <a:pt x="566" y="590"/>
                    </a:cubicBezTo>
                    <a:cubicBezTo>
                      <a:pt x="565" y="594"/>
                      <a:pt x="563" y="597"/>
                      <a:pt x="562" y="601"/>
                    </a:cubicBezTo>
                    <a:cubicBezTo>
                      <a:pt x="561" y="603"/>
                      <a:pt x="561" y="605"/>
                      <a:pt x="560" y="607"/>
                    </a:cubicBezTo>
                    <a:cubicBezTo>
                      <a:pt x="559" y="608"/>
                      <a:pt x="559" y="609"/>
                      <a:pt x="558" y="610"/>
                    </a:cubicBezTo>
                    <a:cubicBezTo>
                      <a:pt x="555" y="619"/>
                      <a:pt x="550" y="626"/>
                      <a:pt x="545" y="633"/>
                    </a:cubicBezTo>
                    <a:cubicBezTo>
                      <a:pt x="544" y="634"/>
                      <a:pt x="544" y="634"/>
                      <a:pt x="544" y="634"/>
                    </a:cubicBezTo>
                    <a:cubicBezTo>
                      <a:pt x="544" y="634"/>
                      <a:pt x="543" y="635"/>
                      <a:pt x="543" y="636"/>
                    </a:cubicBezTo>
                    <a:cubicBezTo>
                      <a:pt x="541" y="638"/>
                      <a:pt x="540" y="640"/>
                      <a:pt x="538" y="641"/>
                    </a:cubicBezTo>
                    <a:cubicBezTo>
                      <a:pt x="534" y="645"/>
                      <a:pt x="531" y="649"/>
                      <a:pt x="527" y="652"/>
                    </a:cubicBezTo>
                    <a:cubicBezTo>
                      <a:pt x="525" y="654"/>
                      <a:pt x="523" y="655"/>
                      <a:pt x="521" y="657"/>
                    </a:cubicBezTo>
                    <a:cubicBezTo>
                      <a:pt x="521" y="657"/>
                      <a:pt x="521" y="657"/>
                      <a:pt x="521" y="657"/>
                    </a:cubicBezTo>
                    <a:cubicBezTo>
                      <a:pt x="520" y="658"/>
                      <a:pt x="519" y="659"/>
                      <a:pt x="518" y="659"/>
                    </a:cubicBezTo>
                    <a:cubicBezTo>
                      <a:pt x="513" y="663"/>
                      <a:pt x="508" y="666"/>
                      <a:pt x="503" y="669"/>
                    </a:cubicBezTo>
                    <a:cubicBezTo>
                      <a:pt x="498" y="672"/>
                      <a:pt x="493" y="675"/>
                      <a:pt x="487" y="677"/>
                    </a:cubicBezTo>
                    <a:cubicBezTo>
                      <a:pt x="485" y="678"/>
                      <a:pt x="483" y="679"/>
                      <a:pt x="480" y="680"/>
                    </a:cubicBezTo>
                    <a:cubicBezTo>
                      <a:pt x="480" y="680"/>
                      <a:pt x="478" y="681"/>
                      <a:pt x="477" y="682"/>
                    </a:cubicBezTo>
                    <a:cubicBezTo>
                      <a:pt x="475" y="682"/>
                      <a:pt x="473" y="683"/>
                      <a:pt x="471" y="684"/>
                    </a:cubicBezTo>
                    <a:cubicBezTo>
                      <a:pt x="457" y="689"/>
                      <a:pt x="443" y="693"/>
                      <a:pt x="428" y="696"/>
                    </a:cubicBezTo>
                    <a:cubicBezTo>
                      <a:pt x="392" y="705"/>
                      <a:pt x="355" y="707"/>
                      <a:pt x="316" y="708"/>
                    </a:cubicBezTo>
                    <a:cubicBezTo>
                      <a:pt x="276" y="708"/>
                      <a:pt x="235" y="706"/>
                      <a:pt x="197" y="699"/>
                    </a:cubicBezTo>
                    <a:cubicBezTo>
                      <a:pt x="182" y="697"/>
                      <a:pt x="167" y="693"/>
                      <a:pt x="152" y="688"/>
                    </a:cubicBezTo>
                    <a:cubicBezTo>
                      <a:pt x="145" y="686"/>
                      <a:pt x="139" y="684"/>
                      <a:pt x="133" y="682"/>
                    </a:cubicBezTo>
                    <a:cubicBezTo>
                      <a:pt x="133" y="681"/>
                      <a:pt x="131" y="681"/>
                      <a:pt x="130" y="680"/>
                    </a:cubicBezTo>
                    <a:cubicBezTo>
                      <a:pt x="129" y="680"/>
                      <a:pt x="128" y="679"/>
                      <a:pt x="127" y="679"/>
                    </a:cubicBezTo>
                    <a:cubicBezTo>
                      <a:pt x="124" y="678"/>
                      <a:pt x="121" y="676"/>
                      <a:pt x="117" y="674"/>
                    </a:cubicBezTo>
                    <a:cubicBezTo>
                      <a:pt x="108" y="670"/>
                      <a:pt x="98" y="664"/>
                      <a:pt x="90" y="657"/>
                    </a:cubicBezTo>
                    <a:cubicBezTo>
                      <a:pt x="90" y="658"/>
                      <a:pt x="86" y="654"/>
                      <a:pt x="85" y="654"/>
                    </a:cubicBezTo>
                    <a:cubicBezTo>
                      <a:pt x="83" y="652"/>
                      <a:pt x="82" y="650"/>
                      <a:pt x="80" y="649"/>
                    </a:cubicBezTo>
                    <a:cubicBezTo>
                      <a:pt x="76" y="645"/>
                      <a:pt x="73" y="642"/>
                      <a:pt x="69" y="638"/>
                    </a:cubicBezTo>
                    <a:cubicBezTo>
                      <a:pt x="68" y="637"/>
                      <a:pt x="67" y="635"/>
                      <a:pt x="66" y="634"/>
                    </a:cubicBezTo>
                    <a:cubicBezTo>
                      <a:pt x="67" y="635"/>
                      <a:pt x="64" y="631"/>
                      <a:pt x="63" y="630"/>
                    </a:cubicBezTo>
                    <a:cubicBezTo>
                      <a:pt x="60" y="626"/>
                      <a:pt x="58" y="622"/>
                      <a:pt x="56" y="618"/>
                    </a:cubicBezTo>
                    <a:cubicBezTo>
                      <a:pt x="54" y="614"/>
                      <a:pt x="52" y="611"/>
                      <a:pt x="50" y="607"/>
                    </a:cubicBezTo>
                    <a:cubicBezTo>
                      <a:pt x="50" y="606"/>
                      <a:pt x="50" y="605"/>
                      <a:pt x="49" y="604"/>
                    </a:cubicBezTo>
                    <a:cubicBezTo>
                      <a:pt x="48" y="602"/>
                      <a:pt x="48" y="600"/>
                      <a:pt x="47" y="597"/>
                    </a:cubicBezTo>
                    <a:cubicBezTo>
                      <a:pt x="44" y="589"/>
                      <a:pt x="42" y="581"/>
                      <a:pt x="41" y="573"/>
                    </a:cubicBezTo>
                    <a:cubicBezTo>
                      <a:pt x="41" y="572"/>
                      <a:pt x="41" y="571"/>
                      <a:pt x="41" y="571"/>
                    </a:cubicBezTo>
                    <a:cubicBezTo>
                      <a:pt x="40" y="569"/>
                      <a:pt x="40" y="567"/>
                      <a:pt x="40" y="565"/>
                    </a:cubicBezTo>
                    <a:cubicBezTo>
                      <a:pt x="40" y="561"/>
                      <a:pt x="39" y="557"/>
                      <a:pt x="39" y="552"/>
                    </a:cubicBezTo>
                    <a:cubicBezTo>
                      <a:pt x="39" y="545"/>
                      <a:pt x="39" y="538"/>
                      <a:pt x="40" y="531"/>
                    </a:cubicBezTo>
                    <a:cubicBezTo>
                      <a:pt x="40" y="530"/>
                      <a:pt x="40" y="528"/>
                      <a:pt x="41" y="527"/>
                    </a:cubicBezTo>
                    <a:cubicBezTo>
                      <a:pt x="41" y="525"/>
                      <a:pt x="41" y="523"/>
                      <a:pt x="42" y="521"/>
                    </a:cubicBezTo>
                    <a:cubicBezTo>
                      <a:pt x="43" y="516"/>
                      <a:pt x="44" y="511"/>
                      <a:pt x="45" y="506"/>
                    </a:cubicBezTo>
                    <a:cubicBezTo>
                      <a:pt x="51" y="483"/>
                      <a:pt x="59" y="461"/>
                      <a:pt x="68" y="440"/>
                    </a:cubicBezTo>
                    <a:cubicBezTo>
                      <a:pt x="68" y="439"/>
                      <a:pt x="69" y="437"/>
                      <a:pt x="69" y="437"/>
                    </a:cubicBezTo>
                    <a:cubicBezTo>
                      <a:pt x="70" y="435"/>
                      <a:pt x="70" y="434"/>
                      <a:pt x="71" y="432"/>
                    </a:cubicBezTo>
                    <a:cubicBezTo>
                      <a:pt x="72" y="429"/>
                      <a:pt x="74" y="426"/>
                      <a:pt x="75" y="423"/>
                    </a:cubicBezTo>
                    <a:cubicBezTo>
                      <a:pt x="78" y="417"/>
                      <a:pt x="81" y="410"/>
                      <a:pt x="85" y="403"/>
                    </a:cubicBezTo>
                    <a:cubicBezTo>
                      <a:pt x="91" y="390"/>
                      <a:pt x="98" y="378"/>
                      <a:pt x="105" y="365"/>
                    </a:cubicBezTo>
                    <a:cubicBezTo>
                      <a:pt x="113" y="352"/>
                      <a:pt x="121" y="340"/>
                      <a:pt x="129" y="327"/>
                    </a:cubicBezTo>
                    <a:cubicBezTo>
                      <a:pt x="138" y="314"/>
                      <a:pt x="146" y="304"/>
                      <a:pt x="154" y="294"/>
                    </a:cubicBezTo>
                    <a:cubicBezTo>
                      <a:pt x="163" y="283"/>
                      <a:pt x="173" y="272"/>
                      <a:pt x="183" y="262"/>
                    </a:cubicBezTo>
                    <a:cubicBezTo>
                      <a:pt x="188" y="257"/>
                      <a:pt x="193" y="253"/>
                      <a:pt x="198" y="248"/>
                    </a:cubicBezTo>
                    <a:cubicBezTo>
                      <a:pt x="201" y="246"/>
                      <a:pt x="203" y="244"/>
                      <a:pt x="206" y="242"/>
                    </a:cubicBezTo>
                    <a:cubicBezTo>
                      <a:pt x="207" y="241"/>
                      <a:pt x="208" y="240"/>
                      <a:pt x="210" y="239"/>
                    </a:cubicBezTo>
                    <a:cubicBezTo>
                      <a:pt x="210" y="238"/>
                      <a:pt x="210" y="238"/>
                      <a:pt x="210" y="238"/>
                    </a:cubicBezTo>
                    <a:cubicBezTo>
                      <a:pt x="211" y="238"/>
                      <a:pt x="212" y="237"/>
                      <a:pt x="212" y="236"/>
                    </a:cubicBezTo>
                    <a:cubicBezTo>
                      <a:pt x="223" y="229"/>
                      <a:pt x="234" y="222"/>
                      <a:pt x="246" y="216"/>
                    </a:cubicBezTo>
                    <a:cubicBezTo>
                      <a:pt x="248" y="214"/>
                      <a:pt x="251" y="213"/>
                      <a:pt x="254" y="212"/>
                    </a:cubicBezTo>
                    <a:cubicBezTo>
                      <a:pt x="254" y="212"/>
                      <a:pt x="254" y="212"/>
                      <a:pt x="254" y="212"/>
                    </a:cubicBezTo>
                    <a:cubicBezTo>
                      <a:pt x="255" y="211"/>
                      <a:pt x="255" y="211"/>
                      <a:pt x="255" y="211"/>
                    </a:cubicBezTo>
                    <a:cubicBezTo>
                      <a:pt x="257" y="211"/>
                      <a:pt x="258" y="210"/>
                      <a:pt x="259" y="210"/>
                    </a:cubicBezTo>
                    <a:cubicBezTo>
                      <a:pt x="266" y="207"/>
                      <a:pt x="272" y="206"/>
                      <a:pt x="278" y="204"/>
                    </a:cubicBezTo>
                    <a:cubicBezTo>
                      <a:pt x="281" y="203"/>
                      <a:pt x="284" y="203"/>
                      <a:pt x="287" y="202"/>
                    </a:cubicBezTo>
                    <a:cubicBezTo>
                      <a:pt x="287" y="202"/>
                      <a:pt x="288" y="202"/>
                      <a:pt x="289" y="202"/>
                    </a:cubicBezTo>
                    <a:cubicBezTo>
                      <a:pt x="289" y="202"/>
                      <a:pt x="291" y="202"/>
                      <a:pt x="292" y="202"/>
                    </a:cubicBezTo>
                    <a:cubicBezTo>
                      <a:pt x="298" y="201"/>
                      <a:pt x="305" y="201"/>
                      <a:pt x="311" y="201"/>
                    </a:cubicBezTo>
                    <a:cubicBezTo>
                      <a:pt x="314" y="201"/>
                      <a:pt x="317" y="201"/>
                      <a:pt x="320" y="202"/>
                    </a:cubicBezTo>
                    <a:cubicBezTo>
                      <a:pt x="320" y="202"/>
                      <a:pt x="320" y="202"/>
                      <a:pt x="320" y="202"/>
                    </a:cubicBezTo>
                    <a:cubicBezTo>
                      <a:pt x="321" y="202"/>
                      <a:pt x="321" y="202"/>
                      <a:pt x="321" y="202"/>
                    </a:cubicBezTo>
                    <a:cubicBezTo>
                      <a:pt x="322" y="202"/>
                      <a:pt x="324" y="202"/>
                      <a:pt x="325" y="202"/>
                    </a:cubicBezTo>
                    <a:cubicBezTo>
                      <a:pt x="331" y="204"/>
                      <a:pt x="338" y="205"/>
                      <a:pt x="344" y="207"/>
                    </a:cubicBezTo>
                    <a:cubicBezTo>
                      <a:pt x="347" y="208"/>
                      <a:pt x="349" y="209"/>
                      <a:pt x="352" y="210"/>
                    </a:cubicBezTo>
                    <a:cubicBezTo>
                      <a:pt x="353" y="211"/>
                      <a:pt x="354" y="211"/>
                      <a:pt x="355" y="211"/>
                    </a:cubicBezTo>
                    <a:cubicBezTo>
                      <a:pt x="355" y="211"/>
                      <a:pt x="357" y="212"/>
                      <a:pt x="358" y="212"/>
                    </a:cubicBezTo>
                    <a:cubicBezTo>
                      <a:pt x="364" y="215"/>
                      <a:pt x="370" y="218"/>
                      <a:pt x="375" y="222"/>
                    </a:cubicBezTo>
                    <a:cubicBezTo>
                      <a:pt x="381" y="225"/>
                      <a:pt x="386" y="228"/>
                      <a:pt x="391" y="232"/>
                    </a:cubicBezTo>
                    <a:cubicBezTo>
                      <a:pt x="399" y="237"/>
                      <a:pt x="400" y="238"/>
                      <a:pt x="406" y="243"/>
                    </a:cubicBezTo>
                    <a:cubicBezTo>
                      <a:pt x="417" y="252"/>
                      <a:pt x="427" y="261"/>
                      <a:pt x="437" y="272"/>
                    </a:cubicBezTo>
                    <a:cubicBezTo>
                      <a:pt x="441" y="277"/>
                      <a:pt x="446" y="282"/>
                      <a:pt x="450" y="287"/>
                    </a:cubicBezTo>
                    <a:cubicBezTo>
                      <a:pt x="453" y="290"/>
                      <a:pt x="455" y="293"/>
                      <a:pt x="457" y="295"/>
                    </a:cubicBezTo>
                    <a:cubicBezTo>
                      <a:pt x="458" y="297"/>
                      <a:pt x="459" y="298"/>
                      <a:pt x="461" y="299"/>
                    </a:cubicBezTo>
                    <a:cubicBezTo>
                      <a:pt x="461" y="300"/>
                      <a:pt x="463" y="303"/>
                      <a:pt x="464" y="303"/>
                    </a:cubicBezTo>
                    <a:cubicBezTo>
                      <a:pt x="482" y="327"/>
                      <a:pt x="497" y="352"/>
                      <a:pt x="512" y="377"/>
                    </a:cubicBezTo>
                    <a:cubicBezTo>
                      <a:pt x="521" y="394"/>
                      <a:pt x="529" y="411"/>
                      <a:pt x="537" y="428"/>
                    </a:cubicBezTo>
                    <a:cubicBezTo>
                      <a:pt x="539" y="431"/>
                      <a:pt x="540" y="435"/>
                      <a:pt x="542" y="439"/>
                    </a:cubicBezTo>
                    <a:cubicBezTo>
                      <a:pt x="542" y="440"/>
                      <a:pt x="543" y="442"/>
                      <a:pt x="544" y="443"/>
                    </a:cubicBezTo>
                    <a:cubicBezTo>
                      <a:pt x="545" y="445"/>
                      <a:pt x="546" y="448"/>
                      <a:pt x="547" y="450"/>
                    </a:cubicBezTo>
                    <a:cubicBezTo>
                      <a:pt x="550" y="458"/>
                      <a:pt x="553" y="466"/>
                      <a:pt x="555" y="474"/>
                    </a:cubicBezTo>
                    <a:cubicBezTo>
                      <a:pt x="560" y="488"/>
                      <a:pt x="564" y="501"/>
                      <a:pt x="567" y="515"/>
                    </a:cubicBezTo>
                    <a:cubicBezTo>
                      <a:pt x="568" y="518"/>
                      <a:pt x="569" y="521"/>
                      <a:pt x="569" y="524"/>
                    </a:cubicBezTo>
                    <a:cubicBezTo>
                      <a:pt x="569" y="526"/>
                      <a:pt x="570" y="531"/>
                      <a:pt x="570" y="532"/>
                    </a:cubicBezTo>
                    <a:cubicBezTo>
                      <a:pt x="571" y="536"/>
                      <a:pt x="571" y="540"/>
                      <a:pt x="571" y="545"/>
                    </a:cubicBezTo>
                    <a:cubicBezTo>
                      <a:pt x="571" y="553"/>
                      <a:pt x="571" y="561"/>
                      <a:pt x="570" y="5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859015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xmlns="" id="{09E4D97E-24EC-43C9-9930-D3F7AC7B74C5}"/>
              </a:ext>
            </a:extLst>
          </p:cNvPr>
          <p:cNvPicPr>
            <a:picLocks noGrp="1" noChangeAspect="1"/>
          </p:cNvPicPr>
          <p:nvPr>
            <p:ph type="pic" sz="quarter" idx="18"/>
          </p:nvPr>
        </p:nvPicPr>
        <p:blipFill>
          <a:blip r:embed="rId3"/>
          <a:srcRect t="14640" b="14640"/>
          <a:stretch>
            <a:fillRect/>
          </a:stretch>
        </p:blipFill>
        <p:spPr>
          <a:prstGeom prst="rect">
            <a:avLst/>
          </a:prstGeom>
        </p:spPr>
      </p:pic>
      <p:sp>
        <p:nvSpPr>
          <p:cNvPr id="6" name="Rectangle 5">
            <a:extLst>
              <a:ext uri="{FF2B5EF4-FFF2-40B4-BE49-F238E27FC236}">
                <a16:creationId xmlns:a16="http://schemas.microsoft.com/office/drawing/2014/main" xmlns="" id="{7625AB87-1E27-4D1C-BEEE-096CC49B0FC6}"/>
              </a:ext>
            </a:extLst>
          </p:cNvPr>
          <p:cNvSpPr/>
          <p:nvPr/>
        </p:nvSpPr>
        <p:spPr>
          <a:xfrm>
            <a:off x="0" y="2247899"/>
            <a:ext cx="7141029" cy="800101"/>
          </a:xfrm>
          <a:prstGeom prst="rect">
            <a:avLst/>
          </a:prstGeom>
          <a:gradFill>
            <a:gsLst>
              <a:gs pos="100000">
                <a:schemeClr val="bg1">
                  <a:lumMod val="95000"/>
                </a:schemeClr>
              </a:gs>
              <a:gs pos="0">
                <a:schemeClr val="bg1">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xmlns="" id="{43228FCC-B2DB-4644-B078-0FBE53283AF0}"/>
              </a:ext>
            </a:extLst>
          </p:cNvPr>
          <p:cNvGrpSpPr/>
          <p:nvPr/>
        </p:nvGrpSpPr>
        <p:grpSpPr>
          <a:xfrm>
            <a:off x="0" y="-1"/>
            <a:ext cx="7940040" cy="3429001"/>
            <a:chOff x="-1005840" y="-1"/>
            <a:chExt cx="7940040" cy="3429001"/>
          </a:xfrm>
        </p:grpSpPr>
        <p:sp>
          <p:nvSpPr>
            <p:cNvPr id="10" name="Right Triangle 9">
              <a:extLst>
                <a:ext uri="{FF2B5EF4-FFF2-40B4-BE49-F238E27FC236}">
                  <a16:creationId xmlns:a16="http://schemas.microsoft.com/office/drawing/2014/main" xmlns="" id="{B3CF7742-9939-4895-88E9-37E4D7B6A49E}"/>
                </a:ext>
              </a:extLst>
            </p:cNvPr>
            <p:cNvSpPr/>
            <p:nvPr/>
          </p:nvSpPr>
          <p:spPr>
            <a:xfrm>
              <a:off x="4704346" y="0"/>
              <a:ext cx="2229854" cy="3429000"/>
            </a:xfrm>
            <a:prstGeom prst="rtTriangle">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28">
              <a:extLst>
                <a:ext uri="{FF2B5EF4-FFF2-40B4-BE49-F238E27FC236}">
                  <a16:creationId xmlns:a16="http://schemas.microsoft.com/office/drawing/2014/main" xmlns="" id="{F2F9D227-8C11-496F-BB90-E2031BF1617B}"/>
                </a:ext>
              </a:extLst>
            </p:cNvPr>
            <p:cNvSpPr/>
            <p:nvPr/>
          </p:nvSpPr>
          <p:spPr>
            <a:xfrm>
              <a:off x="-1005840" y="-1"/>
              <a:ext cx="5710186" cy="3429001"/>
            </a:xfrm>
            <a:custGeom>
              <a:avLst/>
              <a:gdLst>
                <a:gd name="connsiteX0" fmla="*/ 0 w 4708508"/>
                <a:gd name="connsiteY0" fmla="*/ 0 h 3429001"/>
                <a:gd name="connsiteX1" fmla="*/ 4708508 w 4708508"/>
                <a:gd name="connsiteY1" fmla="*/ 0 h 3429001"/>
                <a:gd name="connsiteX2" fmla="*/ 4708508 w 4708508"/>
                <a:gd name="connsiteY2" fmla="*/ 3429001 h 3429001"/>
                <a:gd name="connsiteX3" fmla="*/ 0 w 4708508"/>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4708508" h="3429001">
                  <a:moveTo>
                    <a:pt x="0" y="0"/>
                  </a:moveTo>
                  <a:lnTo>
                    <a:pt x="4708508" y="0"/>
                  </a:lnTo>
                  <a:lnTo>
                    <a:pt x="4708508" y="3429001"/>
                  </a:lnTo>
                  <a:lnTo>
                    <a:pt x="0" y="3429001"/>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Rectangle 11">
            <a:extLst>
              <a:ext uri="{FF2B5EF4-FFF2-40B4-BE49-F238E27FC236}">
                <a16:creationId xmlns:a16="http://schemas.microsoft.com/office/drawing/2014/main" xmlns="" id="{98996101-C9C5-46FE-A545-A37F4CB77EC8}"/>
              </a:ext>
            </a:extLst>
          </p:cNvPr>
          <p:cNvSpPr/>
          <p:nvPr/>
        </p:nvSpPr>
        <p:spPr>
          <a:xfrm>
            <a:off x="666750" y="2438400"/>
            <a:ext cx="571500" cy="9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xmlns="" id="{AE9CA2F8-5E57-4F4D-981C-852943A3CCE6}"/>
              </a:ext>
            </a:extLst>
          </p:cNvPr>
          <p:cNvSpPr>
            <a:spLocks noGrp="1"/>
          </p:cNvSpPr>
          <p:nvPr>
            <p:ph type="body" sz="quarter" idx="10"/>
          </p:nvPr>
        </p:nvSpPr>
        <p:spPr>
          <a:xfrm>
            <a:off x="537711" y="1145949"/>
            <a:ext cx="5172475" cy="508678"/>
          </a:xfrm>
        </p:spPr>
        <p:txBody>
          <a:bodyPr/>
          <a:lstStyle/>
          <a:p>
            <a:r>
              <a:rPr lang="en-US" dirty="0">
                <a:solidFill>
                  <a:schemeClr val="bg1"/>
                </a:solidFill>
              </a:rPr>
              <a:t>Tax-Advantaged Accounts	</a:t>
            </a:r>
          </a:p>
        </p:txBody>
      </p:sp>
      <p:sp>
        <p:nvSpPr>
          <p:cNvPr id="15" name="TextBox 14">
            <a:extLst>
              <a:ext uri="{FF2B5EF4-FFF2-40B4-BE49-F238E27FC236}">
                <a16:creationId xmlns:a16="http://schemas.microsoft.com/office/drawing/2014/main" xmlns="" id="{D659CFB7-CED9-45D3-8ED0-E85CE23E8F86}"/>
              </a:ext>
            </a:extLst>
          </p:cNvPr>
          <p:cNvSpPr txBox="1">
            <a:spLocks noChangeArrowheads="1"/>
          </p:cNvSpPr>
          <p:nvPr/>
        </p:nvSpPr>
        <p:spPr bwMode="auto">
          <a:xfrm>
            <a:off x="575310" y="4172974"/>
            <a:ext cx="11494770" cy="1477328"/>
          </a:xfrm>
          <a:prstGeom prst="rect">
            <a:avLst/>
          </a:prstGeom>
          <a:noFill/>
          <a:ln w="9525">
            <a:noFill/>
            <a:miter lim="800000"/>
            <a:headEnd/>
            <a:tailEnd/>
          </a:ln>
        </p:spPr>
        <p:txBody>
          <a:bodyPr wrap="square">
            <a:spAutoFit/>
          </a:bodyPr>
          <a:lstStyle/>
          <a:p>
            <a:pPr marL="342900" indent="-342900" defTabSz="457200">
              <a:spcAft>
                <a:spcPts val="1800"/>
              </a:spcAft>
              <a:buFont typeface="Wingdings" panose="05000000000000000000" pitchFamily="2" charset="2"/>
              <a:buChar char="v"/>
            </a:pPr>
            <a:r>
              <a:rPr lang="en-US" sz="2000" dirty="0">
                <a:latin typeface="+mj-lt"/>
              </a:rPr>
              <a:t>Investment/interest earnings accumulate without tax until owner withdraws and takes possession of them</a:t>
            </a:r>
          </a:p>
          <a:p>
            <a:pPr marL="342900" indent="-342900" defTabSz="457200">
              <a:spcAft>
                <a:spcPts val="1800"/>
              </a:spcAft>
              <a:buFont typeface="Wingdings" panose="05000000000000000000" pitchFamily="2" charset="2"/>
              <a:buChar char="v"/>
            </a:pPr>
            <a:r>
              <a:rPr lang="en-US" sz="2000" dirty="0">
                <a:latin typeface="+mj-lt"/>
              </a:rPr>
              <a:t>Money withdrawn is usually taxed as Ordinary Income (and may be subject to early withdrawal penalties)</a:t>
            </a:r>
          </a:p>
          <a:p>
            <a:pPr marL="342900" indent="-342900" defTabSz="457200">
              <a:spcAft>
                <a:spcPts val="1800"/>
              </a:spcAft>
              <a:buFont typeface="Wingdings" panose="05000000000000000000" pitchFamily="2" charset="2"/>
              <a:buChar char="v"/>
            </a:pPr>
            <a:r>
              <a:rPr lang="en-US" sz="2000" dirty="0">
                <a:latin typeface="+mj-lt"/>
              </a:rPr>
              <a:t>401(k), 403(b), 457 plans, IRAs, Deferred annuities</a:t>
            </a:r>
          </a:p>
        </p:txBody>
      </p:sp>
      <p:sp>
        <p:nvSpPr>
          <p:cNvPr id="17" name="Rectangle 16">
            <a:extLst>
              <a:ext uri="{FF2B5EF4-FFF2-40B4-BE49-F238E27FC236}">
                <a16:creationId xmlns:a16="http://schemas.microsoft.com/office/drawing/2014/main" xmlns="" id="{50E2EEA2-4DF8-4AE5-B370-977EEAC73DF6}"/>
              </a:ext>
            </a:extLst>
          </p:cNvPr>
          <p:cNvSpPr/>
          <p:nvPr/>
        </p:nvSpPr>
        <p:spPr>
          <a:xfrm>
            <a:off x="616216" y="3681721"/>
            <a:ext cx="2064989" cy="461665"/>
          </a:xfrm>
          <a:prstGeom prst="rect">
            <a:avLst/>
          </a:prstGeom>
        </p:spPr>
        <p:txBody>
          <a:bodyPr wrap="none">
            <a:spAutoFit/>
          </a:bodyPr>
          <a:lstStyle/>
          <a:p>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Tax-Deferred</a:t>
            </a:r>
          </a:p>
        </p:txBody>
      </p:sp>
      <p:sp>
        <p:nvSpPr>
          <p:cNvPr id="13" name="TextBox 12">
            <a:extLst>
              <a:ext uri="{FF2B5EF4-FFF2-40B4-BE49-F238E27FC236}">
                <a16:creationId xmlns:a16="http://schemas.microsoft.com/office/drawing/2014/main" xmlns="" id="{0E695EE3-C66D-4B6E-8425-E7182E453A6F}"/>
              </a:ext>
            </a:extLst>
          </p:cNvPr>
          <p:cNvSpPr txBox="1"/>
          <p:nvPr/>
        </p:nvSpPr>
        <p:spPr>
          <a:xfrm>
            <a:off x="570496" y="6124826"/>
            <a:ext cx="5093970" cy="307777"/>
          </a:xfrm>
          <a:prstGeom prst="rect">
            <a:avLst/>
          </a:prstGeom>
          <a:noFill/>
        </p:spPr>
        <p:txBody>
          <a:bodyPr wrap="square" rtlCol="0">
            <a:spAutoFit/>
          </a:bodyPr>
          <a:lstStyle/>
          <a:p>
            <a:r>
              <a:rPr lang="en-US" altLang="en-US" sz="1400" dirty="0"/>
              <a:t> Consult your tax advisor pertaining to your specific situation.</a:t>
            </a:r>
            <a:endParaRPr lang="en-US" sz="1400" dirty="0"/>
          </a:p>
        </p:txBody>
      </p:sp>
    </p:spTree>
    <p:extLst>
      <p:ext uri="{BB962C8B-B14F-4D97-AF65-F5344CB8AC3E}">
        <p14:creationId xmlns:p14="http://schemas.microsoft.com/office/powerpoint/2010/main" val="8160584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3C1EFC5C-AC7F-488F-82F0-5065B338CDD2}"/>
              </a:ext>
            </a:extLst>
          </p:cNvPr>
          <p:cNvSpPr>
            <a:spLocks noGrp="1"/>
          </p:cNvSpPr>
          <p:nvPr>
            <p:ph type="body" sz="quarter" idx="10"/>
          </p:nvPr>
        </p:nvSpPr>
        <p:spPr/>
        <p:txBody>
          <a:bodyPr/>
          <a:lstStyle/>
          <a:p>
            <a:r>
              <a:rPr lang="en-US" dirty="0"/>
              <a:t>Contribution Limits 2020</a:t>
            </a:r>
          </a:p>
        </p:txBody>
      </p:sp>
      <p:graphicFrame>
        <p:nvGraphicFramePr>
          <p:cNvPr id="5" name="Table 4">
            <a:extLst>
              <a:ext uri="{FF2B5EF4-FFF2-40B4-BE49-F238E27FC236}">
                <a16:creationId xmlns:a16="http://schemas.microsoft.com/office/drawing/2014/main" xmlns="" id="{F34215CA-79BB-4DEB-A3BE-B0F86F41C9C3}"/>
              </a:ext>
            </a:extLst>
          </p:cNvPr>
          <p:cNvGraphicFramePr>
            <a:graphicFrameLocks noGrp="1"/>
          </p:cNvGraphicFramePr>
          <p:nvPr>
            <p:extLst>
              <p:ext uri="{D42A27DB-BD31-4B8C-83A1-F6EECF244321}">
                <p14:modId xmlns:p14="http://schemas.microsoft.com/office/powerpoint/2010/main" val="1594004192"/>
              </p:ext>
            </p:extLst>
          </p:nvPr>
        </p:nvGraphicFramePr>
        <p:xfrm>
          <a:off x="652009" y="1346200"/>
          <a:ext cx="10494961" cy="3855204"/>
        </p:xfrm>
        <a:graphic>
          <a:graphicData uri="http://schemas.openxmlformats.org/drawingml/2006/table">
            <a:tbl>
              <a:tblPr/>
              <a:tblGrid>
                <a:gridCol w="2250694">
                  <a:extLst>
                    <a:ext uri="{9D8B030D-6E8A-4147-A177-3AD203B41FA5}">
                      <a16:colId xmlns:a16="http://schemas.microsoft.com/office/drawing/2014/main" xmlns="" val="398049492"/>
                    </a:ext>
                  </a:extLst>
                </a:gridCol>
                <a:gridCol w="6629598">
                  <a:extLst>
                    <a:ext uri="{9D8B030D-6E8A-4147-A177-3AD203B41FA5}">
                      <a16:colId xmlns:a16="http://schemas.microsoft.com/office/drawing/2014/main" xmlns="" val="3079349326"/>
                    </a:ext>
                  </a:extLst>
                </a:gridCol>
                <a:gridCol w="1614669">
                  <a:extLst>
                    <a:ext uri="{9D8B030D-6E8A-4147-A177-3AD203B41FA5}">
                      <a16:colId xmlns:a16="http://schemas.microsoft.com/office/drawing/2014/main" xmlns="" val="3673186672"/>
                    </a:ext>
                  </a:extLst>
                </a:gridCol>
              </a:tblGrid>
              <a:tr h="354519">
                <a:tc>
                  <a:txBody>
                    <a:bodyPr/>
                    <a:lstStyle/>
                    <a:p>
                      <a:pPr algn="l" fontAlgn="b"/>
                      <a:r>
                        <a:rPr lang="en-US" sz="1400" b="1" i="0" u="none" strike="noStrike" dirty="0">
                          <a:solidFill>
                            <a:srgbClr val="002464"/>
                          </a:solidFill>
                          <a:effectLst/>
                          <a:latin typeface="Lato Black" panose="020F0502020204030203" pitchFamily="34" charset="0"/>
                          <a:ea typeface="Lato Black" panose="020F0502020204030203" pitchFamily="34" charset="0"/>
                          <a:cs typeface="Lato Black" panose="020F0502020204030203" pitchFamily="34" charset="0"/>
                        </a:rPr>
                        <a:t>Retirement Plans</a:t>
                      </a:r>
                    </a:p>
                  </a:txBody>
                  <a:tcPr marL="8491" marR="8491" marT="8491" marB="0" anchor="ctr">
                    <a:lnL>
                      <a:noFill/>
                    </a:lnL>
                    <a:lnR>
                      <a:noFill/>
                    </a:lnR>
                    <a:lnT>
                      <a:noFill/>
                    </a:lnT>
                    <a:lnB w="28575" cap="flat" cmpd="sng" algn="ctr">
                      <a:solidFill>
                        <a:schemeClr val="bg1">
                          <a:lumMod val="85000"/>
                        </a:schemeClr>
                      </a:solidFill>
                      <a:prstDash val="solid"/>
                      <a:round/>
                      <a:headEnd type="none" w="med" len="med"/>
                      <a:tailEnd type="none" w="med" len="med"/>
                    </a:lnB>
                    <a:noFill/>
                  </a:tcPr>
                </a:tc>
                <a:tc>
                  <a:txBody>
                    <a:bodyPr/>
                    <a:lstStyle/>
                    <a:p>
                      <a:pPr algn="l" fontAlgn="b"/>
                      <a:r>
                        <a:rPr lang="en-US" sz="1400" b="0" i="0" u="none" strike="noStrike" dirty="0">
                          <a:solidFill>
                            <a:srgbClr val="002464"/>
                          </a:solidFill>
                          <a:effectLst/>
                          <a:latin typeface="Lato Black" panose="020F0502020204030203" pitchFamily="34" charset="0"/>
                          <a:ea typeface="Lato Black" panose="020F0502020204030203" pitchFamily="34" charset="0"/>
                          <a:cs typeface="Lato Black" panose="020F0502020204030203" pitchFamily="34" charset="0"/>
                        </a:rPr>
                        <a:t> </a:t>
                      </a:r>
                    </a:p>
                  </a:txBody>
                  <a:tcPr marL="8491" marR="8491" marT="8491" marB="0" anchor="ctr">
                    <a:lnL>
                      <a:noFill/>
                    </a:lnL>
                    <a:lnR>
                      <a:noFill/>
                    </a:lnR>
                    <a:lnT>
                      <a:noFill/>
                    </a:lnT>
                    <a:lnB w="28575" cap="flat" cmpd="sng" algn="ctr">
                      <a:solidFill>
                        <a:schemeClr val="bg1">
                          <a:lumMod val="85000"/>
                        </a:schemeClr>
                      </a:solidFill>
                      <a:prstDash val="solid"/>
                      <a:round/>
                      <a:headEnd type="none" w="med" len="med"/>
                      <a:tailEnd type="none" w="med" len="med"/>
                    </a:lnB>
                    <a:noFill/>
                  </a:tcPr>
                </a:tc>
                <a:tc>
                  <a:txBody>
                    <a:bodyPr/>
                    <a:lstStyle/>
                    <a:p>
                      <a:pPr algn="ctr" fontAlgn="b"/>
                      <a:r>
                        <a:rPr lang="en-US" sz="1400" b="1" i="0" u="none" strike="noStrike" dirty="0">
                          <a:solidFill>
                            <a:srgbClr val="002464"/>
                          </a:solidFill>
                          <a:effectLst/>
                          <a:latin typeface="Lato Black" panose="020F0502020204030203" pitchFamily="34" charset="0"/>
                          <a:ea typeface="Lato Black" panose="020F0502020204030203" pitchFamily="34" charset="0"/>
                          <a:cs typeface="Lato Black" panose="020F0502020204030203" pitchFamily="34" charset="0"/>
                        </a:rPr>
                        <a:t>2020</a:t>
                      </a:r>
                    </a:p>
                  </a:txBody>
                  <a:tcPr marL="8491" marR="8491" marT="8491" marB="0" anchor="ctr">
                    <a:lnL>
                      <a:noFill/>
                    </a:lnL>
                    <a:lnR>
                      <a:noFill/>
                    </a:lnR>
                    <a:lnT>
                      <a:noFill/>
                    </a:lnT>
                    <a:lnB w="285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730159272"/>
                  </a:ext>
                </a:extLst>
              </a:tr>
              <a:tr h="262272">
                <a:tc rowSpan="2">
                  <a:txBody>
                    <a:bodyPr/>
                    <a:lstStyle/>
                    <a:p>
                      <a:pPr algn="l" fontAlgn="ctr"/>
                      <a:r>
                        <a:rPr lang="en-US" sz="1050" b="1" i="0" u="none" strike="noStrike" dirty="0">
                          <a:solidFill>
                            <a:srgbClr val="000000"/>
                          </a:solidFill>
                          <a:effectLst/>
                          <a:latin typeface="Calibri" panose="020F0502020204030204" pitchFamily="34" charset="0"/>
                        </a:rPr>
                        <a:t>Traditional and Roth</a:t>
                      </a:r>
                    </a:p>
                  </a:txBody>
                  <a:tcPr marL="8491" marR="8491" marT="8491" marB="0" anchor="ctr">
                    <a:lnL w="6350" cap="flat" cmpd="sng" algn="ctr">
                      <a:solidFill>
                        <a:srgbClr val="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tc>
                  <a:txBody>
                    <a:bodyPr/>
                    <a:lstStyle/>
                    <a:p>
                      <a:pPr marL="91440" algn="l" fontAlgn="b"/>
                      <a:r>
                        <a:rPr lang="en-US" sz="1000" b="0" i="0" u="none" strike="noStrike" dirty="0">
                          <a:solidFill>
                            <a:srgbClr val="000000"/>
                          </a:solidFill>
                          <a:effectLst/>
                          <a:latin typeface="Calibri" panose="020F0502020204030204" pitchFamily="34" charset="0"/>
                        </a:rPr>
                        <a:t>Below Age 50</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US" sz="1000" b="1" i="0" u="none" strike="noStrike" dirty="0">
                          <a:solidFill>
                            <a:srgbClr val="000000"/>
                          </a:solidFill>
                          <a:effectLst/>
                          <a:latin typeface="Calibri" panose="020F0502020204030204" pitchFamily="34" charset="0"/>
                        </a:rPr>
                        <a:t> $              6,000 </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3589306277"/>
                  </a:ext>
                </a:extLst>
              </a:tr>
              <a:tr h="262272">
                <a:tc vMerge="1">
                  <a:txBody>
                    <a:bodyPr/>
                    <a:lstStyle/>
                    <a:p>
                      <a:endParaRPr lang="en-US"/>
                    </a:p>
                  </a:txBody>
                  <a:tcPr/>
                </a:tc>
                <a:tc>
                  <a:txBody>
                    <a:bodyPr/>
                    <a:lstStyle/>
                    <a:p>
                      <a:pPr marL="91440" algn="l" fontAlgn="b"/>
                      <a:r>
                        <a:rPr lang="en-US" sz="1000" b="0" i="0" u="none" strike="noStrike" dirty="0">
                          <a:solidFill>
                            <a:srgbClr val="000000"/>
                          </a:solidFill>
                          <a:effectLst/>
                          <a:latin typeface="Calibri" panose="020F0502020204030204" pitchFamily="34" charset="0"/>
                        </a:rPr>
                        <a:t>Catch-up Contribution: Age 50+</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000" b="1" i="0" u="none" strike="noStrike" dirty="0">
                          <a:solidFill>
                            <a:srgbClr val="000000"/>
                          </a:solidFill>
                          <a:effectLst/>
                          <a:latin typeface="Calibri" panose="020F0502020204030204" pitchFamily="34" charset="0"/>
                        </a:rPr>
                        <a:t> $              </a:t>
                      </a:r>
                      <a:r>
                        <a:rPr lang="en-US" sz="1000" b="1" i="0" u="none" strike="noStrike" dirty="0" smtClean="0">
                          <a:solidFill>
                            <a:srgbClr val="000000"/>
                          </a:solidFill>
                          <a:effectLst/>
                          <a:latin typeface="Calibri" panose="020F0502020204030204" pitchFamily="34" charset="0"/>
                        </a:rPr>
                        <a:t>7,000 </a:t>
                      </a:r>
                      <a:endParaRPr lang="en-US" sz="1000" b="1" i="0" u="none" strike="noStrike" dirty="0">
                        <a:solidFill>
                          <a:srgbClr val="000000"/>
                        </a:solidFill>
                        <a:effectLst/>
                        <a:latin typeface="Calibri" panose="020F0502020204030204" pitchFamily="34" charset="0"/>
                      </a:endParaRP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826530882"/>
                  </a:ext>
                </a:extLst>
              </a:tr>
              <a:tr h="262272">
                <a:tc rowSpan="4">
                  <a:txBody>
                    <a:bodyPr/>
                    <a:lstStyle/>
                    <a:p>
                      <a:pPr algn="l" fontAlgn="ctr"/>
                      <a:r>
                        <a:rPr lang="en-US" sz="1050" b="1" i="0" u="none" strike="noStrike" dirty="0">
                          <a:solidFill>
                            <a:srgbClr val="000000"/>
                          </a:solidFill>
                          <a:effectLst/>
                          <a:latin typeface="Calibri" panose="020F0502020204030204" pitchFamily="34" charset="0"/>
                        </a:rPr>
                        <a:t>Simple IRA</a:t>
                      </a:r>
                    </a:p>
                  </a:txBody>
                  <a:tcPr marL="8491" marR="8491" marT="8491" marB="0" anchor="ctr">
                    <a:lnL w="6350" cap="flat" cmpd="sng" algn="ctr">
                      <a:solidFill>
                        <a:srgbClr val="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tc>
                  <a:txBody>
                    <a:bodyPr/>
                    <a:lstStyle/>
                    <a:p>
                      <a:pPr marL="91440" algn="l" fontAlgn="b"/>
                      <a:r>
                        <a:rPr lang="en-US" sz="1000" b="0" i="0" u="none" strike="noStrike" dirty="0">
                          <a:solidFill>
                            <a:srgbClr val="000000"/>
                          </a:solidFill>
                          <a:effectLst/>
                          <a:latin typeface="Calibri" panose="020F0502020204030204" pitchFamily="34" charset="0"/>
                        </a:rPr>
                        <a:t>Maximum Employee Contribution</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US" sz="1000" b="1" i="0" u="none" strike="noStrike" dirty="0">
                          <a:solidFill>
                            <a:srgbClr val="000000"/>
                          </a:solidFill>
                          <a:effectLst/>
                          <a:latin typeface="Calibri" panose="020F0502020204030204" pitchFamily="34" charset="0"/>
                        </a:rPr>
                        <a:t> $           13,500 </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885176786"/>
                  </a:ext>
                </a:extLst>
              </a:tr>
              <a:tr h="262272">
                <a:tc vMerge="1">
                  <a:txBody>
                    <a:bodyPr/>
                    <a:lstStyle/>
                    <a:p>
                      <a:endParaRPr lang="en-US"/>
                    </a:p>
                  </a:txBody>
                  <a:tcPr/>
                </a:tc>
                <a:tc>
                  <a:txBody>
                    <a:bodyPr/>
                    <a:lstStyle/>
                    <a:p>
                      <a:pPr marL="91440" algn="l" fontAlgn="b"/>
                      <a:r>
                        <a:rPr lang="en-US" sz="1000" b="0" i="0" u="none" strike="noStrike" dirty="0">
                          <a:solidFill>
                            <a:srgbClr val="000000"/>
                          </a:solidFill>
                          <a:effectLst/>
                          <a:latin typeface="Calibri" panose="020F0502020204030204" pitchFamily="34" charset="0"/>
                        </a:rPr>
                        <a:t>Catch-up Contribution: Age 50+</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b"/>
                      <a:r>
                        <a:rPr lang="en-US" sz="1000" b="1" i="0" u="none" strike="noStrike" dirty="0">
                          <a:solidFill>
                            <a:srgbClr val="000000"/>
                          </a:solidFill>
                          <a:effectLst/>
                          <a:latin typeface="Calibri" panose="020F0502020204030204" pitchFamily="34" charset="0"/>
                        </a:rPr>
                        <a:t> $              3,000 </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3599762085"/>
                  </a:ext>
                </a:extLst>
              </a:tr>
              <a:tr h="389787">
                <a:tc vMerge="1">
                  <a:txBody>
                    <a:bodyPr/>
                    <a:lstStyle/>
                    <a:p>
                      <a:endParaRPr lang="en-US"/>
                    </a:p>
                  </a:txBody>
                  <a:tcPr/>
                </a:tc>
                <a:tc>
                  <a:txBody>
                    <a:bodyPr/>
                    <a:lstStyle/>
                    <a:p>
                      <a:pPr marL="91440" algn="l" fontAlgn="b"/>
                      <a:r>
                        <a:rPr lang="en-US" sz="1000" b="0" i="0" u="none" strike="noStrike" dirty="0">
                          <a:solidFill>
                            <a:srgbClr val="000000"/>
                          </a:solidFill>
                          <a:effectLst/>
                          <a:latin typeface="Calibri" panose="020F0502020204030204" pitchFamily="34" charset="0"/>
                        </a:rPr>
                        <a:t>Maximum Employer Elective Deferral Match: dollar-for-dollar up to 3% of the employee's compensation</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US" sz="1000" b="1" i="0" u="none" strike="noStrike" dirty="0">
                          <a:solidFill>
                            <a:srgbClr val="000000"/>
                          </a:solidFill>
                          <a:effectLst/>
                          <a:latin typeface="Calibri" panose="020F0502020204030204" pitchFamily="34" charset="0"/>
                        </a:rPr>
                        <a:t> $           </a:t>
                      </a:r>
                      <a:r>
                        <a:rPr lang="en-US" sz="1000" b="1" i="0" u="none" strike="noStrike" dirty="0">
                          <a:solidFill>
                            <a:schemeClr val="tx1"/>
                          </a:solidFill>
                          <a:effectLst/>
                          <a:latin typeface="Calibri" panose="020F0502020204030204" pitchFamily="34" charset="0"/>
                        </a:rPr>
                        <a:t>13,500</a:t>
                      </a:r>
                      <a:r>
                        <a:rPr lang="en-US" sz="1000" b="1" i="0" u="none" strike="noStrike" dirty="0">
                          <a:solidFill>
                            <a:srgbClr val="FF0000"/>
                          </a:solidFill>
                          <a:effectLst/>
                          <a:latin typeface="Calibri" panose="020F0502020204030204" pitchFamily="34" charset="0"/>
                        </a:rPr>
                        <a:t> </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3513742316"/>
                  </a:ext>
                </a:extLst>
              </a:tr>
              <a:tr h="225906">
                <a:tc vMerge="1">
                  <a:txBody>
                    <a:bodyPr/>
                    <a:lstStyle/>
                    <a:p>
                      <a:endParaRPr lang="en-US"/>
                    </a:p>
                  </a:txBody>
                  <a:tcPr/>
                </a:tc>
                <a:tc>
                  <a:txBody>
                    <a:bodyPr/>
                    <a:lstStyle/>
                    <a:p>
                      <a:pPr marL="91440" algn="l" fontAlgn="b"/>
                      <a:r>
                        <a:rPr lang="en-US" sz="1000" b="0" i="0" u="none" strike="noStrike" dirty="0">
                          <a:solidFill>
                            <a:srgbClr val="000000"/>
                          </a:solidFill>
                          <a:effectLst/>
                          <a:latin typeface="Calibri" panose="020F0502020204030204" pitchFamily="34" charset="0"/>
                        </a:rPr>
                        <a:t>Maximum Employer Non-Elective Contribution: 2% of each eligible employee's compensation</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000" b="1" i="0" u="none" strike="noStrike" dirty="0">
                          <a:solidFill>
                            <a:schemeClr val="tx1"/>
                          </a:solidFill>
                          <a:effectLst/>
                          <a:latin typeface="Calibri" panose="020F0502020204030204" pitchFamily="34" charset="0"/>
                        </a:rPr>
                        <a:t> $              </a:t>
                      </a:r>
                      <a:r>
                        <a:rPr lang="en-US" sz="1000" b="1" i="0" u="none" strike="noStrike" dirty="0" smtClean="0">
                          <a:solidFill>
                            <a:schemeClr val="tx1"/>
                          </a:solidFill>
                          <a:effectLst/>
                          <a:latin typeface="Calibri" panose="020F0502020204030204" pitchFamily="34" charset="0"/>
                        </a:rPr>
                        <a:t>Varies </a:t>
                      </a:r>
                      <a:endParaRPr lang="en-US" sz="1000" b="1" i="0" u="none" strike="noStrike" dirty="0">
                        <a:solidFill>
                          <a:schemeClr val="tx1"/>
                        </a:solidFill>
                        <a:effectLst/>
                        <a:latin typeface="Calibri" panose="020F0502020204030204" pitchFamily="34" charset="0"/>
                      </a:endParaRP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909913324"/>
                  </a:ext>
                </a:extLst>
              </a:tr>
              <a:tr h="262272">
                <a:tc>
                  <a:txBody>
                    <a:bodyPr/>
                    <a:lstStyle/>
                    <a:p>
                      <a:pPr algn="l" fontAlgn="b"/>
                      <a:r>
                        <a:rPr lang="en-US" sz="1050" b="1" i="0" u="none" strike="noStrike" dirty="0">
                          <a:solidFill>
                            <a:srgbClr val="000000"/>
                          </a:solidFill>
                          <a:effectLst/>
                          <a:latin typeface="Calibri" panose="020F0502020204030204" pitchFamily="34" charset="0"/>
                        </a:rPr>
                        <a:t>SEP IRA</a:t>
                      </a:r>
                    </a:p>
                  </a:txBody>
                  <a:tcPr marL="8491" marR="8491" marT="8491" marB="0" anchor="ctr">
                    <a:lnL w="6350" cap="flat" cmpd="sng" algn="ctr">
                      <a:solidFill>
                        <a:srgbClr val="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tc>
                  <a:txBody>
                    <a:bodyPr/>
                    <a:lstStyle/>
                    <a:p>
                      <a:pPr marL="91440" algn="l" fontAlgn="b"/>
                      <a:r>
                        <a:rPr lang="en-US" sz="1000" b="0" i="0" u="none" strike="noStrike" dirty="0">
                          <a:solidFill>
                            <a:srgbClr val="000000"/>
                          </a:solidFill>
                          <a:effectLst/>
                          <a:latin typeface="Calibri" panose="020F0502020204030204" pitchFamily="34" charset="0"/>
                        </a:rPr>
                        <a:t>Maximum Employer Contribution</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tc>
                  <a:txBody>
                    <a:bodyPr/>
                    <a:lstStyle/>
                    <a:p>
                      <a:pPr algn="ctr" fontAlgn="b"/>
                      <a:r>
                        <a:rPr lang="en-US" sz="1000" b="1" i="0" u="none" strike="noStrike" dirty="0">
                          <a:solidFill>
                            <a:srgbClr val="000000"/>
                          </a:solidFill>
                          <a:effectLst/>
                          <a:latin typeface="Calibri" panose="020F0502020204030204" pitchFamily="34" charset="0"/>
                        </a:rPr>
                        <a:t> $           </a:t>
                      </a:r>
                      <a:r>
                        <a:rPr lang="en-US" sz="1000" b="1" i="0" u="none" strike="noStrike" dirty="0">
                          <a:solidFill>
                            <a:schemeClr val="tx1"/>
                          </a:solidFill>
                          <a:effectLst/>
                          <a:latin typeface="Calibri" panose="020F0502020204030204" pitchFamily="34" charset="0"/>
                        </a:rPr>
                        <a:t>57,000</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1118811321"/>
                  </a:ext>
                </a:extLst>
              </a:tr>
              <a:tr h="262272">
                <a:tc rowSpan="3">
                  <a:txBody>
                    <a:bodyPr/>
                    <a:lstStyle/>
                    <a:p>
                      <a:pPr algn="l" fontAlgn="ctr"/>
                      <a:r>
                        <a:rPr lang="en-US" sz="1050" b="1" i="0" u="none" strike="noStrike" dirty="0">
                          <a:solidFill>
                            <a:srgbClr val="000000"/>
                          </a:solidFill>
                          <a:effectLst/>
                          <a:latin typeface="Calibri" panose="020F0502020204030204" pitchFamily="34" charset="0"/>
                        </a:rPr>
                        <a:t>401(k), 403(b), and 457(b)</a:t>
                      </a:r>
                    </a:p>
                  </a:txBody>
                  <a:tcPr marL="8491" marR="8491" marT="8491" marB="0" anchor="ctr">
                    <a:lnL w="6350" cap="flat" cmpd="sng" algn="ctr">
                      <a:solidFill>
                        <a:srgbClr val="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tc>
                  <a:txBody>
                    <a:bodyPr/>
                    <a:lstStyle/>
                    <a:p>
                      <a:pPr marL="91440" algn="l" fontAlgn="b"/>
                      <a:r>
                        <a:rPr lang="en-US" sz="1000" b="0" i="0" u="none" strike="noStrike" dirty="0">
                          <a:solidFill>
                            <a:srgbClr val="000000"/>
                          </a:solidFill>
                          <a:effectLst/>
                          <a:latin typeface="Calibri" panose="020F0502020204030204" pitchFamily="34" charset="0"/>
                        </a:rPr>
                        <a:t>Maximum Employee Contribution</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algn="ctr" fontAlgn="b"/>
                      <a:r>
                        <a:rPr lang="en-US" sz="1000" b="1" i="0" u="none" strike="noStrike" dirty="0">
                          <a:solidFill>
                            <a:srgbClr val="000000"/>
                          </a:solidFill>
                          <a:effectLst/>
                          <a:latin typeface="Calibri" panose="020F0502020204030204" pitchFamily="34" charset="0"/>
                        </a:rPr>
                        <a:t> $           19,500 </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3479312226"/>
                  </a:ext>
                </a:extLst>
              </a:tr>
              <a:tr h="262272">
                <a:tc vMerge="1">
                  <a:txBody>
                    <a:bodyPr/>
                    <a:lstStyle/>
                    <a:p>
                      <a:endParaRPr lang="en-US"/>
                    </a:p>
                  </a:txBody>
                  <a:tcPr/>
                </a:tc>
                <a:tc>
                  <a:txBody>
                    <a:bodyPr/>
                    <a:lstStyle/>
                    <a:p>
                      <a:pPr marL="91440" algn="l" fontAlgn="b"/>
                      <a:r>
                        <a:rPr lang="en-US" sz="1000" b="0" i="0" u="none" strike="noStrike" dirty="0">
                          <a:solidFill>
                            <a:srgbClr val="000000"/>
                          </a:solidFill>
                          <a:effectLst/>
                          <a:latin typeface="Calibri" panose="020F0502020204030204" pitchFamily="34" charset="0"/>
                        </a:rPr>
                        <a:t>Catch-up Contribution: Age 50+</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US" sz="1000" b="1" i="0" u="none" strike="noStrike" dirty="0">
                          <a:solidFill>
                            <a:srgbClr val="000000"/>
                          </a:solidFill>
                          <a:effectLst/>
                          <a:latin typeface="Calibri" panose="020F0502020204030204" pitchFamily="34" charset="0"/>
                        </a:rPr>
                        <a:t> $              6,500 </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11497724"/>
                  </a:ext>
                </a:extLst>
              </a:tr>
              <a:tr h="262272">
                <a:tc vMerge="1">
                  <a:txBody>
                    <a:bodyPr/>
                    <a:lstStyle/>
                    <a:p>
                      <a:endParaRPr lang="en-US"/>
                    </a:p>
                  </a:txBody>
                  <a:tcPr/>
                </a:tc>
                <a:tc>
                  <a:txBody>
                    <a:bodyPr/>
                    <a:lstStyle/>
                    <a:p>
                      <a:pPr marL="91440" algn="l" fontAlgn="b"/>
                      <a:r>
                        <a:rPr lang="en-US" sz="1000" b="0" i="0" u="none" strike="noStrike" dirty="0">
                          <a:solidFill>
                            <a:srgbClr val="000000"/>
                          </a:solidFill>
                          <a:effectLst/>
                          <a:latin typeface="Calibri" panose="020F0502020204030204" pitchFamily="34" charset="0"/>
                        </a:rPr>
                        <a:t>Highly Compensated Employee</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000" b="1" i="0" u="none" strike="noStrike" dirty="0">
                          <a:solidFill>
                            <a:schemeClr val="tx1"/>
                          </a:solidFill>
                          <a:effectLst/>
                          <a:latin typeface="Calibri" panose="020F0502020204030204" pitchFamily="34" charset="0"/>
                        </a:rPr>
                        <a:t> $         </a:t>
                      </a:r>
                      <a:r>
                        <a:rPr lang="en-US" sz="1000" b="1" i="0" u="none" strike="noStrike" dirty="0" smtClean="0">
                          <a:solidFill>
                            <a:schemeClr val="tx1"/>
                          </a:solidFill>
                          <a:effectLst/>
                          <a:latin typeface="Calibri" panose="020F0502020204030204" pitchFamily="34" charset="0"/>
                        </a:rPr>
                        <a:t>130,000 </a:t>
                      </a:r>
                      <a:endParaRPr lang="en-US" sz="1000" b="1" i="0" u="none" strike="noStrike" dirty="0">
                        <a:solidFill>
                          <a:schemeClr val="tx1"/>
                        </a:solidFill>
                        <a:effectLst/>
                        <a:latin typeface="Calibri" panose="020F0502020204030204" pitchFamily="34" charset="0"/>
                      </a:endParaRP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774034076"/>
                  </a:ext>
                </a:extLst>
              </a:tr>
              <a:tr h="262272">
                <a:tc rowSpan="2">
                  <a:txBody>
                    <a:bodyPr/>
                    <a:lstStyle/>
                    <a:p>
                      <a:pPr algn="l" fontAlgn="ctr"/>
                      <a:r>
                        <a:rPr lang="en-US" sz="1050" b="1" i="0" u="none" strike="noStrike" dirty="0">
                          <a:solidFill>
                            <a:srgbClr val="000000"/>
                          </a:solidFill>
                          <a:effectLst/>
                          <a:latin typeface="Calibri" panose="020F0502020204030204" pitchFamily="34" charset="0"/>
                        </a:rPr>
                        <a:t>Profit Sharing and 401(k)</a:t>
                      </a:r>
                    </a:p>
                  </a:txBody>
                  <a:tcPr marL="8491" marR="8491" marT="8491" marB="0" anchor="ctr">
                    <a:lnL w="6350" cap="flat" cmpd="sng" algn="ctr">
                      <a:solidFill>
                        <a:srgbClr val="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tc>
                  <a:txBody>
                    <a:bodyPr/>
                    <a:lstStyle/>
                    <a:p>
                      <a:pPr marL="91440" algn="l" fontAlgn="b"/>
                      <a:r>
                        <a:rPr lang="en-US" sz="1000" b="0" i="0" u="none" strike="noStrike" dirty="0">
                          <a:solidFill>
                            <a:srgbClr val="000000"/>
                          </a:solidFill>
                          <a:effectLst/>
                          <a:latin typeface="Calibri" panose="020F0502020204030204" pitchFamily="34" charset="0"/>
                        </a:rPr>
                        <a:t>Defined Contribution Limit</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tc>
                  <a:txBody>
                    <a:bodyPr/>
                    <a:lstStyle/>
                    <a:p>
                      <a:pPr algn="ctr" fontAlgn="b"/>
                      <a:r>
                        <a:rPr lang="en-US" sz="1000" b="1" i="0" u="none" strike="noStrike" dirty="0">
                          <a:solidFill>
                            <a:schemeClr val="tx1"/>
                          </a:solidFill>
                          <a:effectLst/>
                          <a:latin typeface="Calibri" panose="020F0502020204030204" pitchFamily="34" charset="0"/>
                        </a:rPr>
                        <a:t> $           </a:t>
                      </a:r>
                      <a:r>
                        <a:rPr lang="en-US" sz="1000" b="1" i="0" u="none" strike="noStrike" dirty="0" smtClean="0">
                          <a:solidFill>
                            <a:schemeClr val="tx1"/>
                          </a:solidFill>
                          <a:effectLst/>
                          <a:latin typeface="Calibri" panose="020F0502020204030204" pitchFamily="34" charset="0"/>
                        </a:rPr>
                        <a:t>57,000 </a:t>
                      </a:r>
                      <a:endParaRPr lang="en-US" sz="1000" b="1" i="0" u="none" strike="noStrike" dirty="0">
                        <a:solidFill>
                          <a:schemeClr val="tx1"/>
                        </a:solidFill>
                        <a:effectLst/>
                        <a:latin typeface="Calibri" panose="020F0502020204030204" pitchFamily="34" charset="0"/>
                      </a:endParaRP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2125330605"/>
                  </a:ext>
                </a:extLst>
              </a:tr>
              <a:tr h="262272">
                <a:tc vMerge="1">
                  <a:txBody>
                    <a:bodyPr/>
                    <a:lstStyle/>
                    <a:p>
                      <a:endParaRPr lang="en-US"/>
                    </a:p>
                  </a:txBody>
                  <a:tcPr/>
                </a:tc>
                <a:tc>
                  <a:txBody>
                    <a:bodyPr/>
                    <a:lstStyle/>
                    <a:p>
                      <a:pPr marL="91440" algn="l" fontAlgn="b"/>
                      <a:r>
                        <a:rPr lang="en-US" sz="1000" b="0" i="0" u="none" strike="noStrike" dirty="0">
                          <a:solidFill>
                            <a:srgbClr val="000000"/>
                          </a:solidFill>
                          <a:effectLst/>
                          <a:latin typeface="Calibri" panose="020F0502020204030204" pitchFamily="34" charset="0"/>
                        </a:rPr>
                        <a:t>Top-heavy Plan Key Employee Compensation</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algn="ctr" fontAlgn="b"/>
                      <a:r>
                        <a:rPr lang="en-US" sz="1000" b="1" i="0" u="none" strike="noStrike" dirty="0">
                          <a:solidFill>
                            <a:schemeClr val="tx1"/>
                          </a:solidFill>
                          <a:effectLst/>
                          <a:latin typeface="Calibri" panose="020F0502020204030204" pitchFamily="34" charset="0"/>
                        </a:rPr>
                        <a:t> $         </a:t>
                      </a:r>
                      <a:r>
                        <a:rPr lang="en-US" sz="1000" b="1" i="0" u="none" strike="noStrike" dirty="0" smtClean="0">
                          <a:solidFill>
                            <a:schemeClr val="tx1"/>
                          </a:solidFill>
                          <a:effectLst/>
                          <a:latin typeface="Calibri" panose="020F0502020204030204" pitchFamily="34" charset="0"/>
                        </a:rPr>
                        <a:t>185,000 </a:t>
                      </a:r>
                      <a:endParaRPr lang="en-US" sz="1000" b="1" i="0" u="none" strike="noStrike" dirty="0">
                        <a:solidFill>
                          <a:schemeClr val="tx1"/>
                        </a:solidFill>
                        <a:effectLst/>
                        <a:latin typeface="Calibri" panose="020F0502020204030204" pitchFamily="34" charset="0"/>
                      </a:endParaRP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469276551"/>
                  </a:ext>
                </a:extLst>
              </a:tr>
              <a:tr h="262272">
                <a:tc>
                  <a:txBody>
                    <a:bodyPr/>
                    <a:lstStyle/>
                    <a:p>
                      <a:pPr algn="l" fontAlgn="b"/>
                      <a:r>
                        <a:rPr lang="en-US" sz="1050" b="1" i="0" u="none" strike="noStrike" dirty="0">
                          <a:solidFill>
                            <a:srgbClr val="000000"/>
                          </a:solidFill>
                          <a:effectLst/>
                          <a:latin typeface="Calibri" panose="020F0502020204030204" pitchFamily="34" charset="0"/>
                        </a:rPr>
                        <a:t>Profit Sharing, 401(k), and SEP</a:t>
                      </a:r>
                    </a:p>
                  </a:txBody>
                  <a:tcPr marL="8491" marR="8491" marT="8491" marB="0" anchor="ctr">
                    <a:lnL w="6350" cap="flat" cmpd="sng" algn="ctr">
                      <a:solidFill>
                        <a:srgbClr val="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noFill/>
                  </a:tcPr>
                </a:tc>
                <a:tc>
                  <a:txBody>
                    <a:bodyPr/>
                    <a:lstStyle/>
                    <a:p>
                      <a:pPr marL="91440" algn="l" fontAlgn="b"/>
                      <a:r>
                        <a:rPr lang="en-US" sz="1000" b="0" i="0" u="none" strike="noStrike" dirty="0">
                          <a:solidFill>
                            <a:srgbClr val="000000"/>
                          </a:solidFill>
                          <a:effectLst/>
                          <a:latin typeface="Calibri" panose="020F0502020204030204" pitchFamily="34" charset="0"/>
                        </a:rPr>
                        <a:t>Annual Compensation Limit</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noFill/>
                  </a:tcPr>
                </a:tc>
                <a:tc>
                  <a:txBody>
                    <a:bodyPr/>
                    <a:lstStyle/>
                    <a:p>
                      <a:pPr algn="ctr" fontAlgn="b"/>
                      <a:r>
                        <a:rPr lang="en-US" sz="1000" b="1" i="0" u="none" strike="noStrike" dirty="0">
                          <a:solidFill>
                            <a:srgbClr val="000000"/>
                          </a:solidFill>
                          <a:effectLst/>
                          <a:latin typeface="Calibri" panose="020F0502020204030204" pitchFamily="34" charset="0"/>
                        </a:rPr>
                        <a:t> $         285,000 </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xmlns="" val="2299397160"/>
                  </a:ext>
                </a:extLst>
              </a:tr>
            </a:tbl>
          </a:graphicData>
        </a:graphic>
      </p:graphicFrame>
      <p:sp>
        <p:nvSpPr>
          <p:cNvPr id="6" name="TextBox 5">
            <a:extLst>
              <a:ext uri="{FF2B5EF4-FFF2-40B4-BE49-F238E27FC236}">
                <a16:creationId xmlns:a16="http://schemas.microsoft.com/office/drawing/2014/main" xmlns="" id="{DBD9A973-4487-45F3-97B5-E84D520724D5}"/>
              </a:ext>
            </a:extLst>
          </p:cNvPr>
          <p:cNvSpPr txBox="1"/>
          <p:nvPr/>
        </p:nvSpPr>
        <p:spPr>
          <a:xfrm>
            <a:off x="652009" y="5319333"/>
            <a:ext cx="5812291" cy="369332"/>
          </a:xfrm>
          <a:prstGeom prst="rect">
            <a:avLst/>
          </a:prstGeom>
          <a:noFill/>
        </p:spPr>
        <p:txBody>
          <a:bodyPr wrap="square" rtlCol="0">
            <a:spAutoFit/>
          </a:bodyPr>
          <a:lstStyle/>
          <a:p>
            <a:r>
              <a:rPr lang="en-US" sz="900" dirty="0">
                <a:latin typeface="+mj-lt"/>
              </a:rPr>
              <a:t>* Only 457(b) plans of state and local governments may allow catch-up contributions for participants who are aged 50 or older.  Some plans also allow Special 457(b) catch-up contributions.  Refer to your plan details for further information </a:t>
            </a:r>
          </a:p>
        </p:txBody>
      </p:sp>
      <p:sp>
        <p:nvSpPr>
          <p:cNvPr id="7" name="TextBox 6">
            <a:extLst>
              <a:ext uri="{FF2B5EF4-FFF2-40B4-BE49-F238E27FC236}">
                <a16:creationId xmlns:a16="http://schemas.microsoft.com/office/drawing/2014/main" xmlns="" id="{4C547DF8-2A3D-4471-BEA9-57CD45D73748}"/>
              </a:ext>
            </a:extLst>
          </p:cNvPr>
          <p:cNvSpPr txBox="1"/>
          <p:nvPr/>
        </p:nvSpPr>
        <p:spPr>
          <a:xfrm>
            <a:off x="978984" y="5806594"/>
            <a:ext cx="7764324" cy="430887"/>
          </a:xfrm>
          <a:prstGeom prst="rect">
            <a:avLst/>
          </a:prstGeom>
          <a:noFill/>
        </p:spPr>
        <p:txBody>
          <a:bodyPr wrap="square" rtlCol="0">
            <a:spAutoFit/>
          </a:bodyPr>
          <a:lstStyle/>
          <a:p>
            <a:r>
              <a:rPr lang="en-US" sz="1000" dirty="0"/>
              <a:t>Source: </a:t>
            </a:r>
            <a:r>
              <a:rPr lang="en-US" sz="1000" dirty="0">
                <a:hlinkClick r:id="rId3"/>
              </a:rPr>
              <a:t>https://www.irs.gov/retirement-plans/plan-participant-employee/retirement-topics-catch-up-contributions</a:t>
            </a:r>
            <a:r>
              <a:rPr lang="en-US" sz="1000" dirty="0"/>
              <a:t> ; accessed Jan 2020</a:t>
            </a:r>
          </a:p>
          <a:p>
            <a:endParaRPr lang="en-US" sz="1200" dirty="0"/>
          </a:p>
        </p:txBody>
      </p:sp>
    </p:spTree>
    <p:extLst>
      <p:ext uri="{BB962C8B-B14F-4D97-AF65-F5344CB8AC3E}">
        <p14:creationId xmlns:p14="http://schemas.microsoft.com/office/powerpoint/2010/main" val="2582391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6103CA7-4665-4EAA-8C62-7DBAF545E146}"/>
              </a:ext>
            </a:extLst>
          </p:cNvPr>
          <p:cNvSpPr>
            <a:spLocks noGrp="1"/>
          </p:cNvSpPr>
          <p:nvPr>
            <p:ph type="body" sz="quarter" idx="10"/>
          </p:nvPr>
        </p:nvSpPr>
        <p:spPr>
          <a:xfrm>
            <a:off x="551157" y="523355"/>
            <a:ext cx="10609261" cy="508678"/>
          </a:xfrm>
        </p:spPr>
        <p:txBody>
          <a:bodyPr/>
          <a:lstStyle/>
          <a:p>
            <a:r>
              <a:rPr lang="en-US" dirty="0"/>
              <a:t>Required Minimum Distributions</a:t>
            </a:r>
          </a:p>
        </p:txBody>
      </p:sp>
      <p:grpSp>
        <p:nvGrpSpPr>
          <p:cNvPr id="3" name="Group 2">
            <a:extLst>
              <a:ext uri="{FF2B5EF4-FFF2-40B4-BE49-F238E27FC236}">
                <a16:creationId xmlns:a16="http://schemas.microsoft.com/office/drawing/2014/main" xmlns="" id="{61320FB6-DD6E-413E-B1E5-175529942D8F}"/>
              </a:ext>
            </a:extLst>
          </p:cNvPr>
          <p:cNvGrpSpPr/>
          <p:nvPr/>
        </p:nvGrpSpPr>
        <p:grpSpPr>
          <a:xfrm>
            <a:off x="3179087" y="1596572"/>
            <a:ext cx="4969062" cy="4876378"/>
            <a:chOff x="2598580" y="1425543"/>
            <a:chExt cx="3946840" cy="3873222"/>
          </a:xfrm>
        </p:grpSpPr>
        <p:sp>
          <p:nvSpPr>
            <p:cNvPr id="4" name="Oval 3">
              <a:extLst>
                <a:ext uri="{FF2B5EF4-FFF2-40B4-BE49-F238E27FC236}">
                  <a16:creationId xmlns:a16="http://schemas.microsoft.com/office/drawing/2014/main" xmlns="" id="{6EBA43A7-2A8E-404E-BE86-968A58740BB9}"/>
                </a:ext>
              </a:extLst>
            </p:cNvPr>
            <p:cNvSpPr/>
            <p:nvPr/>
          </p:nvSpPr>
          <p:spPr>
            <a:xfrm>
              <a:off x="2791328" y="1425543"/>
              <a:ext cx="3561352" cy="3561352"/>
            </a:xfrm>
            <a:prstGeom prst="ellipse">
              <a:avLst/>
            </a:prstGeom>
            <a:noFill/>
            <a:ln w="38100" cap="rnd">
              <a:solidFill>
                <a:schemeClr val="bg1">
                  <a:lumMod val="75000"/>
                </a:schemeClr>
              </a:soli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cxnSp>
          <p:nvCxnSpPr>
            <p:cNvPr id="5" name="Straight Connector 4">
              <a:extLst>
                <a:ext uri="{FF2B5EF4-FFF2-40B4-BE49-F238E27FC236}">
                  <a16:creationId xmlns:a16="http://schemas.microsoft.com/office/drawing/2014/main" xmlns="" id="{30EB29ED-6121-4864-B9E3-B0C50D26CBCF}"/>
                </a:ext>
              </a:extLst>
            </p:cNvPr>
            <p:cNvCxnSpPr/>
            <p:nvPr/>
          </p:nvCxnSpPr>
          <p:spPr>
            <a:xfrm flipH="1">
              <a:off x="5196136" y="2636196"/>
              <a:ext cx="634797" cy="286903"/>
            </a:xfrm>
            <a:prstGeom prst="line">
              <a:avLst/>
            </a:prstGeom>
            <a:ln w="254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9FF696AA-1821-4207-AE9D-ED6DB761BE03}"/>
                </a:ext>
              </a:extLst>
            </p:cNvPr>
            <p:cNvCxnSpPr/>
            <p:nvPr/>
          </p:nvCxnSpPr>
          <p:spPr>
            <a:xfrm>
              <a:off x="3298866" y="2636196"/>
              <a:ext cx="634797" cy="286903"/>
            </a:xfrm>
            <a:prstGeom prst="line">
              <a:avLst/>
            </a:prstGeom>
            <a:ln w="254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47976DC8-4E25-496C-85D7-FD1218063AC5}"/>
                </a:ext>
              </a:extLst>
            </p:cNvPr>
            <p:cNvCxnSpPr/>
            <p:nvPr/>
          </p:nvCxnSpPr>
          <p:spPr>
            <a:xfrm flipH="1" flipV="1">
              <a:off x="5138918" y="3549814"/>
              <a:ext cx="512767" cy="321666"/>
            </a:xfrm>
            <a:prstGeom prst="line">
              <a:avLst/>
            </a:prstGeom>
            <a:ln w="254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9" name="Hand">
              <a:extLst>
                <a:ext uri="{FF2B5EF4-FFF2-40B4-BE49-F238E27FC236}">
                  <a16:creationId xmlns:a16="http://schemas.microsoft.com/office/drawing/2014/main" xmlns="" id="{5B2BA95F-32EB-492C-A854-FA4D36FB49F5}"/>
                </a:ext>
              </a:extLst>
            </p:cNvPr>
            <p:cNvGrpSpPr/>
            <p:nvPr/>
          </p:nvGrpSpPr>
          <p:grpSpPr>
            <a:xfrm>
              <a:off x="3446148" y="3467269"/>
              <a:ext cx="2584137" cy="1831496"/>
              <a:chOff x="4630738" y="4456113"/>
              <a:chExt cx="4338637" cy="3074987"/>
            </a:xfrm>
          </p:grpSpPr>
          <p:sp>
            <p:nvSpPr>
              <p:cNvPr id="26" name="Freeform 5">
                <a:extLst>
                  <a:ext uri="{FF2B5EF4-FFF2-40B4-BE49-F238E27FC236}">
                    <a16:creationId xmlns:a16="http://schemas.microsoft.com/office/drawing/2014/main" xmlns="" id="{308D5CA4-EB0C-4D17-9D46-A72225277527}"/>
                  </a:ext>
                </a:extLst>
              </p:cNvPr>
              <p:cNvSpPr>
                <a:spLocks/>
              </p:cNvSpPr>
              <p:nvPr/>
            </p:nvSpPr>
            <p:spPr bwMode="auto">
              <a:xfrm>
                <a:off x="4630738" y="4456113"/>
                <a:ext cx="3773487" cy="1887537"/>
              </a:xfrm>
              <a:custGeom>
                <a:avLst/>
                <a:gdLst>
                  <a:gd name="T0" fmla="*/ 767 w 1101"/>
                  <a:gd name="T1" fmla="*/ 461 h 550"/>
                  <a:gd name="T2" fmla="*/ 800 w 1101"/>
                  <a:gd name="T3" fmla="*/ 550 h 550"/>
                  <a:gd name="T4" fmla="*/ 1101 w 1101"/>
                  <a:gd name="T5" fmla="*/ 550 h 550"/>
                  <a:gd name="T6" fmla="*/ 1013 w 1101"/>
                  <a:gd name="T7" fmla="*/ 376 h 550"/>
                  <a:gd name="T8" fmla="*/ 949 w 1101"/>
                  <a:gd name="T9" fmla="*/ 243 h 550"/>
                  <a:gd name="T10" fmla="*/ 936 w 1101"/>
                  <a:gd name="T11" fmla="*/ 228 h 550"/>
                  <a:gd name="T12" fmla="*/ 832 w 1101"/>
                  <a:gd name="T13" fmla="*/ 128 h 550"/>
                  <a:gd name="T14" fmla="*/ 640 w 1101"/>
                  <a:gd name="T15" fmla="*/ 93 h 550"/>
                  <a:gd name="T16" fmla="*/ 611 w 1101"/>
                  <a:gd name="T17" fmla="*/ 90 h 550"/>
                  <a:gd name="T18" fmla="*/ 494 w 1101"/>
                  <a:gd name="T19" fmla="*/ 66 h 550"/>
                  <a:gd name="T20" fmla="*/ 380 w 1101"/>
                  <a:gd name="T21" fmla="*/ 40 h 550"/>
                  <a:gd name="T22" fmla="*/ 334 w 1101"/>
                  <a:gd name="T23" fmla="*/ 92 h 550"/>
                  <a:gd name="T24" fmla="*/ 454 w 1101"/>
                  <a:gd name="T25" fmla="*/ 148 h 550"/>
                  <a:gd name="T26" fmla="*/ 531 w 1101"/>
                  <a:gd name="T27" fmla="*/ 168 h 550"/>
                  <a:gd name="T28" fmla="*/ 511 w 1101"/>
                  <a:gd name="T29" fmla="*/ 184 h 550"/>
                  <a:gd name="T30" fmla="*/ 382 w 1101"/>
                  <a:gd name="T31" fmla="*/ 164 h 550"/>
                  <a:gd name="T32" fmla="*/ 339 w 1101"/>
                  <a:gd name="T33" fmla="*/ 152 h 550"/>
                  <a:gd name="T34" fmla="*/ 300 w 1101"/>
                  <a:gd name="T35" fmla="*/ 109 h 550"/>
                  <a:gd name="T36" fmla="*/ 255 w 1101"/>
                  <a:gd name="T37" fmla="*/ 24 h 550"/>
                  <a:gd name="T38" fmla="*/ 196 w 1101"/>
                  <a:gd name="T39" fmla="*/ 31 h 550"/>
                  <a:gd name="T40" fmla="*/ 225 w 1101"/>
                  <a:gd name="T41" fmla="*/ 108 h 550"/>
                  <a:gd name="T42" fmla="*/ 146 w 1101"/>
                  <a:gd name="T43" fmla="*/ 50 h 550"/>
                  <a:gd name="T44" fmla="*/ 146 w 1101"/>
                  <a:gd name="T45" fmla="*/ 49 h 550"/>
                  <a:gd name="T46" fmla="*/ 106 w 1101"/>
                  <a:gd name="T47" fmla="*/ 12 h 550"/>
                  <a:gd name="T48" fmla="*/ 61 w 1101"/>
                  <a:gd name="T49" fmla="*/ 27 h 550"/>
                  <a:gd name="T50" fmla="*/ 21 w 1101"/>
                  <a:gd name="T51" fmla="*/ 22 h 550"/>
                  <a:gd name="T52" fmla="*/ 5 w 1101"/>
                  <a:gd name="T53" fmla="*/ 48 h 550"/>
                  <a:gd name="T54" fmla="*/ 64 w 1101"/>
                  <a:gd name="T55" fmla="*/ 141 h 550"/>
                  <a:gd name="T56" fmla="*/ 195 w 1101"/>
                  <a:gd name="T57" fmla="*/ 268 h 550"/>
                  <a:gd name="T58" fmla="*/ 287 w 1101"/>
                  <a:gd name="T59" fmla="*/ 302 h 550"/>
                  <a:gd name="T60" fmla="*/ 348 w 1101"/>
                  <a:gd name="T61" fmla="*/ 322 h 550"/>
                  <a:gd name="T62" fmla="*/ 425 w 1101"/>
                  <a:gd name="T63" fmla="*/ 347 h 550"/>
                  <a:gd name="T64" fmla="*/ 454 w 1101"/>
                  <a:gd name="T65" fmla="*/ 356 h 550"/>
                  <a:gd name="T66" fmla="*/ 523 w 1101"/>
                  <a:gd name="T67" fmla="*/ 365 h 550"/>
                  <a:gd name="T68" fmla="*/ 523 w 1101"/>
                  <a:gd name="T69" fmla="*/ 365 h 550"/>
                  <a:gd name="T70" fmla="*/ 691 w 1101"/>
                  <a:gd name="T71" fmla="*/ 389 h 550"/>
                  <a:gd name="T72" fmla="*/ 767 w 1101"/>
                  <a:gd name="T73" fmla="*/ 461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1" h="550">
                    <a:moveTo>
                      <a:pt x="767" y="461"/>
                    </a:moveTo>
                    <a:cubicBezTo>
                      <a:pt x="781" y="483"/>
                      <a:pt x="796" y="536"/>
                      <a:pt x="800" y="550"/>
                    </a:cubicBezTo>
                    <a:cubicBezTo>
                      <a:pt x="1101" y="550"/>
                      <a:pt x="1101" y="550"/>
                      <a:pt x="1101" y="550"/>
                    </a:cubicBezTo>
                    <a:cubicBezTo>
                      <a:pt x="1078" y="503"/>
                      <a:pt x="1029" y="406"/>
                      <a:pt x="1013" y="376"/>
                    </a:cubicBezTo>
                    <a:cubicBezTo>
                      <a:pt x="992" y="336"/>
                      <a:pt x="990" y="304"/>
                      <a:pt x="949" y="243"/>
                    </a:cubicBezTo>
                    <a:cubicBezTo>
                      <a:pt x="945" y="238"/>
                      <a:pt x="941" y="233"/>
                      <a:pt x="936" y="228"/>
                    </a:cubicBezTo>
                    <a:cubicBezTo>
                      <a:pt x="917" y="197"/>
                      <a:pt x="869" y="147"/>
                      <a:pt x="832" y="128"/>
                    </a:cubicBezTo>
                    <a:cubicBezTo>
                      <a:pt x="795" y="110"/>
                      <a:pt x="670" y="93"/>
                      <a:pt x="640" y="93"/>
                    </a:cubicBezTo>
                    <a:cubicBezTo>
                      <a:pt x="630" y="92"/>
                      <a:pt x="620" y="90"/>
                      <a:pt x="611" y="90"/>
                    </a:cubicBezTo>
                    <a:cubicBezTo>
                      <a:pt x="576" y="88"/>
                      <a:pt x="514" y="76"/>
                      <a:pt x="494" y="66"/>
                    </a:cubicBezTo>
                    <a:cubicBezTo>
                      <a:pt x="473" y="55"/>
                      <a:pt x="412" y="44"/>
                      <a:pt x="380" y="40"/>
                    </a:cubicBezTo>
                    <a:cubicBezTo>
                      <a:pt x="348" y="35"/>
                      <a:pt x="320" y="64"/>
                      <a:pt x="334" y="92"/>
                    </a:cubicBezTo>
                    <a:cubicBezTo>
                      <a:pt x="349" y="121"/>
                      <a:pt x="447" y="148"/>
                      <a:pt x="454" y="148"/>
                    </a:cubicBezTo>
                    <a:cubicBezTo>
                      <a:pt x="461" y="148"/>
                      <a:pt x="516" y="164"/>
                      <a:pt x="531" y="168"/>
                    </a:cubicBezTo>
                    <a:cubicBezTo>
                      <a:pt x="523" y="174"/>
                      <a:pt x="516" y="180"/>
                      <a:pt x="511" y="184"/>
                    </a:cubicBezTo>
                    <a:cubicBezTo>
                      <a:pt x="456" y="176"/>
                      <a:pt x="387" y="166"/>
                      <a:pt x="382" y="164"/>
                    </a:cubicBezTo>
                    <a:cubicBezTo>
                      <a:pt x="380" y="164"/>
                      <a:pt x="361" y="158"/>
                      <a:pt x="339" y="152"/>
                    </a:cubicBezTo>
                    <a:cubicBezTo>
                      <a:pt x="320" y="132"/>
                      <a:pt x="302" y="112"/>
                      <a:pt x="300" y="109"/>
                    </a:cubicBezTo>
                    <a:cubicBezTo>
                      <a:pt x="296" y="104"/>
                      <a:pt x="271" y="48"/>
                      <a:pt x="255" y="24"/>
                    </a:cubicBezTo>
                    <a:cubicBezTo>
                      <a:pt x="239" y="0"/>
                      <a:pt x="192" y="19"/>
                      <a:pt x="196" y="31"/>
                    </a:cubicBezTo>
                    <a:cubicBezTo>
                      <a:pt x="199" y="38"/>
                      <a:pt x="212" y="75"/>
                      <a:pt x="225" y="108"/>
                    </a:cubicBezTo>
                    <a:cubicBezTo>
                      <a:pt x="194" y="86"/>
                      <a:pt x="146" y="50"/>
                      <a:pt x="146" y="50"/>
                    </a:cubicBezTo>
                    <a:cubicBezTo>
                      <a:pt x="146" y="50"/>
                      <a:pt x="146" y="50"/>
                      <a:pt x="146" y="49"/>
                    </a:cubicBezTo>
                    <a:cubicBezTo>
                      <a:pt x="130" y="30"/>
                      <a:pt x="115" y="14"/>
                      <a:pt x="106" y="12"/>
                    </a:cubicBezTo>
                    <a:cubicBezTo>
                      <a:pt x="87" y="8"/>
                      <a:pt x="68" y="19"/>
                      <a:pt x="61" y="27"/>
                    </a:cubicBezTo>
                    <a:cubicBezTo>
                      <a:pt x="57" y="24"/>
                      <a:pt x="40" y="13"/>
                      <a:pt x="21" y="22"/>
                    </a:cubicBezTo>
                    <a:cubicBezTo>
                      <a:pt x="0" y="32"/>
                      <a:pt x="1" y="42"/>
                      <a:pt x="5" y="48"/>
                    </a:cubicBezTo>
                    <a:cubicBezTo>
                      <a:pt x="9" y="54"/>
                      <a:pt x="61" y="136"/>
                      <a:pt x="64" y="141"/>
                    </a:cubicBezTo>
                    <a:cubicBezTo>
                      <a:pt x="66" y="146"/>
                      <a:pt x="187" y="259"/>
                      <a:pt x="195" y="268"/>
                    </a:cubicBezTo>
                    <a:cubicBezTo>
                      <a:pt x="198" y="271"/>
                      <a:pt x="239" y="286"/>
                      <a:pt x="287" y="302"/>
                    </a:cubicBezTo>
                    <a:cubicBezTo>
                      <a:pt x="307" y="309"/>
                      <a:pt x="328" y="316"/>
                      <a:pt x="348" y="322"/>
                    </a:cubicBezTo>
                    <a:cubicBezTo>
                      <a:pt x="377" y="332"/>
                      <a:pt x="405" y="341"/>
                      <a:pt x="425" y="347"/>
                    </a:cubicBezTo>
                    <a:cubicBezTo>
                      <a:pt x="440" y="352"/>
                      <a:pt x="450" y="355"/>
                      <a:pt x="454" y="356"/>
                    </a:cubicBezTo>
                    <a:cubicBezTo>
                      <a:pt x="460" y="357"/>
                      <a:pt x="487" y="361"/>
                      <a:pt x="523" y="365"/>
                    </a:cubicBezTo>
                    <a:cubicBezTo>
                      <a:pt x="523" y="365"/>
                      <a:pt x="523" y="365"/>
                      <a:pt x="523" y="365"/>
                    </a:cubicBezTo>
                    <a:cubicBezTo>
                      <a:pt x="593" y="373"/>
                      <a:pt x="660" y="383"/>
                      <a:pt x="691" y="389"/>
                    </a:cubicBezTo>
                    <a:cubicBezTo>
                      <a:pt x="738" y="399"/>
                      <a:pt x="751" y="437"/>
                      <a:pt x="767" y="461"/>
                    </a:cubicBezTo>
                    <a:close/>
                  </a:path>
                </a:pathLst>
              </a:custGeom>
              <a:solidFill>
                <a:srgbClr val="D7CC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27" name="Freeform 6">
                <a:extLst>
                  <a:ext uri="{FF2B5EF4-FFF2-40B4-BE49-F238E27FC236}">
                    <a16:creationId xmlns:a16="http://schemas.microsoft.com/office/drawing/2014/main" xmlns="" id="{A84275F6-AE31-4C8E-BDE0-75F5847891E3}"/>
                  </a:ext>
                </a:extLst>
              </p:cNvPr>
              <p:cNvSpPr>
                <a:spLocks noEditPoints="1"/>
              </p:cNvSpPr>
              <p:nvPr/>
            </p:nvSpPr>
            <p:spPr bwMode="auto">
              <a:xfrm>
                <a:off x="4630738" y="4484688"/>
                <a:ext cx="3749675" cy="1858962"/>
              </a:xfrm>
              <a:custGeom>
                <a:avLst/>
                <a:gdLst>
                  <a:gd name="T0" fmla="*/ 372 w 1094"/>
                  <a:gd name="T1" fmla="*/ 242 h 542"/>
                  <a:gd name="T2" fmla="*/ 212 w 1094"/>
                  <a:gd name="T3" fmla="*/ 8 h 542"/>
                  <a:gd name="T4" fmla="*/ 146 w 1094"/>
                  <a:gd name="T5" fmla="*/ 42 h 542"/>
                  <a:gd name="T6" fmla="*/ 264 w 1094"/>
                  <a:gd name="T7" fmla="*/ 170 h 542"/>
                  <a:gd name="T8" fmla="*/ 379 w 1094"/>
                  <a:gd name="T9" fmla="*/ 275 h 542"/>
                  <a:gd name="T10" fmla="*/ 142 w 1094"/>
                  <a:gd name="T11" fmla="*/ 142 h 542"/>
                  <a:gd name="T12" fmla="*/ 106 w 1094"/>
                  <a:gd name="T13" fmla="*/ 4 h 542"/>
                  <a:gd name="T14" fmla="*/ 47 w 1094"/>
                  <a:gd name="T15" fmla="*/ 31 h 542"/>
                  <a:gd name="T16" fmla="*/ 14 w 1094"/>
                  <a:gd name="T17" fmla="*/ 24 h 542"/>
                  <a:gd name="T18" fmla="*/ 64 w 1094"/>
                  <a:gd name="T19" fmla="*/ 133 h 542"/>
                  <a:gd name="T20" fmla="*/ 269 w 1094"/>
                  <a:gd name="T21" fmla="*/ 288 h 542"/>
                  <a:gd name="T22" fmla="*/ 509 w 1094"/>
                  <a:gd name="T23" fmla="*/ 350 h 542"/>
                  <a:gd name="T24" fmla="*/ 767 w 1094"/>
                  <a:gd name="T25" fmla="*/ 453 h 542"/>
                  <a:gd name="T26" fmla="*/ 878 w 1094"/>
                  <a:gd name="T27" fmla="*/ 541 h 542"/>
                  <a:gd name="T28" fmla="*/ 191 w 1094"/>
                  <a:gd name="T29" fmla="*/ 85 h 542"/>
                  <a:gd name="T30" fmla="*/ 191 w 1094"/>
                  <a:gd name="T31" fmla="*/ 85 h 542"/>
                  <a:gd name="T32" fmla="*/ 949 w 1094"/>
                  <a:gd name="T33" fmla="*/ 235 h 542"/>
                  <a:gd name="T34" fmla="*/ 939 w 1094"/>
                  <a:gd name="T35" fmla="*/ 225 h 542"/>
                  <a:gd name="T36" fmla="*/ 636 w 1094"/>
                  <a:gd name="T37" fmla="*/ 90 h 542"/>
                  <a:gd name="T38" fmla="*/ 502 w 1094"/>
                  <a:gd name="T39" fmla="*/ 122 h 542"/>
                  <a:gd name="T40" fmla="*/ 345 w 1094"/>
                  <a:gd name="T41" fmla="*/ 41 h 542"/>
                  <a:gd name="T42" fmla="*/ 494 w 1094"/>
                  <a:gd name="T43" fmla="*/ 150 h 542"/>
                  <a:gd name="T44" fmla="*/ 500 w 1094"/>
                  <a:gd name="T45" fmla="*/ 151 h 542"/>
                  <a:gd name="T46" fmla="*/ 531 w 1094"/>
                  <a:gd name="T47" fmla="*/ 160 h 542"/>
                  <a:gd name="T48" fmla="*/ 339 w 1094"/>
                  <a:gd name="T49" fmla="*/ 144 h 542"/>
                  <a:gd name="T50" fmla="*/ 300 w 1094"/>
                  <a:gd name="T51" fmla="*/ 101 h 542"/>
                  <a:gd name="T52" fmla="*/ 253 w 1094"/>
                  <a:gd name="T53" fmla="*/ 24 h 542"/>
                  <a:gd name="T54" fmla="*/ 318 w 1094"/>
                  <a:gd name="T55" fmla="*/ 131 h 542"/>
                  <a:gd name="T56" fmla="*/ 367 w 1094"/>
                  <a:gd name="T57" fmla="*/ 179 h 542"/>
                  <a:gd name="T58" fmla="*/ 435 w 1094"/>
                  <a:gd name="T59" fmla="*/ 206 h 542"/>
                  <a:gd name="T60" fmla="*/ 755 w 1094"/>
                  <a:gd name="T61" fmla="*/ 226 h 542"/>
                  <a:gd name="T62" fmla="*/ 958 w 1094"/>
                  <a:gd name="T63" fmla="*/ 265 h 542"/>
                  <a:gd name="T64" fmla="*/ 1048 w 1094"/>
                  <a:gd name="T65" fmla="*/ 532 h 542"/>
                  <a:gd name="T66" fmla="*/ 1094 w 1094"/>
                  <a:gd name="T67" fmla="*/ 528 h 542"/>
                  <a:gd name="T68" fmla="*/ 348 w 1094"/>
                  <a:gd name="T69" fmla="*/ 153 h 542"/>
                  <a:gd name="T70" fmla="*/ 561 w 1094"/>
                  <a:gd name="T71" fmla="*/ 213 h 542"/>
                  <a:gd name="T72" fmla="*/ 478 w 1094"/>
                  <a:gd name="T73" fmla="*/ 212 h 542"/>
                  <a:gd name="T74" fmla="*/ 523 w 1094"/>
                  <a:gd name="T75" fmla="*/ 199 h 542"/>
                  <a:gd name="T76" fmla="*/ 819 w 1094"/>
                  <a:gd name="T77" fmla="*/ 184 h 542"/>
                  <a:gd name="T78" fmla="*/ 525 w 1094"/>
                  <a:gd name="T79" fmla="*/ 174 h 542"/>
                  <a:gd name="T80" fmla="*/ 566 w 1094"/>
                  <a:gd name="T81" fmla="*/ 152 h 542"/>
                  <a:gd name="T82" fmla="*/ 621 w 1094"/>
                  <a:gd name="T83" fmla="*/ 121 h 542"/>
                  <a:gd name="T84" fmla="*/ 878 w 1094"/>
                  <a:gd name="T85" fmla="*/ 179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4" h="542">
                    <a:moveTo>
                      <a:pt x="677" y="340"/>
                    </a:moveTo>
                    <a:cubicBezTo>
                      <a:pt x="636" y="332"/>
                      <a:pt x="538" y="337"/>
                      <a:pt x="518" y="327"/>
                    </a:cubicBezTo>
                    <a:cubicBezTo>
                      <a:pt x="498" y="317"/>
                      <a:pt x="385" y="249"/>
                      <a:pt x="372" y="242"/>
                    </a:cubicBezTo>
                    <a:cubicBezTo>
                      <a:pt x="358" y="234"/>
                      <a:pt x="276" y="154"/>
                      <a:pt x="271" y="149"/>
                    </a:cubicBezTo>
                    <a:cubicBezTo>
                      <a:pt x="267" y="145"/>
                      <a:pt x="216" y="41"/>
                      <a:pt x="212" y="25"/>
                    </a:cubicBezTo>
                    <a:cubicBezTo>
                      <a:pt x="210" y="19"/>
                      <a:pt x="211" y="13"/>
                      <a:pt x="212" y="8"/>
                    </a:cubicBezTo>
                    <a:cubicBezTo>
                      <a:pt x="202" y="12"/>
                      <a:pt x="195" y="18"/>
                      <a:pt x="196" y="23"/>
                    </a:cubicBezTo>
                    <a:cubicBezTo>
                      <a:pt x="199" y="30"/>
                      <a:pt x="212" y="67"/>
                      <a:pt x="225" y="100"/>
                    </a:cubicBezTo>
                    <a:cubicBezTo>
                      <a:pt x="194" y="78"/>
                      <a:pt x="146" y="42"/>
                      <a:pt x="146" y="42"/>
                    </a:cubicBezTo>
                    <a:cubicBezTo>
                      <a:pt x="146" y="42"/>
                      <a:pt x="146" y="42"/>
                      <a:pt x="146" y="41"/>
                    </a:cubicBezTo>
                    <a:cubicBezTo>
                      <a:pt x="173" y="74"/>
                      <a:pt x="201" y="116"/>
                      <a:pt x="201" y="116"/>
                    </a:cubicBezTo>
                    <a:cubicBezTo>
                      <a:pt x="264" y="170"/>
                      <a:pt x="264" y="170"/>
                      <a:pt x="264" y="170"/>
                    </a:cubicBezTo>
                    <a:cubicBezTo>
                      <a:pt x="264" y="167"/>
                      <a:pt x="264" y="167"/>
                      <a:pt x="264" y="167"/>
                    </a:cubicBezTo>
                    <a:cubicBezTo>
                      <a:pt x="285" y="194"/>
                      <a:pt x="321" y="244"/>
                      <a:pt x="331" y="248"/>
                    </a:cubicBezTo>
                    <a:cubicBezTo>
                      <a:pt x="335" y="250"/>
                      <a:pt x="354" y="261"/>
                      <a:pt x="379" y="275"/>
                    </a:cubicBezTo>
                    <a:cubicBezTo>
                      <a:pt x="372" y="277"/>
                      <a:pt x="366" y="275"/>
                      <a:pt x="357" y="276"/>
                    </a:cubicBezTo>
                    <a:cubicBezTo>
                      <a:pt x="337" y="277"/>
                      <a:pt x="291" y="270"/>
                      <a:pt x="276" y="258"/>
                    </a:cubicBezTo>
                    <a:cubicBezTo>
                      <a:pt x="260" y="247"/>
                      <a:pt x="148" y="152"/>
                      <a:pt x="142" y="142"/>
                    </a:cubicBezTo>
                    <a:cubicBezTo>
                      <a:pt x="137" y="132"/>
                      <a:pt x="85" y="28"/>
                      <a:pt x="86" y="16"/>
                    </a:cubicBezTo>
                    <a:cubicBezTo>
                      <a:pt x="87" y="10"/>
                      <a:pt x="99" y="7"/>
                      <a:pt x="109" y="6"/>
                    </a:cubicBezTo>
                    <a:cubicBezTo>
                      <a:pt x="108" y="5"/>
                      <a:pt x="107" y="5"/>
                      <a:pt x="106" y="4"/>
                    </a:cubicBezTo>
                    <a:cubicBezTo>
                      <a:pt x="87" y="0"/>
                      <a:pt x="68" y="11"/>
                      <a:pt x="61" y="19"/>
                    </a:cubicBezTo>
                    <a:cubicBezTo>
                      <a:pt x="58" y="16"/>
                      <a:pt x="43" y="7"/>
                      <a:pt x="26" y="13"/>
                    </a:cubicBezTo>
                    <a:cubicBezTo>
                      <a:pt x="32" y="15"/>
                      <a:pt x="41" y="20"/>
                      <a:pt x="47" y="31"/>
                    </a:cubicBezTo>
                    <a:cubicBezTo>
                      <a:pt x="57" y="51"/>
                      <a:pt x="113" y="147"/>
                      <a:pt x="118" y="157"/>
                    </a:cubicBezTo>
                    <a:cubicBezTo>
                      <a:pt x="122" y="167"/>
                      <a:pt x="86" y="153"/>
                      <a:pt x="68" y="128"/>
                    </a:cubicBezTo>
                    <a:cubicBezTo>
                      <a:pt x="50" y="102"/>
                      <a:pt x="16" y="37"/>
                      <a:pt x="14" y="24"/>
                    </a:cubicBezTo>
                    <a:cubicBezTo>
                      <a:pt x="13" y="22"/>
                      <a:pt x="13" y="20"/>
                      <a:pt x="13" y="19"/>
                    </a:cubicBezTo>
                    <a:cubicBezTo>
                      <a:pt x="0" y="27"/>
                      <a:pt x="2" y="35"/>
                      <a:pt x="5" y="40"/>
                    </a:cubicBezTo>
                    <a:cubicBezTo>
                      <a:pt x="9" y="46"/>
                      <a:pt x="61" y="128"/>
                      <a:pt x="64" y="133"/>
                    </a:cubicBezTo>
                    <a:cubicBezTo>
                      <a:pt x="66" y="138"/>
                      <a:pt x="187" y="251"/>
                      <a:pt x="195" y="260"/>
                    </a:cubicBezTo>
                    <a:cubicBezTo>
                      <a:pt x="198" y="263"/>
                      <a:pt x="229" y="274"/>
                      <a:pt x="269" y="288"/>
                    </a:cubicBezTo>
                    <a:cubicBezTo>
                      <a:pt x="269" y="288"/>
                      <a:pt x="269" y="288"/>
                      <a:pt x="269" y="288"/>
                    </a:cubicBezTo>
                    <a:cubicBezTo>
                      <a:pt x="275" y="290"/>
                      <a:pt x="281" y="292"/>
                      <a:pt x="287" y="294"/>
                    </a:cubicBezTo>
                    <a:cubicBezTo>
                      <a:pt x="358" y="318"/>
                      <a:pt x="443" y="345"/>
                      <a:pt x="454" y="348"/>
                    </a:cubicBezTo>
                    <a:cubicBezTo>
                      <a:pt x="458" y="349"/>
                      <a:pt x="481" y="348"/>
                      <a:pt x="509" y="350"/>
                    </a:cubicBezTo>
                    <a:cubicBezTo>
                      <a:pt x="514" y="352"/>
                      <a:pt x="519" y="355"/>
                      <a:pt x="523" y="357"/>
                    </a:cubicBezTo>
                    <a:cubicBezTo>
                      <a:pt x="593" y="365"/>
                      <a:pt x="660" y="375"/>
                      <a:pt x="691" y="381"/>
                    </a:cubicBezTo>
                    <a:cubicBezTo>
                      <a:pt x="738" y="391"/>
                      <a:pt x="751" y="429"/>
                      <a:pt x="767" y="453"/>
                    </a:cubicBezTo>
                    <a:cubicBezTo>
                      <a:pt x="781" y="475"/>
                      <a:pt x="796" y="528"/>
                      <a:pt x="800" y="542"/>
                    </a:cubicBezTo>
                    <a:cubicBezTo>
                      <a:pt x="859" y="542"/>
                      <a:pt x="859" y="542"/>
                      <a:pt x="859" y="542"/>
                    </a:cubicBezTo>
                    <a:cubicBezTo>
                      <a:pt x="878" y="541"/>
                      <a:pt x="878" y="541"/>
                      <a:pt x="878" y="541"/>
                    </a:cubicBezTo>
                    <a:cubicBezTo>
                      <a:pt x="869" y="506"/>
                      <a:pt x="852" y="449"/>
                      <a:pt x="824" y="410"/>
                    </a:cubicBezTo>
                    <a:cubicBezTo>
                      <a:pt x="791" y="366"/>
                      <a:pt x="718" y="347"/>
                      <a:pt x="677" y="340"/>
                    </a:cubicBezTo>
                    <a:close/>
                    <a:moveTo>
                      <a:pt x="191" y="85"/>
                    </a:moveTo>
                    <a:cubicBezTo>
                      <a:pt x="203" y="92"/>
                      <a:pt x="221" y="107"/>
                      <a:pt x="233" y="118"/>
                    </a:cubicBezTo>
                    <a:cubicBezTo>
                      <a:pt x="238" y="129"/>
                      <a:pt x="243" y="139"/>
                      <a:pt x="246" y="146"/>
                    </a:cubicBezTo>
                    <a:cubicBezTo>
                      <a:pt x="221" y="122"/>
                      <a:pt x="177" y="77"/>
                      <a:pt x="191" y="85"/>
                    </a:cubicBezTo>
                    <a:close/>
                    <a:moveTo>
                      <a:pt x="1094" y="528"/>
                    </a:moveTo>
                    <a:cubicBezTo>
                      <a:pt x="1094" y="528"/>
                      <a:pt x="1034" y="408"/>
                      <a:pt x="1013" y="368"/>
                    </a:cubicBezTo>
                    <a:cubicBezTo>
                      <a:pt x="992" y="328"/>
                      <a:pt x="990" y="296"/>
                      <a:pt x="949" y="235"/>
                    </a:cubicBezTo>
                    <a:cubicBezTo>
                      <a:pt x="948" y="234"/>
                      <a:pt x="947" y="233"/>
                      <a:pt x="947" y="232"/>
                    </a:cubicBezTo>
                    <a:cubicBezTo>
                      <a:pt x="944" y="230"/>
                      <a:pt x="942" y="229"/>
                      <a:pt x="940" y="227"/>
                    </a:cubicBezTo>
                    <a:cubicBezTo>
                      <a:pt x="940" y="227"/>
                      <a:pt x="939" y="226"/>
                      <a:pt x="939" y="225"/>
                    </a:cubicBezTo>
                    <a:cubicBezTo>
                      <a:pt x="922" y="194"/>
                      <a:pt x="871" y="140"/>
                      <a:pt x="832" y="120"/>
                    </a:cubicBezTo>
                    <a:cubicBezTo>
                      <a:pt x="795" y="102"/>
                      <a:pt x="671" y="85"/>
                      <a:pt x="641" y="85"/>
                    </a:cubicBezTo>
                    <a:cubicBezTo>
                      <a:pt x="639" y="87"/>
                      <a:pt x="638" y="89"/>
                      <a:pt x="636" y="90"/>
                    </a:cubicBezTo>
                    <a:cubicBezTo>
                      <a:pt x="632" y="90"/>
                      <a:pt x="628" y="90"/>
                      <a:pt x="625" y="91"/>
                    </a:cubicBezTo>
                    <a:cubicBezTo>
                      <a:pt x="612" y="93"/>
                      <a:pt x="601" y="106"/>
                      <a:pt x="593" y="112"/>
                    </a:cubicBezTo>
                    <a:cubicBezTo>
                      <a:pt x="556" y="131"/>
                      <a:pt x="521" y="126"/>
                      <a:pt x="502" y="122"/>
                    </a:cubicBezTo>
                    <a:cubicBezTo>
                      <a:pt x="482" y="117"/>
                      <a:pt x="474" y="104"/>
                      <a:pt x="456" y="104"/>
                    </a:cubicBezTo>
                    <a:cubicBezTo>
                      <a:pt x="439" y="105"/>
                      <a:pt x="375" y="90"/>
                      <a:pt x="354" y="71"/>
                    </a:cubicBezTo>
                    <a:cubicBezTo>
                      <a:pt x="344" y="62"/>
                      <a:pt x="343" y="51"/>
                      <a:pt x="345" y="41"/>
                    </a:cubicBezTo>
                    <a:cubicBezTo>
                      <a:pt x="332" y="51"/>
                      <a:pt x="326" y="68"/>
                      <a:pt x="334" y="84"/>
                    </a:cubicBezTo>
                    <a:cubicBezTo>
                      <a:pt x="349" y="113"/>
                      <a:pt x="447" y="140"/>
                      <a:pt x="454" y="140"/>
                    </a:cubicBezTo>
                    <a:cubicBezTo>
                      <a:pt x="458" y="140"/>
                      <a:pt x="476" y="145"/>
                      <a:pt x="494" y="150"/>
                    </a:cubicBezTo>
                    <a:cubicBezTo>
                      <a:pt x="494" y="150"/>
                      <a:pt x="494" y="150"/>
                      <a:pt x="494" y="150"/>
                    </a:cubicBezTo>
                    <a:cubicBezTo>
                      <a:pt x="496" y="150"/>
                      <a:pt x="498" y="151"/>
                      <a:pt x="500" y="151"/>
                    </a:cubicBezTo>
                    <a:cubicBezTo>
                      <a:pt x="500" y="151"/>
                      <a:pt x="500" y="151"/>
                      <a:pt x="500" y="151"/>
                    </a:cubicBezTo>
                    <a:cubicBezTo>
                      <a:pt x="503" y="152"/>
                      <a:pt x="507" y="153"/>
                      <a:pt x="511" y="154"/>
                    </a:cubicBezTo>
                    <a:cubicBezTo>
                      <a:pt x="511" y="154"/>
                      <a:pt x="511" y="154"/>
                      <a:pt x="511" y="154"/>
                    </a:cubicBezTo>
                    <a:cubicBezTo>
                      <a:pt x="519" y="157"/>
                      <a:pt x="527" y="159"/>
                      <a:pt x="531" y="160"/>
                    </a:cubicBezTo>
                    <a:cubicBezTo>
                      <a:pt x="523" y="166"/>
                      <a:pt x="516" y="172"/>
                      <a:pt x="511" y="176"/>
                    </a:cubicBezTo>
                    <a:cubicBezTo>
                      <a:pt x="456" y="168"/>
                      <a:pt x="387" y="158"/>
                      <a:pt x="382" y="156"/>
                    </a:cubicBezTo>
                    <a:cubicBezTo>
                      <a:pt x="380" y="156"/>
                      <a:pt x="361" y="150"/>
                      <a:pt x="339" y="144"/>
                    </a:cubicBezTo>
                    <a:cubicBezTo>
                      <a:pt x="334" y="139"/>
                      <a:pt x="330" y="134"/>
                      <a:pt x="326" y="130"/>
                    </a:cubicBezTo>
                    <a:cubicBezTo>
                      <a:pt x="326" y="130"/>
                      <a:pt x="326" y="130"/>
                      <a:pt x="326" y="130"/>
                    </a:cubicBezTo>
                    <a:cubicBezTo>
                      <a:pt x="312" y="115"/>
                      <a:pt x="301" y="103"/>
                      <a:pt x="300" y="101"/>
                    </a:cubicBezTo>
                    <a:cubicBezTo>
                      <a:pt x="296" y="96"/>
                      <a:pt x="271" y="40"/>
                      <a:pt x="255" y="16"/>
                    </a:cubicBezTo>
                    <a:cubicBezTo>
                      <a:pt x="249" y="7"/>
                      <a:pt x="238" y="4"/>
                      <a:pt x="228" y="5"/>
                    </a:cubicBezTo>
                    <a:cubicBezTo>
                      <a:pt x="237" y="8"/>
                      <a:pt x="248" y="15"/>
                      <a:pt x="253" y="24"/>
                    </a:cubicBezTo>
                    <a:cubicBezTo>
                      <a:pt x="264" y="44"/>
                      <a:pt x="286" y="89"/>
                      <a:pt x="288" y="96"/>
                    </a:cubicBezTo>
                    <a:cubicBezTo>
                      <a:pt x="291" y="103"/>
                      <a:pt x="288" y="113"/>
                      <a:pt x="288" y="113"/>
                    </a:cubicBezTo>
                    <a:cubicBezTo>
                      <a:pt x="288" y="113"/>
                      <a:pt x="306" y="117"/>
                      <a:pt x="318" y="131"/>
                    </a:cubicBezTo>
                    <a:cubicBezTo>
                      <a:pt x="330" y="145"/>
                      <a:pt x="334" y="154"/>
                      <a:pt x="334" y="154"/>
                    </a:cubicBezTo>
                    <a:cubicBezTo>
                      <a:pt x="334" y="154"/>
                      <a:pt x="346" y="162"/>
                      <a:pt x="358" y="173"/>
                    </a:cubicBezTo>
                    <a:cubicBezTo>
                      <a:pt x="360" y="175"/>
                      <a:pt x="363" y="177"/>
                      <a:pt x="367" y="179"/>
                    </a:cubicBezTo>
                    <a:cubicBezTo>
                      <a:pt x="367" y="179"/>
                      <a:pt x="367" y="179"/>
                      <a:pt x="367" y="179"/>
                    </a:cubicBezTo>
                    <a:cubicBezTo>
                      <a:pt x="367" y="179"/>
                      <a:pt x="367" y="179"/>
                      <a:pt x="367" y="179"/>
                    </a:cubicBezTo>
                    <a:cubicBezTo>
                      <a:pt x="384" y="188"/>
                      <a:pt x="413" y="198"/>
                      <a:pt x="435" y="206"/>
                    </a:cubicBezTo>
                    <a:cubicBezTo>
                      <a:pt x="462" y="217"/>
                      <a:pt x="486" y="228"/>
                      <a:pt x="495" y="229"/>
                    </a:cubicBezTo>
                    <a:cubicBezTo>
                      <a:pt x="504" y="230"/>
                      <a:pt x="632" y="210"/>
                      <a:pt x="679" y="216"/>
                    </a:cubicBezTo>
                    <a:cubicBezTo>
                      <a:pt x="726" y="222"/>
                      <a:pt x="755" y="226"/>
                      <a:pt x="755" y="226"/>
                    </a:cubicBezTo>
                    <a:cubicBezTo>
                      <a:pt x="755" y="226"/>
                      <a:pt x="722" y="212"/>
                      <a:pt x="670" y="207"/>
                    </a:cubicBezTo>
                    <a:cubicBezTo>
                      <a:pt x="743" y="200"/>
                      <a:pt x="843" y="193"/>
                      <a:pt x="865" y="199"/>
                    </a:cubicBezTo>
                    <a:cubicBezTo>
                      <a:pt x="900" y="209"/>
                      <a:pt x="941" y="230"/>
                      <a:pt x="958" y="265"/>
                    </a:cubicBezTo>
                    <a:cubicBezTo>
                      <a:pt x="975" y="300"/>
                      <a:pt x="991" y="374"/>
                      <a:pt x="1010" y="427"/>
                    </a:cubicBezTo>
                    <a:cubicBezTo>
                      <a:pt x="1021" y="458"/>
                      <a:pt x="1036" y="501"/>
                      <a:pt x="1047" y="532"/>
                    </a:cubicBezTo>
                    <a:cubicBezTo>
                      <a:pt x="1048" y="532"/>
                      <a:pt x="1048" y="532"/>
                      <a:pt x="1048" y="532"/>
                    </a:cubicBezTo>
                    <a:cubicBezTo>
                      <a:pt x="1084" y="530"/>
                      <a:pt x="1084" y="530"/>
                      <a:pt x="1084" y="530"/>
                    </a:cubicBezTo>
                    <a:cubicBezTo>
                      <a:pt x="1084" y="530"/>
                      <a:pt x="1083" y="530"/>
                      <a:pt x="1083" y="529"/>
                    </a:cubicBezTo>
                    <a:lnTo>
                      <a:pt x="1094" y="528"/>
                    </a:lnTo>
                    <a:close/>
                    <a:moveTo>
                      <a:pt x="373" y="170"/>
                    </a:moveTo>
                    <a:cubicBezTo>
                      <a:pt x="367" y="173"/>
                      <a:pt x="360" y="166"/>
                      <a:pt x="359" y="165"/>
                    </a:cubicBezTo>
                    <a:cubicBezTo>
                      <a:pt x="356" y="162"/>
                      <a:pt x="352" y="158"/>
                      <a:pt x="348" y="153"/>
                    </a:cubicBezTo>
                    <a:cubicBezTo>
                      <a:pt x="354" y="155"/>
                      <a:pt x="363" y="157"/>
                      <a:pt x="370" y="161"/>
                    </a:cubicBezTo>
                    <a:cubicBezTo>
                      <a:pt x="380" y="168"/>
                      <a:pt x="379" y="168"/>
                      <a:pt x="373" y="170"/>
                    </a:cubicBezTo>
                    <a:close/>
                    <a:moveTo>
                      <a:pt x="561" y="213"/>
                    </a:moveTo>
                    <a:cubicBezTo>
                      <a:pt x="533" y="216"/>
                      <a:pt x="503" y="220"/>
                      <a:pt x="503" y="220"/>
                    </a:cubicBezTo>
                    <a:cubicBezTo>
                      <a:pt x="503" y="220"/>
                      <a:pt x="503" y="220"/>
                      <a:pt x="503" y="220"/>
                    </a:cubicBezTo>
                    <a:cubicBezTo>
                      <a:pt x="503" y="220"/>
                      <a:pt x="493" y="217"/>
                      <a:pt x="478" y="212"/>
                    </a:cubicBezTo>
                    <a:cubicBezTo>
                      <a:pt x="441" y="200"/>
                      <a:pt x="377" y="178"/>
                      <a:pt x="392" y="171"/>
                    </a:cubicBezTo>
                    <a:cubicBezTo>
                      <a:pt x="413" y="161"/>
                      <a:pt x="468" y="173"/>
                      <a:pt x="491" y="182"/>
                    </a:cubicBezTo>
                    <a:cubicBezTo>
                      <a:pt x="515" y="192"/>
                      <a:pt x="523" y="199"/>
                      <a:pt x="523" y="199"/>
                    </a:cubicBezTo>
                    <a:cubicBezTo>
                      <a:pt x="523" y="199"/>
                      <a:pt x="545" y="199"/>
                      <a:pt x="556" y="206"/>
                    </a:cubicBezTo>
                    <a:cubicBezTo>
                      <a:pt x="561" y="208"/>
                      <a:pt x="562" y="211"/>
                      <a:pt x="561" y="213"/>
                    </a:cubicBezTo>
                    <a:close/>
                    <a:moveTo>
                      <a:pt x="819" y="184"/>
                    </a:moveTo>
                    <a:cubicBezTo>
                      <a:pt x="775" y="191"/>
                      <a:pt x="741" y="192"/>
                      <a:pt x="685" y="199"/>
                    </a:cubicBezTo>
                    <a:cubicBezTo>
                      <a:pt x="652" y="203"/>
                      <a:pt x="596" y="200"/>
                      <a:pt x="574" y="199"/>
                    </a:cubicBezTo>
                    <a:cubicBezTo>
                      <a:pt x="554" y="191"/>
                      <a:pt x="512" y="183"/>
                      <a:pt x="525" y="174"/>
                    </a:cubicBezTo>
                    <a:cubicBezTo>
                      <a:pt x="538" y="164"/>
                      <a:pt x="545" y="166"/>
                      <a:pt x="563" y="172"/>
                    </a:cubicBezTo>
                    <a:cubicBezTo>
                      <a:pt x="581" y="178"/>
                      <a:pt x="611" y="179"/>
                      <a:pt x="611" y="179"/>
                    </a:cubicBezTo>
                    <a:cubicBezTo>
                      <a:pt x="611" y="179"/>
                      <a:pt x="548" y="162"/>
                      <a:pt x="566" y="152"/>
                    </a:cubicBezTo>
                    <a:cubicBezTo>
                      <a:pt x="584" y="142"/>
                      <a:pt x="590" y="136"/>
                      <a:pt x="610" y="137"/>
                    </a:cubicBezTo>
                    <a:cubicBezTo>
                      <a:pt x="631" y="138"/>
                      <a:pt x="651" y="144"/>
                      <a:pt x="651" y="144"/>
                    </a:cubicBezTo>
                    <a:cubicBezTo>
                      <a:pt x="651" y="144"/>
                      <a:pt x="613" y="130"/>
                      <a:pt x="621" y="121"/>
                    </a:cubicBezTo>
                    <a:cubicBezTo>
                      <a:pt x="625" y="117"/>
                      <a:pt x="629" y="113"/>
                      <a:pt x="633" y="109"/>
                    </a:cubicBezTo>
                    <a:cubicBezTo>
                      <a:pt x="649" y="106"/>
                      <a:pt x="678" y="105"/>
                      <a:pt x="729" y="115"/>
                    </a:cubicBezTo>
                    <a:cubicBezTo>
                      <a:pt x="816" y="133"/>
                      <a:pt x="854" y="156"/>
                      <a:pt x="878" y="179"/>
                    </a:cubicBezTo>
                    <a:cubicBezTo>
                      <a:pt x="902" y="202"/>
                      <a:pt x="864" y="177"/>
                      <a:pt x="819" y="184"/>
                    </a:cubicBezTo>
                    <a:close/>
                  </a:path>
                </a:pathLst>
              </a:custGeom>
              <a:solidFill>
                <a:srgbClr val="C7BC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28" name="Freeform 7">
                <a:extLst>
                  <a:ext uri="{FF2B5EF4-FFF2-40B4-BE49-F238E27FC236}">
                    <a16:creationId xmlns:a16="http://schemas.microsoft.com/office/drawing/2014/main" xmlns="" id="{37ED01E5-B191-4E06-A63F-A7AD16F46039}"/>
                  </a:ext>
                </a:extLst>
              </p:cNvPr>
              <p:cNvSpPr>
                <a:spLocks noEditPoints="1"/>
              </p:cNvSpPr>
              <p:nvPr/>
            </p:nvSpPr>
            <p:spPr bwMode="auto">
              <a:xfrm>
                <a:off x="4965700" y="4518025"/>
                <a:ext cx="3163887" cy="1825625"/>
              </a:xfrm>
              <a:custGeom>
                <a:avLst/>
                <a:gdLst>
                  <a:gd name="T0" fmla="*/ 650 w 923"/>
                  <a:gd name="T1" fmla="*/ 118 h 532"/>
                  <a:gd name="T2" fmla="*/ 733 w 923"/>
                  <a:gd name="T3" fmla="*/ 156 h 532"/>
                  <a:gd name="T4" fmla="*/ 555 w 923"/>
                  <a:gd name="T5" fmla="*/ 172 h 532"/>
                  <a:gd name="T6" fmla="*/ 459 w 923"/>
                  <a:gd name="T7" fmla="*/ 151 h 532"/>
                  <a:gd name="T8" fmla="*/ 507 w 923"/>
                  <a:gd name="T9" fmla="*/ 112 h 532"/>
                  <a:gd name="T10" fmla="*/ 650 w 923"/>
                  <a:gd name="T11" fmla="*/ 118 h 532"/>
                  <a:gd name="T12" fmla="*/ 277 w 923"/>
                  <a:gd name="T13" fmla="*/ 28 h 532"/>
                  <a:gd name="T14" fmla="*/ 372 w 923"/>
                  <a:gd name="T15" fmla="*/ 54 h 532"/>
                  <a:gd name="T16" fmla="*/ 370 w 923"/>
                  <a:gd name="T17" fmla="*/ 83 h 532"/>
                  <a:gd name="T18" fmla="*/ 393 w 923"/>
                  <a:gd name="T19" fmla="*/ 64 h 532"/>
                  <a:gd name="T20" fmla="*/ 456 w 923"/>
                  <a:gd name="T21" fmla="*/ 79 h 532"/>
                  <a:gd name="T22" fmla="*/ 456 w 923"/>
                  <a:gd name="T23" fmla="*/ 103 h 532"/>
                  <a:gd name="T24" fmla="*/ 486 w 923"/>
                  <a:gd name="T25" fmla="*/ 83 h 532"/>
                  <a:gd name="T26" fmla="*/ 491 w 923"/>
                  <a:gd name="T27" fmla="*/ 94 h 532"/>
                  <a:gd name="T28" fmla="*/ 470 w 923"/>
                  <a:gd name="T29" fmla="*/ 122 h 532"/>
                  <a:gd name="T30" fmla="*/ 544 w 923"/>
                  <a:gd name="T31" fmla="*/ 86 h 532"/>
                  <a:gd name="T32" fmla="*/ 726 w 923"/>
                  <a:gd name="T33" fmla="*/ 118 h 532"/>
                  <a:gd name="T34" fmla="*/ 823 w 923"/>
                  <a:gd name="T35" fmla="*/ 189 h 532"/>
                  <a:gd name="T36" fmla="*/ 734 w 923"/>
                  <a:gd name="T37" fmla="*/ 110 h 532"/>
                  <a:gd name="T38" fmla="*/ 542 w 923"/>
                  <a:gd name="T39" fmla="*/ 75 h 532"/>
                  <a:gd name="T40" fmla="*/ 513 w 923"/>
                  <a:gd name="T41" fmla="*/ 72 h 532"/>
                  <a:gd name="T42" fmla="*/ 396 w 923"/>
                  <a:gd name="T43" fmla="*/ 48 h 532"/>
                  <a:gd name="T44" fmla="*/ 282 w 923"/>
                  <a:gd name="T45" fmla="*/ 22 h 532"/>
                  <a:gd name="T46" fmla="*/ 246 w 923"/>
                  <a:gd name="T47" fmla="*/ 32 h 532"/>
                  <a:gd name="T48" fmla="*/ 277 w 923"/>
                  <a:gd name="T49" fmla="*/ 28 h 532"/>
                  <a:gd name="T50" fmla="*/ 882 w 923"/>
                  <a:gd name="T51" fmla="*/ 412 h 532"/>
                  <a:gd name="T52" fmla="*/ 841 w 923"/>
                  <a:gd name="T53" fmla="*/ 294 h 532"/>
                  <a:gd name="T54" fmla="*/ 775 w 923"/>
                  <a:gd name="T55" fmla="*/ 350 h 532"/>
                  <a:gd name="T56" fmla="*/ 797 w 923"/>
                  <a:gd name="T57" fmla="*/ 412 h 532"/>
                  <a:gd name="T58" fmla="*/ 832 w 923"/>
                  <a:gd name="T59" fmla="*/ 532 h 532"/>
                  <a:gd name="T60" fmla="*/ 923 w 923"/>
                  <a:gd name="T61" fmla="*/ 532 h 532"/>
                  <a:gd name="T62" fmla="*/ 882 w 923"/>
                  <a:gd name="T63" fmla="*/ 412 h 532"/>
                  <a:gd name="T64" fmla="*/ 228 w 923"/>
                  <a:gd name="T65" fmla="*/ 249 h 532"/>
                  <a:gd name="T66" fmla="*/ 192 w 923"/>
                  <a:gd name="T67" fmla="*/ 223 h 532"/>
                  <a:gd name="T68" fmla="*/ 138 w 923"/>
                  <a:gd name="T69" fmla="*/ 155 h 532"/>
                  <a:gd name="T70" fmla="*/ 67 w 923"/>
                  <a:gd name="T71" fmla="*/ 86 h 532"/>
                  <a:gd name="T72" fmla="*/ 5 w 923"/>
                  <a:gd name="T73" fmla="*/ 12 h 532"/>
                  <a:gd name="T74" fmla="*/ 22 w 923"/>
                  <a:gd name="T75" fmla="*/ 65 h 532"/>
                  <a:gd name="T76" fmla="*/ 72 w 923"/>
                  <a:gd name="T77" fmla="*/ 151 h 532"/>
                  <a:gd name="T78" fmla="*/ 171 w 923"/>
                  <a:gd name="T79" fmla="*/ 223 h 532"/>
                  <a:gd name="T80" fmla="*/ 228 w 923"/>
                  <a:gd name="T81" fmla="*/ 249 h 532"/>
                  <a:gd name="T82" fmla="*/ 838 w 923"/>
                  <a:gd name="T83" fmla="*/ 244 h 532"/>
                  <a:gd name="T84" fmla="*/ 693 w 923"/>
                  <a:gd name="T85" fmla="*/ 206 h 532"/>
                  <a:gd name="T86" fmla="*/ 527 w 923"/>
                  <a:gd name="T87" fmla="*/ 228 h 532"/>
                  <a:gd name="T88" fmla="*/ 393 w 923"/>
                  <a:gd name="T89" fmla="*/ 228 h 532"/>
                  <a:gd name="T90" fmla="*/ 318 w 923"/>
                  <a:gd name="T91" fmla="*/ 199 h 532"/>
                  <a:gd name="T92" fmla="*/ 232 w 923"/>
                  <a:gd name="T93" fmla="*/ 158 h 532"/>
                  <a:gd name="T94" fmla="*/ 173 w 923"/>
                  <a:gd name="T95" fmla="*/ 86 h 532"/>
                  <a:gd name="T96" fmla="*/ 130 w 923"/>
                  <a:gd name="T97" fmla="*/ 21 h 532"/>
                  <a:gd name="T98" fmla="*/ 140 w 923"/>
                  <a:gd name="T99" fmla="*/ 60 h 532"/>
                  <a:gd name="T100" fmla="*/ 196 w 923"/>
                  <a:gd name="T101" fmla="*/ 156 h 532"/>
                  <a:gd name="T102" fmla="*/ 309 w 923"/>
                  <a:gd name="T103" fmla="*/ 236 h 532"/>
                  <a:gd name="T104" fmla="*/ 431 w 923"/>
                  <a:gd name="T105" fmla="*/ 287 h 532"/>
                  <a:gd name="T106" fmla="*/ 698 w 923"/>
                  <a:gd name="T107" fmla="*/ 317 h 532"/>
                  <a:gd name="T108" fmla="*/ 838 w 923"/>
                  <a:gd name="T109" fmla="*/ 244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23" h="532">
                    <a:moveTo>
                      <a:pt x="650" y="118"/>
                    </a:moveTo>
                    <a:cubicBezTo>
                      <a:pt x="701" y="128"/>
                      <a:pt x="745" y="146"/>
                      <a:pt x="733" y="156"/>
                    </a:cubicBezTo>
                    <a:cubicBezTo>
                      <a:pt x="721" y="166"/>
                      <a:pt x="622" y="178"/>
                      <a:pt x="555" y="172"/>
                    </a:cubicBezTo>
                    <a:cubicBezTo>
                      <a:pt x="488" y="167"/>
                      <a:pt x="465" y="161"/>
                      <a:pt x="459" y="151"/>
                    </a:cubicBezTo>
                    <a:cubicBezTo>
                      <a:pt x="453" y="141"/>
                      <a:pt x="484" y="113"/>
                      <a:pt x="507" y="112"/>
                    </a:cubicBezTo>
                    <a:cubicBezTo>
                      <a:pt x="530" y="110"/>
                      <a:pt x="600" y="109"/>
                      <a:pt x="650" y="118"/>
                    </a:cubicBezTo>
                    <a:close/>
                    <a:moveTo>
                      <a:pt x="277" y="28"/>
                    </a:moveTo>
                    <a:cubicBezTo>
                      <a:pt x="300" y="32"/>
                      <a:pt x="367" y="49"/>
                      <a:pt x="372" y="54"/>
                    </a:cubicBezTo>
                    <a:cubicBezTo>
                      <a:pt x="378" y="58"/>
                      <a:pt x="370" y="83"/>
                      <a:pt x="370" y="83"/>
                    </a:cubicBezTo>
                    <a:cubicBezTo>
                      <a:pt x="370" y="83"/>
                      <a:pt x="380" y="63"/>
                      <a:pt x="393" y="64"/>
                    </a:cubicBezTo>
                    <a:cubicBezTo>
                      <a:pt x="407" y="64"/>
                      <a:pt x="450" y="74"/>
                      <a:pt x="456" y="79"/>
                    </a:cubicBezTo>
                    <a:cubicBezTo>
                      <a:pt x="462" y="84"/>
                      <a:pt x="456" y="103"/>
                      <a:pt x="456" y="103"/>
                    </a:cubicBezTo>
                    <a:cubicBezTo>
                      <a:pt x="456" y="103"/>
                      <a:pt x="467" y="87"/>
                      <a:pt x="486" y="83"/>
                    </a:cubicBezTo>
                    <a:cubicBezTo>
                      <a:pt x="506" y="79"/>
                      <a:pt x="500" y="85"/>
                      <a:pt x="491" y="94"/>
                    </a:cubicBezTo>
                    <a:cubicBezTo>
                      <a:pt x="482" y="103"/>
                      <a:pt x="470" y="122"/>
                      <a:pt x="470" y="122"/>
                    </a:cubicBezTo>
                    <a:cubicBezTo>
                      <a:pt x="470" y="122"/>
                      <a:pt x="525" y="85"/>
                      <a:pt x="544" y="86"/>
                    </a:cubicBezTo>
                    <a:cubicBezTo>
                      <a:pt x="564" y="87"/>
                      <a:pt x="680" y="99"/>
                      <a:pt x="726" y="118"/>
                    </a:cubicBezTo>
                    <a:cubicBezTo>
                      <a:pt x="757" y="131"/>
                      <a:pt x="799" y="167"/>
                      <a:pt x="823" y="189"/>
                    </a:cubicBezTo>
                    <a:cubicBezTo>
                      <a:pt x="800" y="160"/>
                      <a:pt x="763" y="125"/>
                      <a:pt x="734" y="110"/>
                    </a:cubicBezTo>
                    <a:cubicBezTo>
                      <a:pt x="697" y="92"/>
                      <a:pt x="572" y="75"/>
                      <a:pt x="542" y="75"/>
                    </a:cubicBezTo>
                    <a:cubicBezTo>
                      <a:pt x="532" y="74"/>
                      <a:pt x="522" y="72"/>
                      <a:pt x="513" y="72"/>
                    </a:cubicBezTo>
                    <a:cubicBezTo>
                      <a:pt x="478" y="70"/>
                      <a:pt x="416" y="58"/>
                      <a:pt x="396" y="48"/>
                    </a:cubicBezTo>
                    <a:cubicBezTo>
                      <a:pt x="375" y="37"/>
                      <a:pt x="314" y="26"/>
                      <a:pt x="282" y="22"/>
                    </a:cubicBezTo>
                    <a:cubicBezTo>
                      <a:pt x="268" y="20"/>
                      <a:pt x="255" y="24"/>
                      <a:pt x="246" y="32"/>
                    </a:cubicBezTo>
                    <a:cubicBezTo>
                      <a:pt x="256" y="28"/>
                      <a:pt x="268" y="26"/>
                      <a:pt x="277" y="28"/>
                    </a:cubicBezTo>
                    <a:close/>
                    <a:moveTo>
                      <a:pt x="882" y="412"/>
                    </a:moveTo>
                    <a:cubicBezTo>
                      <a:pt x="861" y="344"/>
                      <a:pt x="851" y="294"/>
                      <a:pt x="841" y="294"/>
                    </a:cubicBezTo>
                    <a:cubicBezTo>
                      <a:pt x="832" y="294"/>
                      <a:pt x="793" y="340"/>
                      <a:pt x="775" y="350"/>
                    </a:cubicBezTo>
                    <a:cubicBezTo>
                      <a:pt x="756" y="361"/>
                      <a:pt x="776" y="375"/>
                      <a:pt x="797" y="412"/>
                    </a:cubicBezTo>
                    <a:cubicBezTo>
                      <a:pt x="812" y="438"/>
                      <a:pt x="826" y="501"/>
                      <a:pt x="832" y="532"/>
                    </a:cubicBezTo>
                    <a:cubicBezTo>
                      <a:pt x="923" y="532"/>
                      <a:pt x="923" y="532"/>
                      <a:pt x="923" y="532"/>
                    </a:cubicBezTo>
                    <a:cubicBezTo>
                      <a:pt x="914" y="507"/>
                      <a:pt x="896" y="458"/>
                      <a:pt x="882" y="412"/>
                    </a:cubicBezTo>
                    <a:close/>
                    <a:moveTo>
                      <a:pt x="228" y="249"/>
                    </a:moveTo>
                    <a:cubicBezTo>
                      <a:pt x="216" y="239"/>
                      <a:pt x="202" y="239"/>
                      <a:pt x="192" y="223"/>
                    </a:cubicBezTo>
                    <a:cubicBezTo>
                      <a:pt x="182" y="207"/>
                      <a:pt x="160" y="175"/>
                      <a:pt x="138" y="155"/>
                    </a:cubicBezTo>
                    <a:cubicBezTo>
                      <a:pt x="116" y="135"/>
                      <a:pt x="84" y="117"/>
                      <a:pt x="67" y="86"/>
                    </a:cubicBezTo>
                    <a:cubicBezTo>
                      <a:pt x="50" y="55"/>
                      <a:pt x="10" y="0"/>
                      <a:pt x="5" y="12"/>
                    </a:cubicBezTo>
                    <a:cubicBezTo>
                      <a:pt x="0" y="24"/>
                      <a:pt x="6" y="35"/>
                      <a:pt x="22" y="65"/>
                    </a:cubicBezTo>
                    <a:cubicBezTo>
                      <a:pt x="38" y="95"/>
                      <a:pt x="61" y="144"/>
                      <a:pt x="72" y="151"/>
                    </a:cubicBezTo>
                    <a:cubicBezTo>
                      <a:pt x="83" y="158"/>
                      <a:pt x="153" y="205"/>
                      <a:pt x="171" y="223"/>
                    </a:cubicBezTo>
                    <a:cubicBezTo>
                      <a:pt x="190" y="241"/>
                      <a:pt x="239" y="259"/>
                      <a:pt x="228" y="249"/>
                    </a:cubicBezTo>
                    <a:close/>
                    <a:moveTo>
                      <a:pt x="838" y="244"/>
                    </a:moveTo>
                    <a:cubicBezTo>
                      <a:pt x="816" y="214"/>
                      <a:pt x="754" y="202"/>
                      <a:pt x="693" y="206"/>
                    </a:cubicBezTo>
                    <a:cubicBezTo>
                      <a:pt x="632" y="211"/>
                      <a:pt x="546" y="226"/>
                      <a:pt x="527" y="228"/>
                    </a:cubicBezTo>
                    <a:cubicBezTo>
                      <a:pt x="508" y="230"/>
                      <a:pt x="400" y="230"/>
                      <a:pt x="393" y="228"/>
                    </a:cubicBezTo>
                    <a:cubicBezTo>
                      <a:pt x="387" y="226"/>
                      <a:pt x="342" y="207"/>
                      <a:pt x="318" y="199"/>
                    </a:cubicBezTo>
                    <a:cubicBezTo>
                      <a:pt x="295" y="191"/>
                      <a:pt x="243" y="174"/>
                      <a:pt x="232" y="158"/>
                    </a:cubicBezTo>
                    <a:cubicBezTo>
                      <a:pt x="222" y="142"/>
                      <a:pt x="187" y="118"/>
                      <a:pt x="173" y="86"/>
                    </a:cubicBezTo>
                    <a:cubicBezTo>
                      <a:pt x="159" y="54"/>
                      <a:pt x="139" y="18"/>
                      <a:pt x="130" y="21"/>
                    </a:cubicBezTo>
                    <a:cubicBezTo>
                      <a:pt x="120" y="24"/>
                      <a:pt x="128" y="33"/>
                      <a:pt x="140" y="60"/>
                    </a:cubicBezTo>
                    <a:cubicBezTo>
                      <a:pt x="151" y="86"/>
                      <a:pt x="179" y="138"/>
                      <a:pt x="196" y="156"/>
                    </a:cubicBezTo>
                    <a:cubicBezTo>
                      <a:pt x="212" y="174"/>
                      <a:pt x="262" y="214"/>
                      <a:pt x="309" y="236"/>
                    </a:cubicBezTo>
                    <a:cubicBezTo>
                      <a:pt x="355" y="259"/>
                      <a:pt x="404" y="281"/>
                      <a:pt x="431" y="287"/>
                    </a:cubicBezTo>
                    <a:cubicBezTo>
                      <a:pt x="458" y="293"/>
                      <a:pt x="620" y="320"/>
                      <a:pt x="698" y="317"/>
                    </a:cubicBezTo>
                    <a:cubicBezTo>
                      <a:pt x="777" y="314"/>
                      <a:pt x="860" y="274"/>
                      <a:pt x="838" y="244"/>
                    </a:cubicBezTo>
                    <a:close/>
                  </a:path>
                </a:pathLst>
              </a:custGeom>
              <a:solidFill>
                <a:srgbClr val="EBE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29" name="Freeform 8">
                <a:extLst>
                  <a:ext uri="{FF2B5EF4-FFF2-40B4-BE49-F238E27FC236}">
                    <a16:creationId xmlns:a16="http://schemas.microsoft.com/office/drawing/2014/main" xmlns="" id="{5B626443-F6C3-480C-A5BA-83701CA6CFDD}"/>
                  </a:ext>
                </a:extLst>
              </p:cNvPr>
              <p:cNvSpPr>
                <a:spLocks noEditPoints="1"/>
              </p:cNvSpPr>
              <p:nvPr/>
            </p:nvSpPr>
            <p:spPr bwMode="auto">
              <a:xfrm>
                <a:off x="4630738" y="4502150"/>
                <a:ext cx="2789237" cy="1841500"/>
              </a:xfrm>
              <a:custGeom>
                <a:avLst/>
                <a:gdLst>
                  <a:gd name="T0" fmla="*/ 203 w 814"/>
                  <a:gd name="T1" fmla="*/ 8 h 537"/>
                  <a:gd name="T2" fmla="*/ 250 w 814"/>
                  <a:gd name="T3" fmla="*/ 135 h 537"/>
                  <a:gd name="T4" fmla="*/ 402 w 814"/>
                  <a:gd name="T5" fmla="*/ 275 h 537"/>
                  <a:gd name="T6" fmla="*/ 338 w 814"/>
                  <a:gd name="T7" fmla="*/ 247 h 537"/>
                  <a:gd name="T8" fmla="*/ 251 w 814"/>
                  <a:gd name="T9" fmla="*/ 147 h 537"/>
                  <a:gd name="T10" fmla="*/ 454 w 814"/>
                  <a:gd name="T11" fmla="*/ 135 h 537"/>
                  <a:gd name="T12" fmla="*/ 494 w 814"/>
                  <a:gd name="T13" fmla="*/ 145 h 537"/>
                  <a:gd name="T14" fmla="*/ 500 w 814"/>
                  <a:gd name="T15" fmla="*/ 146 h 537"/>
                  <a:gd name="T16" fmla="*/ 511 w 814"/>
                  <a:gd name="T17" fmla="*/ 149 h 537"/>
                  <a:gd name="T18" fmla="*/ 511 w 814"/>
                  <a:gd name="T19" fmla="*/ 171 h 537"/>
                  <a:gd name="T20" fmla="*/ 515 w 814"/>
                  <a:gd name="T21" fmla="*/ 177 h 537"/>
                  <a:gd name="T22" fmla="*/ 525 w 814"/>
                  <a:gd name="T23" fmla="*/ 169 h 537"/>
                  <a:gd name="T24" fmla="*/ 611 w 814"/>
                  <a:gd name="T25" fmla="*/ 174 h 537"/>
                  <a:gd name="T26" fmla="*/ 589 w 814"/>
                  <a:gd name="T27" fmla="*/ 125 h 537"/>
                  <a:gd name="T28" fmla="*/ 557 w 814"/>
                  <a:gd name="T29" fmla="*/ 134 h 537"/>
                  <a:gd name="T30" fmla="*/ 483 w 814"/>
                  <a:gd name="T31" fmla="*/ 134 h 537"/>
                  <a:gd name="T32" fmla="*/ 432 w 814"/>
                  <a:gd name="T33" fmla="*/ 119 h 537"/>
                  <a:gd name="T34" fmla="*/ 332 w 814"/>
                  <a:gd name="T35" fmla="*/ 53 h 537"/>
                  <a:gd name="T36" fmla="*/ 454 w 814"/>
                  <a:gd name="T37" fmla="*/ 135 h 537"/>
                  <a:gd name="T38" fmla="*/ 729 w 814"/>
                  <a:gd name="T39" fmla="*/ 374 h 537"/>
                  <a:gd name="T40" fmla="*/ 395 w 814"/>
                  <a:gd name="T41" fmla="*/ 313 h 537"/>
                  <a:gd name="T42" fmla="*/ 136 w 814"/>
                  <a:gd name="T43" fmla="*/ 147 h 537"/>
                  <a:gd name="T44" fmla="*/ 80 w 814"/>
                  <a:gd name="T45" fmla="*/ 11 h 537"/>
                  <a:gd name="T46" fmla="*/ 61 w 814"/>
                  <a:gd name="T47" fmla="*/ 14 h 537"/>
                  <a:gd name="T48" fmla="*/ 129 w 814"/>
                  <a:gd name="T49" fmla="*/ 145 h 537"/>
                  <a:gd name="T50" fmla="*/ 196 w 814"/>
                  <a:gd name="T51" fmla="*/ 249 h 537"/>
                  <a:gd name="T52" fmla="*/ 10 w 814"/>
                  <a:gd name="T53" fmla="*/ 26 h 537"/>
                  <a:gd name="T54" fmla="*/ 5 w 814"/>
                  <a:gd name="T55" fmla="*/ 35 h 537"/>
                  <a:gd name="T56" fmla="*/ 195 w 814"/>
                  <a:gd name="T57" fmla="*/ 255 h 537"/>
                  <a:gd name="T58" fmla="*/ 269 w 814"/>
                  <a:gd name="T59" fmla="*/ 283 h 537"/>
                  <a:gd name="T60" fmla="*/ 454 w 814"/>
                  <a:gd name="T61" fmla="*/ 343 h 537"/>
                  <a:gd name="T62" fmla="*/ 523 w 814"/>
                  <a:gd name="T63" fmla="*/ 352 h 537"/>
                  <a:gd name="T64" fmla="*/ 767 w 814"/>
                  <a:gd name="T65" fmla="*/ 448 h 537"/>
                  <a:gd name="T66" fmla="*/ 814 w 814"/>
                  <a:gd name="T67" fmla="*/ 537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4" h="537">
                    <a:moveTo>
                      <a:pt x="196" y="18"/>
                    </a:moveTo>
                    <a:cubicBezTo>
                      <a:pt x="195" y="15"/>
                      <a:pt x="198" y="11"/>
                      <a:pt x="203" y="8"/>
                    </a:cubicBezTo>
                    <a:cubicBezTo>
                      <a:pt x="201" y="14"/>
                      <a:pt x="201" y="23"/>
                      <a:pt x="207" y="36"/>
                    </a:cubicBezTo>
                    <a:cubicBezTo>
                      <a:pt x="218" y="61"/>
                      <a:pt x="242" y="122"/>
                      <a:pt x="250" y="135"/>
                    </a:cubicBezTo>
                    <a:cubicBezTo>
                      <a:pt x="258" y="147"/>
                      <a:pt x="318" y="221"/>
                      <a:pt x="325" y="229"/>
                    </a:cubicBezTo>
                    <a:cubicBezTo>
                      <a:pt x="332" y="236"/>
                      <a:pt x="383" y="260"/>
                      <a:pt x="402" y="275"/>
                    </a:cubicBezTo>
                    <a:cubicBezTo>
                      <a:pt x="415" y="285"/>
                      <a:pt x="439" y="303"/>
                      <a:pt x="453" y="313"/>
                    </a:cubicBezTo>
                    <a:cubicBezTo>
                      <a:pt x="406" y="286"/>
                      <a:pt x="356" y="257"/>
                      <a:pt x="338" y="247"/>
                    </a:cubicBezTo>
                    <a:cubicBezTo>
                      <a:pt x="331" y="242"/>
                      <a:pt x="324" y="236"/>
                      <a:pt x="318" y="231"/>
                    </a:cubicBezTo>
                    <a:cubicBezTo>
                      <a:pt x="297" y="207"/>
                      <a:pt x="261" y="158"/>
                      <a:pt x="251" y="147"/>
                    </a:cubicBezTo>
                    <a:cubicBezTo>
                      <a:pt x="238" y="134"/>
                      <a:pt x="200" y="30"/>
                      <a:pt x="196" y="18"/>
                    </a:cubicBezTo>
                    <a:close/>
                    <a:moveTo>
                      <a:pt x="454" y="135"/>
                    </a:moveTo>
                    <a:cubicBezTo>
                      <a:pt x="458" y="135"/>
                      <a:pt x="476" y="140"/>
                      <a:pt x="494" y="145"/>
                    </a:cubicBezTo>
                    <a:cubicBezTo>
                      <a:pt x="494" y="145"/>
                      <a:pt x="494" y="145"/>
                      <a:pt x="494" y="145"/>
                    </a:cubicBezTo>
                    <a:cubicBezTo>
                      <a:pt x="496" y="145"/>
                      <a:pt x="498" y="146"/>
                      <a:pt x="500" y="146"/>
                    </a:cubicBezTo>
                    <a:cubicBezTo>
                      <a:pt x="500" y="146"/>
                      <a:pt x="500" y="146"/>
                      <a:pt x="500" y="146"/>
                    </a:cubicBezTo>
                    <a:cubicBezTo>
                      <a:pt x="503" y="147"/>
                      <a:pt x="507" y="148"/>
                      <a:pt x="511" y="149"/>
                    </a:cubicBezTo>
                    <a:cubicBezTo>
                      <a:pt x="511" y="149"/>
                      <a:pt x="511" y="149"/>
                      <a:pt x="511" y="149"/>
                    </a:cubicBezTo>
                    <a:cubicBezTo>
                      <a:pt x="519" y="152"/>
                      <a:pt x="527" y="154"/>
                      <a:pt x="531" y="155"/>
                    </a:cubicBezTo>
                    <a:cubicBezTo>
                      <a:pt x="523" y="161"/>
                      <a:pt x="516" y="167"/>
                      <a:pt x="511" y="171"/>
                    </a:cubicBezTo>
                    <a:cubicBezTo>
                      <a:pt x="495" y="168"/>
                      <a:pt x="477" y="166"/>
                      <a:pt x="460" y="163"/>
                    </a:cubicBezTo>
                    <a:cubicBezTo>
                      <a:pt x="481" y="168"/>
                      <a:pt x="506" y="174"/>
                      <a:pt x="515" y="177"/>
                    </a:cubicBezTo>
                    <a:cubicBezTo>
                      <a:pt x="530" y="184"/>
                      <a:pt x="574" y="194"/>
                      <a:pt x="574" y="194"/>
                    </a:cubicBezTo>
                    <a:cubicBezTo>
                      <a:pt x="554" y="186"/>
                      <a:pt x="512" y="178"/>
                      <a:pt x="525" y="169"/>
                    </a:cubicBezTo>
                    <a:cubicBezTo>
                      <a:pt x="538" y="159"/>
                      <a:pt x="545" y="161"/>
                      <a:pt x="563" y="167"/>
                    </a:cubicBezTo>
                    <a:cubicBezTo>
                      <a:pt x="581" y="173"/>
                      <a:pt x="611" y="174"/>
                      <a:pt x="611" y="174"/>
                    </a:cubicBezTo>
                    <a:cubicBezTo>
                      <a:pt x="611" y="174"/>
                      <a:pt x="548" y="157"/>
                      <a:pt x="566" y="147"/>
                    </a:cubicBezTo>
                    <a:cubicBezTo>
                      <a:pt x="579" y="140"/>
                      <a:pt x="589" y="125"/>
                      <a:pt x="589" y="125"/>
                    </a:cubicBezTo>
                    <a:cubicBezTo>
                      <a:pt x="589" y="125"/>
                      <a:pt x="551" y="147"/>
                      <a:pt x="550" y="143"/>
                    </a:cubicBezTo>
                    <a:cubicBezTo>
                      <a:pt x="550" y="141"/>
                      <a:pt x="553" y="138"/>
                      <a:pt x="557" y="134"/>
                    </a:cubicBezTo>
                    <a:cubicBezTo>
                      <a:pt x="551" y="138"/>
                      <a:pt x="545" y="142"/>
                      <a:pt x="541" y="143"/>
                    </a:cubicBezTo>
                    <a:cubicBezTo>
                      <a:pt x="532" y="144"/>
                      <a:pt x="498" y="140"/>
                      <a:pt x="483" y="134"/>
                    </a:cubicBezTo>
                    <a:cubicBezTo>
                      <a:pt x="468" y="128"/>
                      <a:pt x="464" y="119"/>
                      <a:pt x="464" y="119"/>
                    </a:cubicBezTo>
                    <a:cubicBezTo>
                      <a:pt x="464" y="119"/>
                      <a:pt x="452" y="123"/>
                      <a:pt x="432" y="119"/>
                    </a:cubicBezTo>
                    <a:cubicBezTo>
                      <a:pt x="412" y="115"/>
                      <a:pt x="376" y="101"/>
                      <a:pt x="354" y="91"/>
                    </a:cubicBezTo>
                    <a:cubicBezTo>
                      <a:pt x="341" y="85"/>
                      <a:pt x="335" y="66"/>
                      <a:pt x="332" y="53"/>
                    </a:cubicBezTo>
                    <a:cubicBezTo>
                      <a:pt x="329" y="61"/>
                      <a:pt x="330" y="70"/>
                      <a:pt x="334" y="79"/>
                    </a:cubicBezTo>
                    <a:cubicBezTo>
                      <a:pt x="349" y="108"/>
                      <a:pt x="447" y="135"/>
                      <a:pt x="454" y="135"/>
                    </a:cubicBezTo>
                    <a:close/>
                    <a:moveTo>
                      <a:pt x="793" y="461"/>
                    </a:moveTo>
                    <a:cubicBezTo>
                      <a:pt x="777" y="422"/>
                      <a:pt x="747" y="384"/>
                      <a:pt x="729" y="374"/>
                    </a:cubicBezTo>
                    <a:cubicBezTo>
                      <a:pt x="688" y="352"/>
                      <a:pt x="591" y="350"/>
                      <a:pt x="536" y="345"/>
                    </a:cubicBezTo>
                    <a:cubicBezTo>
                      <a:pt x="482" y="341"/>
                      <a:pt x="415" y="321"/>
                      <a:pt x="395" y="313"/>
                    </a:cubicBezTo>
                    <a:cubicBezTo>
                      <a:pt x="372" y="303"/>
                      <a:pt x="270" y="277"/>
                      <a:pt x="254" y="265"/>
                    </a:cubicBezTo>
                    <a:cubicBezTo>
                      <a:pt x="237" y="253"/>
                      <a:pt x="145" y="157"/>
                      <a:pt x="136" y="147"/>
                    </a:cubicBezTo>
                    <a:cubicBezTo>
                      <a:pt x="127" y="138"/>
                      <a:pt x="104" y="93"/>
                      <a:pt x="101" y="80"/>
                    </a:cubicBezTo>
                    <a:cubicBezTo>
                      <a:pt x="98" y="67"/>
                      <a:pt x="83" y="25"/>
                      <a:pt x="80" y="11"/>
                    </a:cubicBezTo>
                    <a:cubicBezTo>
                      <a:pt x="79" y="6"/>
                      <a:pt x="82" y="3"/>
                      <a:pt x="86" y="0"/>
                    </a:cubicBezTo>
                    <a:cubicBezTo>
                      <a:pt x="75" y="3"/>
                      <a:pt x="65" y="9"/>
                      <a:pt x="61" y="14"/>
                    </a:cubicBezTo>
                    <a:cubicBezTo>
                      <a:pt x="61" y="13"/>
                      <a:pt x="58" y="18"/>
                      <a:pt x="58" y="19"/>
                    </a:cubicBezTo>
                    <a:cubicBezTo>
                      <a:pt x="61" y="25"/>
                      <a:pt x="126" y="140"/>
                      <a:pt x="129" y="145"/>
                    </a:cubicBezTo>
                    <a:cubicBezTo>
                      <a:pt x="132" y="150"/>
                      <a:pt x="217" y="235"/>
                      <a:pt x="238" y="257"/>
                    </a:cubicBezTo>
                    <a:cubicBezTo>
                      <a:pt x="236" y="270"/>
                      <a:pt x="202" y="252"/>
                      <a:pt x="196" y="249"/>
                    </a:cubicBezTo>
                    <a:cubicBezTo>
                      <a:pt x="190" y="247"/>
                      <a:pt x="77" y="137"/>
                      <a:pt x="70" y="129"/>
                    </a:cubicBezTo>
                    <a:cubicBezTo>
                      <a:pt x="63" y="120"/>
                      <a:pt x="16" y="42"/>
                      <a:pt x="10" y="26"/>
                    </a:cubicBezTo>
                    <a:cubicBezTo>
                      <a:pt x="9" y="24"/>
                      <a:pt x="9" y="20"/>
                      <a:pt x="9" y="16"/>
                    </a:cubicBezTo>
                    <a:cubicBezTo>
                      <a:pt x="0" y="24"/>
                      <a:pt x="2" y="31"/>
                      <a:pt x="5" y="35"/>
                    </a:cubicBezTo>
                    <a:cubicBezTo>
                      <a:pt x="9" y="41"/>
                      <a:pt x="61" y="123"/>
                      <a:pt x="64" y="128"/>
                    </a:cubicBezTo>
                    <a:cubicBezTo>
                      <a:pt x="66" y="133"/>
                      <a:pt x="187" y="246"/>
                      <a:pt x="195" y="255"/>
                    </a:cubicBezTo>
                    <a:cubicBezTo>
                      <a:pt x="198" y="258"/>
                      <a:pt x="229" y="269"/>
                      <a:pt x="269" y="283"/>
                    </a:cubicBezTo>
                    <a:cubicBezTo>
                      <a:pt x="269" y="283"/>
                      <a:pt x="269" y="283"/>
                      <a:pt x="269" y="283"/>
                    </a:cubicBezTo>
                    <a:cubicBezTo>
                      <a:pt x="275" y="285"/>
                      <a:pt x="281" y="287"/>
                      <a:pt x="287" y="289"/>
                    </a:cubicBezTo>
                    <a:cubicBezTo>
                      <a:pt x="358" y="313"/>
                      <a:pt x="443" y="340"/>
                      <a:pt x="454" y="343"/>
                    </a:cubicBezTo>
                    <a:cubicBezTo>
                      <a:pt x="460" y="344"/>
                      <a:pt x="487" y="348"/>
                      <a:pt x="523" y="352"/>
                    </a:cubicBezTo>
                    <a:cubicBezTo>
                      <a:pt x="523" y="352"/>
                      <a:pt x="523" y="352"/>
                      <a:pt x="523" y="352"/>
                    </a:cubicBezTo>
                    <a:cubicBezTo>
                      <a:pt x="593" y="360"/>
                      <a:pt x="660" y="370"/>
                      <a:pt x="691" y="376"/>
                    </a:cubicBezTo>
                    <a:cubicBezTo>
                      <a:pt x="738" y="386"/>
                      <a:pt x="751" y="424"/>
                      <a:pt x="767" y="448"/>
                    </a:cubicBezTo>
                    <a:cubicBezTo>
                      <a:pt x="781" y="470"/>
                      <a:pt x="796" y="523"/>
                      <a:pt x="800" y="537"/>
                    </a:cubicBezTo>
                    <a:cubicBezTo>
                      <a:pt x="814" y="537"/>
                      <a:pt x="814" y="537"/>
                      <a:pt x="814" y="537"/>
                    </a:cubicBezTo>
                    <a:cubicBezTo>
                      <a:pt x="811" y="518"/>
                      <a:pt x="805" y="489"/>
                      <a:pt x="793" y="461"/>
                    </a:cubicBezTo>
                    <a:close/>
                  </a:path>
                </a:pathLst>
              </a:custGeom>
              <a:solidFill>
                <a:srgbClr val="817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0" name="Freeform 9">
                <a:extLst>
                  <a:ext uri="{FF2B5EF4-FFF2-40B4-BE49-F238E27FC236}">
                    <a16:creationId xmlns:a16="http://schemas.microsoft.com/office/drawing/2014/main" xmlns="" id="{9023D164-D2FD-4355-A350-AAC747303C94}"/>
                  </a:ext>
                </a:extLst>
              </p:cNvPr>
              <p:cNvSpPr>
                <a:spLocks noEditPoints="1"/>
              </p:cNvSpPr>
              <p:nvPr/>
            </p:nvSpPr>
            <p:spPr bwMode="auto">
              <a:xfrm>
                <a:off x="4637088" y="4538663"/>
                <a:ext cx="750887" cy="265112"/>
              </a:xfrm>
              <a:custGeom>
                <a:avLst/>
                <a:gdLst>
                  <a:gd name="T0" fmla="*/ 217 w 219"/>
                  <a:gd name="T1" fmla="*/ 68 h 77"/>
                  <a:gd name="T2" fmla="*/ 194 w 219"/>
                  <a:gd name="T3" fmla="*/ 7 h 77"/>
                  <a:gd name="T4" fmla="*/ 194 w 219"/>
                  <a:gd name="T5" fmla="*/ 4 h 77"/>
                  <a:gd name="T6" fmla="*/ 205 w 219"/>
                  <a:gd name="T7" fmla="*/ 4 h 77"/>
                  <a:gd name="T8" fmla="*/ 217 w 219"/>
                  <a:gd name="T9" fmla="*/ 37 h 77"/>
                  <a:gd name="T10" fmla="*/ 217 w 219"/>
                  <a:gd name="T11" fmla="*/ 68 h 77"/>
                  <a:gd name="T12" fmla="*/ 13 w 219"/>
                  <a:gd name="T13" fmla="*/ 13 h 77"/>
                  <a:gd name="T14" fmla="*/ 2 w 219"/>
                  <a:gd name="T15" fmla="*/ 12 h 77"/>
                  <a:gd name="T16" fmla="*/ 3 w 219"/>
                  <a:gd name="T17" fmla="*/ 24 h 77"/>
                  <a:gd name="T18" fmla="*/ 36 w 219"/>
                  <a:gd name="T19" fmla="*/ 77 h 77"/>
                  <a:gd name="T20" fmla="*/ 33 w 219"/>
                  <a:gd name="T21" fmla="*/ 50 h 77"/>
                  <a:gd name="T22" fmla="*/ 13 w 219"/>
                  <a:gd name="T23" fmla="*/ 13 h 77"/>
                  <a:gd name="T24" fmla="*/ 69 w 219"/>
                  <a:gd name="T25" fmla="*/ 1 h 77"/>
                  <a:gd name="T26" fmla="*/ 59 w 219"/>
                  <a:gd name="T27" fmla="*/ 3 h 77"/>
                  <a:gd name="T28" fmla="*/ 56 w 219"/>
                  <a:gd name="T29" fmla="*/ 8 h 77"/>
                  <a:gd name="T30" fmla="*/ 90 w 219"/>
                  <a:gd name="T31" fmla="*/ 68 h 77"/>
                  <a:gd name="T32" fmla="*/ 85 w 219"/>
                  <a:gd name="T33" fmla="*/ 36 h 77"/>
                  <a:gd name="T34" fmla="*/ 69 w 219"/>
                  <a:gd name="T35" fmla="*/ 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9" h="77">
                    <a:moveTo>
                      <a:pt x="217" y="68"/>
                    </a:moveTo>
                    <a:cubicBezTo>
                      <a:pt x="206" y="40"/>
                      <a:pt x="196" y="13"/>
                      <a:pt x="194" y="7"/>
                    </a:cubicBezTo>
                    <a:cubicBezTo>
                      <a:pt x="194" y="6"/>
                      <a:pt x="194" y="5"/>
                      <a:pt x="194" y="4"/>
                    </a:cubicBezTo>
                    <a:cubicBezTo>
                      <a:pt x="199" y="3"/>
                      <a:pt x="203" y="3"/>
                      <a:pt x="205" y="4"/>
                    </a:cubicBezTo>
                    <a:cubicBezTo>
                      <a:pt x="210" y="5"/>
                      <a:pt x="214" y="24"/>
                      <a:pt x="217" y="37"/>
                    </a:cubicBezTo>
                    <a:cubicBezTo>
                      <a:pt x="219" y="46"/>
                      <a:pt x="218" y="60"/>
                      <a:pt x="217" y="68"/>
                    </a:cubicBezTo>
                    <a:close/>
                    <a:moveTo>
                      <a:pt x="13" y="13"/>
                    </a:moveTo>
                    <a:cubicBezTo>
                      <a:pt x="10" y="11"/>
                      <a:pt x="6" y="11"/>
                      <a:pt x="2" y="12"/>
                    </a:cubicBezTo>
                    <a:cubicBezTo>
                      <a:pt x="0" y="17"/>
                      <a:pt x="1" y="21"/>
                      <a:pt x="3" y="24"/>
                    </a:cubicBezTo>
                    <a:cubicBezTo>
                      <a:pt x="5" y="28"/>
                      <a:pt x="22" y="53"/>
                      <a:pt x="36" y="77"/>
                    </a:cubicBezTo>
                    <a:cubicBezTo>
                      <a:pt x="36" y="69"/>
                      <a:pt x="36" y="58"/>
                      <a:pt x="33" y="50"/>
                    </a:cubicBezTo>
                    <a:cubicBezTo>
                      <a:pt x="28" y="34"/>
                      <a:pt x="17" y="18"/>
                      <a:pt x="13" y="13"/>
                    </a:cubicBezTo>
                    <a:close/>
                    <a:moveTo>
                      <a:pt x="69" y="1"/>
                    </a:moveTo>
                    <a:cubicBezTo>
                      <a:pt x="67" y="0"/>
                      <a:pt x="62" y="1"/>
                      <a:pt x="59" y="3"/>
                    </a:cubicBezTo>
                    <a:cubicBezTo>
                      <a:pt x="57" y="5"/>
                      <a:pt x="56" y="7"/>
                      <a:pt x="56" y="8"/>
                    </a:cubicBezTo>
                    <a:cubicBezTo>
                      <a:pt x="58" y="11"/>
                      <a:pt x="73" y="39"/>
                      <a:pt x="90" y="68"/>
                    </a:cubicBezTo>
                    <a:cubicBezTo>
                      <a:pt x="89" y="59"/>
                      <a:pt x="88" y="46"/>
                      <a:pt x="85" y="36"/>
                    </a:cubicBezTo>
                    <a:cubicBezTo>
                      <a:pt x="79" y="18"/>
                      <a:pt x="73" y="4"/>
                      <a:pt x="69" y="1"/>
                    </a:cubicBezTo>
                    <a:close/>
                  </a:path>
                </a:pathLst>
              </a:custGeom>
              <a:solidFill>
                <a:srgbClr val="EBE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1" name="Freeform 10">
                <a:extLst>
                  <a:ext uri="{FF2B5EF4-FFF2-40B4-BE49-F238E27FC236}">
                    <a16:creationId xmlns:a16="http://schemas.microsoft.com/office/drawing/2014/main" xmlns="" id="{800BDE1F-9868-4D2B-A74F-170E8CDFDA44}"/>
                  </a:ext>
                </a:extLst>
              </p:cNvPr>
              <p:cNvSpPr>
                <a:spLocks/>
              </p:cNvSpPr>
              <p:nvPr/>
            </p:nvSpPr>
            <p:spPr bwMode="auto">
              <a:xfrm>
                <a:off x="7183438" y="6210300"/>
                <a:ext cx="1785937" cy="1320800"/>
              </a:xfrm>
              <a:custGeom>
                <a:avLst/>
                <a:gdLst>
                  <a:gd name="T0" fmla="*/ 521 w 521"/>
                  <a:gd name="T1" fmla="*/ 385 h 385"/>
                  <a:gd name="T2" fmla="*/ 370 w 521"/>
                  <a:gd name="T3" fmla="*/ 11 h 385"/>
                  <a:gd name="T4" fmla="*/ 161 w 521"/>
                  <a:gd name="T5" fmla="*/ 43 h 385"/>
                  <a:gd name="T6" fmla="*/ 0 w 521"/>
                  <a:gd name="T7" fmla="*/ 173 h 385"/>
                  <a:gd name="T8" fmla="*/ 71 w 521"/>
                  <a:gd name="T9" fmla="*/ 385 h 385"/>
                  <a:gd name="T10" fmla="*/ 521 w 521"/>
                  <a:gd name="T11" fmla="*/ 385 h 385"/>
                </a:gdLst>
                <a:ahLst/>
                <a:cxnLst>
                  <a:cxn ang="0">
                    <a:pos x="T0" y="T1"/>
                  </a:cxn>
                  <a:cxn ang="0">
                    <a:pos x="T2" y="T3"/>
                  </a:cxn>
                  <a:cxn ang="0">
                    <a:pos x="T4" y="T5"/>
                  </a:cxn>
                  <a:cxn ang="0">
                    <a:pos x="T6" y="T7"/>
                  </a:cxn>
                  <a:cxn ang="0">
                    <a:pos x="T8" y="T9"/>
                  </a:cxn>
                  <a:cxn ang="0">
                    <a:pos x="T10" y="T11"/>
                  </a:cxn>
                </a:cxnLst>
                <a:rect l="0" t="0" r="r" b="b"/>
                <a:pathLst>
                  <a:path w="521" h="385">
                    <a:moveTo>
                      <a:pt x="521" y="385"/>
                    </a:moveTo>
                    <a:cubicBezTo>
                      <a:pt x="370" y="11"/>
                      <a:pt x="370" y="11"/>
                      <a:pt x="370" y="11"/>
                    </a:cubicBezTo>
                    <a:cubicBezTo>
                      <a:pt x="370" y="11"/>
                      <a:pt x="263" y="0"/>
                      <a:pt x="161" y="43"/>
                    </a:cubicBezTo>
                    <a:cubicBezTo>
                      <a:pt x="24" y="100"/>
                      <a:pt x="0" y="173"/>
                      <a:pt x="0" y="173"/>
                    </a:cubicBezTo>
                    <a:cubicBezTo>
                      <a:pt x="71" y="385"/>
                      <a:pt x="71" y="385"/>
                      <a:pt x="71" y="385"/>
                    </a:cubicBezTo>
                    <a:lnTo>
                      <a:pt x="521" y="38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2" name="Freeform 11">
                <a:extLst>
                  <a:ext uri="{FF2B5EF4-FFF2-40B4-BE49-F238E27FC236}">
                    <a16:creationId xmlns:a16="http://schemas.microsoft.com/office/drawing/2014/main" xmlns="" id="{797C1768-6148-4A47-8A3C-209F03B04571}"/>
                  </a:ext>
                </a:extLst>
              </p:cNvPr>
              <p:cNvSpPr>
                <a:spLocks/>
              </p:cNvSpPr>
              <p:nvPr/>
            </p:nvSpPr>
            <p:spPr bwMode="auto">
              <a:xfrm>
                <a:off x="7224713" y="6224588"/>
                <a:ext cx="1203325" cy="573087"/>
              </a:xfrm>
              <a:custGeom>
                <a:avLst/>
                <a:gdLst>
                  <a:gd name="T0" fmla="*/ 351 w 351"/>
                  <a:gd name="T1" fmla="*/ 17 h 167"/>
                  <a:gd name="T2" fmla="*/ 175 w 351"/>
                  <a:gd name="T3" fmla="*/ 35 h 167"/>
                  <a:gd name="T4" fmla="*/ 0 w 351"/>
                  <a:gd name="T5" fmla="*/ 167 h 167"/>
                  <a:gd name="T6" fmla="*/ 191 w 351"/>
                  <a:gd name="T7" fmla="*/ 113 h 167"/>
                  <a:gd name="T8" fmla="*/ 351 w 351"/>
                  <a:gd name="T9" fmla="*/ 17 h 167"/>
                </a:gdLst>
                <a:ahLst/>
                <a:cxnLst>
                  <a:cxn ang="0">
                    <a:pos x="T0" y="T1"/>
                  </a:cxn>
                  <a:cxn ang="0">
                    <a:pos x="T2" y="T3"/>
                  </a:cxn>
                  <a:cxn ang="0">
                    <a:pos x="T4" y="T5"/>
                  </a:cxn>
                  <a:cxn ang="0">
                    <a:pos x="T6" y="T7"/>
                  </a:cxn>
                  <a:cxn ang="0">
                    <a:pos x="T8" y="T9"/>
                  </a:cxn>
                </a:cxnLst>
                <a:rect l="0" t="0" r="r" b="b"/>
                <a:pathLst>
                  <a:path w="351" h="167">
                    <a:moveTo>
                      <a:pt x="351" y="17"/>
                    </a:moveTo>
                    <a:cubicBezTo>
                      <a:pt x="351" y="17"/>
                      <a:pt x="281" y="0"/>
                      <a:pt x="175" y="35"/>
                    </a:cubicBezTo>
                    <a:cubicBezTo>
                      <a:pt x="29" y="84"/>
                      <a:pt x="0" y="167"/>
                      <a:pt x="0" y="167"/>
                    </a:cubicBezTo>
                    <a:cubicBezTo>
                      <a:pt x="0" y="167"/>
                      <a:pt x="74" y="155"/>
                      <a:pt x="191" y="113"/>
                    </a:cubicBezTo>
                    <a:cubicBezTo>
                      <a:pt x="309" y="72"/>
                      <a:pt x="351" y="17"/>
                      <a:pt x="351" y="1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3" name="Freeform 12">
                <a:extLst>
                  <a:ext uri="{FF2B5EF4-FFF2-40B4-BE49-F238E27FC236}">
                    <a16:creationId xmlns:a16="http://schemas.microsoft.com/office/drawing/2014/main" xmlns="" id="{8BDA5239-0D2C-4CD9-AE10-5A1303DBFE75}"/>
                  </a:ext>
                </a:extLst>
              </p:cNvPr>
              <p:cNvSpPr>
                <a:spLocks/>
              </p:cNvSpPr>
              <p:nvPr/>
            </p:nvSpPr>
            <p:spPr bwMode="auto">
              <a:xfrm>
                <a:off x="7235825" y="6413500"/>
                <a:ext cx="1565275" cy="1117600"/>
              </a:xfrm>
              <a:custGeom>
                <a:avLst/>
                <a:gdLst>
                  <a:gd name="T0" fmla="*/ 457 w 457"/>
                  <a:gd name="T1" fmla="*/ 326 h 326"/>
                  <a:gd name="T2" fmla="*/ 325 w 457"/>
                  <a:gd name="T3" fmla="*/ 0 h 326"/>
                  <a:gd name="T4" fmla="*/ 164 w 457"/>
                  <a:gd name="T5" fmla="*/ 76 h 326"/>
                  <a:gd name="T6" fmla="*/ 0 w 457"/>
                  <a:gd name="T7" fmla="*/ 126 h 326"/>
                  <a:gd name="T8" fmla="*/ 73 w 457"/>
                  <a:gd name="T9" fmla="*/ 326 h 326"/>
                  <a:gd name="T10" fmla="*/ 457 w 457"/>
                  <a:gd name="T11" fmla="*/ 326 h 326"/>
                </a:gdLst>
                <a:ahLst/>
                <a:cxnLst>
                  <a:cxn ang="0">
                    <a:pos x="T0" y="T1"/>
                  </a:cxn>
                  <a:cxn ang="0">
                    <a:pos x="T2" y="T3"/>
                  </a:cxn>
                  <a:cxn ang="0">
                    <a:pos x="T4" y="T5"/>
                  </a:cxn>
                  <a:cxn ang="0">
                    <a:pos x="T6" y="T7"/>
                  </a:cxn>
                  <a:cxn ang="0">
                    <a:pos x="T8" y="T9"/>
                  </a:cxn>
                  <a:cxn ang="0">
                    <a:pos x="T10" y="T11"/>
                  </a:cxn>
                </a:cxnLst>
                <a:rect l="0" t="0" r="r" b="b"/>
                <a:pathLst>
                  <a:path w="457" h="326">
                    <a:moveTo>
                      <a:pt x="457" y="326"/>
                    </a:moveTo>
                    <a:cubicBezTo>
                      <a:pt x="325" y="0"/>
                      <a:pt x="325" y="0"/>
                      <a:pt x="325" y="0"/>
                    </a:cubicBezTo>
                    <a:cubicBezTo>
                      <a:pt x="325" y="0"/>
                      <a:pt x="275" y="38"/>
                      <a:pt x="164" y="76"/>
                    </a:cubicBezTo>
                    <a:cubicBezTo>
                      <a:pt x="52" y="114"/>
                      <a:pt x="0" y="126"/>
                      <a:pt x="0" y="126"/>
                    </a:cubicBezTo>
                    <a:cubicBezTo>
                      <a:pt x="73" y="326"/>
                      <a:pt x="73" y="326"/>
                      <a:pt x="73" y="326"/>
                    </a:cubicBezTo>
                    <a:lnTo>
                      <a:pt x="457" y="326"/>
                    </a:lnTo>
                    <a:close/>
                  </a:path>
                </a:pathLst>
              </a:custGeom>
              <a:solidFill>
                <a:srgbClr val="595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4" name="Freeform 13">
                <a:extLst>
                  <a:ext uri="{FF2B5EF4-FFF2-40B4-BE49-F238E27FC236}">
                    <a16:creationId xmlns:a16="http://schemas.microsoft.com/office/drawing/2014/main" xmlns="" id="{654C9954-F800-4205-B8A6-56D278B4F0C1}"/>
                  </a:ext>
                </a:extLst>
              </p:cNvPr>
              <p:cNvSpPr>
                <a:spLocks/>
              </p:cNvSpPr>
              <p:nvPr/>
            </p:nvSpPr>
            <p:spPr bwMode="auto">
              <a:xfrm>
                <a:off x="7416800" y="6629400"/>
                <a:ext cx="854075" cy="901700"/>
              </a:xfrm>
              <a:custGeom>
                <a:avLst/>
                <a:gdLst>
                  <a:gd name="T0" fmla="*/ 249 w 249"/>
                  <a:gd name="T1" fmla="*/ 263 h 263"/>
                  <a:gd name="T2" fmla="*/ 145 w 249"/>
                  <a:gd name="T3" fmla="*/ 0 h 263"/>
                  <a:gd name="T4" fmla="*/ 111 w 249"/>
                  <a:gd name="T5" fmla="*/ 13 h 263"/>
                  <a:gd name="T6" fmla="*/ 0 w 249"/>
                  <a:gd name="T7" fmla="*/ 48 h 263"/>
                  <a:gd name="T8" fmla="*/ 82 w 249"/>
                  <a:gd name="T9" fmla="*/ 263 h 263"/>
                  <a:gd name="T10" fmla="*/ 249 w 249"/>
                  <a:gd name="T11" fmla="*/ 263 h 263"/>
                </a:gdLst>
                <a:ahLst/>
                <a:cxnLst>
                  <a:cxn ang="0">
                    <a:pos x="T0" y="T1"/>
                  </a:cxn>
                  <a:cxn ang="0">
                    <a:pos x="T2" y="T3"/>
                  </a:cxn>
                  <a:cxn ang="0">
                    <a:pos x="T4" y="T5"/>
                  </a:cxn>
                  <a:cxn ang="0">
                    <a:pos x="T6" y="T7"/>
                  </a:cxn>
                  <a:cxn ang="0">
                    <a:pos x="T8" y="T9"/>
                  </a:cxn>
                  <a:cxn ang="0">
                    <a:pos x="T10" y="T11"/>
                  </a:cxn>
                </a:cxnLst>
                <a:rect l="0" t="0" r="r" b="b"/>
                <a:pathLst>
                  <a:path w="249" h="263">
                    <a:moveTo>
                      <a:pt x="249" y="263"/>
                    </a:moveTo>
                    <a:cubicBezTo>
                      <a:pt x="145" y="0"/>
                      <a:pt x="145" y="0"/>
                      <a:pt x="145" y="0"/>
                    </a:cubicBezTo>
                    <a:cubicBezTo>
                      <a:pt x="134" y="4"/>
                      <a:pt x="123" y="9"/>
                      <a:pt x="111" y="13"/>
                    </a:cubicBezTo>
                    <a:cubicBezTo>
                      <a:pt x="63" y="29"/>
                      <a:pt x="26" y="40"/>
                      <a:pt x="0" y="48"/>
                    </a:cubicBezTo>
                    <a:cubicBezTo>
                      <a:pt x="82" y="263"/>
                      <a:pt x="82" y="263"/>
                      <a:pt x="82" y="263"/>
                    </a:cubicBezTo>
                    <a:lnTo>
                      <a:pt x="249" y="263"/>
                    </a:lnTo>
                    <a:close/>
                  </a:path>
                </a:pathLst>
              </a:custGeom>
              <a:gradFill flip="none" rotWithShape="1">
                <a:gsLst>
                  <a:gs pos="100000">
                    <a:schemeClr val="bg1">
                      <a:lumMod val="50000"/>
                      <a:alpha val="0"/>
                    </a:schemeClr>
                  </a:gs>
                  <a:gs pos="0">
                    <a:schemeClr val="bg1">
                      <a:lumMod val="50000"/>
                    </a:schemeClr>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5" name="Freeform 14">
                <a:extLst>
                  <a:ext uri="{FF2B5EF4-FFF2-40B4-BE49-F238E27FC236}">
                    <a16:creationId xmlns:a16="http://schemas.microsoft.com/office/drawing/2014/main" xmlns="" id="{77B04561-EA4B-49AA-A22C-07101CE8901B}"/>
                  </a:ext>
                </a:extLst>
              </p:cNvPr>
              <p:cNvSpPr>
                <a:spLocks/>
              </p:cNvSpPr>
              <p:nvPr/>
            </p:nvSpPr>
            <p:spPr bwMode="auto">
              <a:xfrm>
                <a:off x="7218363" y="5932488"/>
                <a:ext cx="1209675" cy="635000"/>
              </a:xfrm>
              <a:custGeom>
                <a:avLst/>
                <a:gdLst>
                  <a:gd name="T0" fmla="*/ 312 w 353"/>
                  <a:gd name="T1" fmla="*/ 11 h 185"/>
                  <a:gd name="T2" fmla="*/ 285 w 353"/>
                  <a:gd name="T3" fmla="*/ 0 h 185"/>
                  <a:gd name="T4" fmla="*/ 298 w 353"/>
                  <a:gd name="T5" fmla="*/ 26 h 185"/>
                  <a:gd name="T6" fmla="*/ 175 w 353"/>
                  <a:gd name="T7" fmla="*/ 88 h 185"/>
                  <a:gd name="T8" fmla="*/ 44 w 353"/>
                  <a:gd name="T9" fmla="*/ 118 h 185"/>
                  <a:gd name="T10" fmla="*/ 33 w 353"/>
                  <a:gd name="T11" fmla="*/ 81 h 185"/>
                  <a:gd name="T12" fmla="*/ 30 w 353"/>
                  <a:gd name="T13" fmla="*/ 84 h 185"/>
                  <a:gd name="T14" fmla="*/ 16 w 353"/>
                  <a:gd name="T15" fmla="*/ 151 h 185"/>
                  <a:gd name="T16" fmla="*/ 31 w 353"/>
                  <a:gd name="T17" fmla="*/ 185 h 185"/>
                  <a:gd name="T18" fmla="*/ 21 w 353"/>
                  <a:gd name="T19" fmla="*/ 149 h 185"/>
                  <a:gd name="T20" fmla="*/ 63 w 353"/>
                  <a:gd name="T21" fmla="*/ 122 h 185"/>
                  <a:gd name="T22" fmla="*/ 202 w 353"/>
                  <a:gd name="T23" fmla="*/ 86 h 185"/>
                  <a:gd name="T24" fmla="*/ 312 w 353"/>
                  <a:gd name="T25" fmla="*/ 24 h 185"/>
                  <a:gd name="T26" fmla="*/ 349 w 353"/>
                  <a:gd name="T27" fmla="*/ 107 h 185"/>
                  <a:gd name="T28" fmla="*/ 353 w 353"/>
                  <a:gd name="T29" fmla="*/ 102 h 185"/>
                  <a:gd name="T30" fmla="*/ 312 w 353"/>
                  <a:gd name="T31" fmla="*/ 1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 h="185">
                    <a:moveTo>
                      <a:pt x="312" y="11"/>
                    </a:moveTo>
                    <a:cubicBezTo>
                      <a:pt x="305" y="4"/>
                      <a:pt x="296" y="0"/>
                      <a:pt x="285" y="0"/>
                    </a:cubicBezTo>
                    <a:cubicBezTo>
                      <a:pt x="290" y="8"/>
                      <a:pt x="294" y="17"/>
                      <a:pt x="298" y="26"/>
                    </a:cubicBezTo>
                    <a:cubicBezTo>
                      <a:pt x="282" y="43"/>
                      <a:pt x="229" y="70"/>
                      <a:pt x="175" y="88"/>
                    </a:cubicBezTo>
                    <a:cubicBezTo>
                      <a:pt x="126" y="105"/>
                      <a:pt x="75" y="116"/>
                      <a:pt x="44" y="118"/>
                    </a:cubicBezTo>
                    <a:cubicBezTo>
                      <a:pt x="42" y="110"/>
                      <a:pt x="38" y="96"/>
                      <a:pt x="33" y="81"/>
                    </a:cubicBezTo>
                    <a:cubicBezTo>
                      <a:pt x="32" y="82"/>
                      <a:pt x="31" y="83"/>
                      <a:pt x="30" y="84"/>
                    </a:cubicBezTo>
                    <a:cubicBezTo>
                      <a:pt x="0" y="113"/>
                      <a:pt x="9" y="127"/>
                      <a:pt x="16" y="151"/>
                    </a:cubicBezTo>
                    <a:cubicBezTo>
                      <a:pt x="18" y="157"/>
                      <a:pt x="22" y="166"/>
                      <a:pt x="31" y="185"/>
                    </a:cubicBezTo>
                    <a:cubicBezTo>
                      <a:pt x="28" y="175"/>
                      <a:pt x="25" y="162"/>
                      <a:pt x="21" y="149"/>
                    </a:cubicBezTo>
                    <a:cubicBezTo>
                      <a:pt x="13" y="118"/>
                      <a:pt x="27" y="125"/>
                      <a:pt x="63" y="122"/>
                    </a:cubicBezTo>
                    <a:cubicBezTo>
                      <a:pt x="99" y="118"/>
                      <a:pt x="130" y="108"/>
                      <a:pt x="202" y="86"/>
                    </a:cubicBezTo>
                    <a:cubicBezTo>
                      <a:pt x="274" y="64"/>
                      <a:pt x="312" y="24"/>
                      <a:pt x="312" y="24"/>
                    </a:cubicBezTo>
                    <a:cubicBezTo>
                      <a:pt x="349" y="107"/>
                      <a:pt x="349" y="107"/>
                      <a:pt x="349" y="107"/>
                    </a:cubicBezTo>
                    <a:cubicBezTo>
                      <a:pt x="352" y="104"/>
                      <a:pt x="353" y="102"/>
                      <a:pt x="353" y="102"/>
                    </a:cubicBezTo>
                    <a:cubicBezTo>
                      <a:pt x="353" y="102"/>
                      <a:pt x="323" y="31"/>
                      <a:pt x="312" y="1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6" name="Freeform 15">
                <a:extLst>
                  <a:ext uri="{FF2B5EF4-FFF2-40B4-BE49-F238E27FC236}">
                    <a16:creationId xmlns:a16="http://schemas.microsoft.com/office/drawing/2014/main" xmlns="" id="{EF6732C6-408B-4A86-93EE-EE3262B3200F}"/>
                  </a:ext>
                </a:extLst>
              </p:cNvPr>
              <p:cNvSpPr>
                <a:spLocks/>
              </p:cNvSpPr>
              <p:nvPr/>
            </p:nvSpPr>
            <p:spPr bwMode="auto">
              <a:xfrm>
                <a:off x="7218363" y="5932488"/>
                <a:ext cx="1209675" cy="823912"/>
              </a:xfrm>
              <a:custGeom>
                <a:avLst/>
                <a:gdLst>
                  <a:gd name="T0" fmla="*/ 312 w 353"/>
                  <a:gd name="T1" fmla="*/ 11 h 240"/>
                  <a:gd name="T2" fmla="*/ 285 w 353"/>
                  <a:gd name="T3" fmla="*/ 0 h 240"/>
                  <a:gd name="T4" fmla="*/ 298 w 353"/>
                  <a:gd name="T5" fmla="*/ 26 h 240"/>
                  <a:gd name="T6" fmla="*/ 175 w 353"/>
                  <a:gd name="T7" fmla="*/ 88 h 240"/>
                  <a:gd name="T8" fmla="*/ 44 w 353"/>
                  <a:gd name="T9" fmla="*/ 118 h 240"/>
                  <a:gd name="T10" fmla="*/ 33 w 353"/>
                  <a:gd name="T11" fmla="*/ 81 h 240"/>
                  <a:gd name="T12" fmla="*/ 30 w 353"/>
                  <a:gd name="T13" fmla="*/ 84 h 240"/>
                  <a:gd name="T14" fmla="*/ 16 w 353"/>
                  <a:gd name="T15" fmla="*/ 151 h 240"/>
                  <a:gd name="T16" fmla="*/ 55 w 353"/>
                  <a:gd name="T17" fmla="*/ 240 h 240"/>
                  <a:gd name="T18" fmla="*/ 193 w 353"/>
                  <a:gd name="T19" fmla="*/ 198 h 240"/>
                  <a:gd name="T20" fmla="*/ 353 w 353"/>
                  <a:gd name="T21" fmla="*/ 102 h 240"/>
                  <a:gd name="T22" fmla="*/ 312 w 353"/>
                  <a:gd name="T23" fmla="*/ 1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3" h="240">
                    <a:moveTo>
                      <a:pt x="312" y="11"/>
                    </a:moveTo>
                    <a:cubicBezTo>
                      <a:pt x="305" y="4"/>
                      <a:pt x="296" y="0"/>
                      <a:pt x="285" y="0"/>
                    </a:cubicBezTo>
                    <a:cubicBezTo>
                      <a:pt x="290" y="8"/>
                      <a:pt x="294" y="17"/>
                      <a:pt x="298" y="26"/>
                    </a:cubicBezTo>
                    <a:cubicBezTo>
                      <a:pt x="282" y="43"/>
                      <a:pt x="229" y="70"/>
                      <a:pt x="175" y="88"/>
                    </a:cubicBezTo>
                    <a:cubicBezTo>
                      <a:pt x="126" y="105"/>
                      <a:pt x="75" y="116"/>
                      <a:pt x="44" y="118"/>
                    </a:cubicBezTo>
                    <a:cubicBezTo>
                      <a:pt x="42" y="110"/>
                      <a:pt x="38" y="96"/>
                      <a:pt x="33" y="81"/>
                    </a:cubicBezTo>
                    <a:cubicBezTo>
                      <a:pt x="32" y="82"/>
                      <a:pt x="31" y="83"/>
                      <a:pt x="30" y="84"/>
                    </a:cubicBezTo>
                    <a:cubicBezTo>
                      <a:pt x="0" y="113"/>
                      <a:pt x="9" y="127"/>
                      <a:pt x="16" y="151"/>
                    </a:cubicBezTo>
                    <a:cubicBezTo>
                      <a:pt x="20" y="161"/>
                      <a:pt x="27" y="178"/>
                      <a:pt x="55" y="240"/>
                    </a:cubicBezTo>
                    <a:cubicBezTo>
                      <a:pt x="88" y="232"/>
                      <a:pt x="135" y="219"/>
                      <a:pt x="193" y="198"/>
                    </a:cubicBezTo>
                    <a:cubicBezTo>
                      <a:pt x="311" y="157"/>
                      <a:pt x="353" y="102"/>
                      <a:pt x="353" y="102"/>
                    </a:cubicBezTo>
                    <a:cubicBezTo>
                      <a:pt x="353" y="102"/>
                      <a:pt x="323" y="31"/>
                      <a:pt x="312" y="11"/>
                    </a:cubicBezTo>
                    <a:close/>
                  </a:path>
                </a:pathLst>
              </a:custGeom>
              <a:gradFill flip="none" rotWithShape="1">
                <a:gsLst>
                  <a:gs pos="63000">
                    <a:schemeClr val="bg1">
                      <a:lumMod val="95000"/>
                    </a:schemeClr>
                  </a:gs>
                  <a:gs pos="30000">
                    <a:schemeClr val="bg1"/>
                  </a:gs>
                  <a:gs pos="0">
                    <a:schemeClr val="bg1">
                      <a:lumMod val="75000"/>
                    </a:schemeClr>
                  </a:gs>
                  <a:gs pos="85000">
                    <a:schemeClr val="bg1">
                      <a:lumMod val="50000"/>
                    </a:schemeClr>
                  </a:gs>
                </a:gsLst>
                <a:lin ang="96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7" name="Freeform 16">
                <a:extLst>
                  <a:ext uri="{FF2B5EF4-FFF2-40B4-BE49-F238E27FC236}">
                    <a16:creationId xmlns:a16="http://schemas.microsoft.com/office/drawing/2014/main" xmlns="" id="{F029F198-9F35-4E23-81B4-FF1E30A7CAB9}"/>
                  </a:ext>
                </a:extLst>
              </p:cNvPr>
              <p:cNvSpPr>
                <a:spLocks noEditPoints="1"/>
              </p:cNvSpPr>
              <p:nvPr/>
            </p:nvSpPr>
            <p:spPr bwMode="auto">
              <a:xfrm>
                <a:off x="7273925" y="5956300"/>
                <a:ext cx="990600" cy="384175"/>
              </a:xfrm>
              <a:custGeom>
                <a:avLst/>
                <a:gdLst>
                  <a:gd name="T0" fmla="*/ 19 w 289"/>
                  <a:gd name="T1" fmla="*/ 79 h 112"/>
                  <a:gd name="T2" fmla="*/ 28 w 289"/>
                  <a:gd name="T3" fmla="*/ 111 h 112"/>
                  <a:gd name="T4" fmla="*/ 1 w 289"/>
                  <a:gd name="T5" fmla="*/ 106 h 112"/>
                  <a:gd name="T6" fmla="*/ 19 w 289"/>
                  <a:gd name="T7" fmla="*/ 79 h 112"/>
                  <a:gd name="T8" fmla="*/ 29 w 289"/>
                  <a:gd name="T9" fmla="*/ 111 h 112"/>
                  <a:gd name="T10" fmla="*/ 34 w 289"/>
                  <a:gd name="T11" fmla="*/ 110 h 112"/>
                  <a:gd name="T12" fmla="*/ 29 w 289"/>
                  <a:gd name="T13" fmla="*/ 111 h 112"/>
                  <a:gd name="T14" fmla="*/ 28 w 289"/>
                  <a:gd name="T15" fmla="*/ 111 h 112"/>
                  <a:gd name="T16" fmla="*/ 29 w 289"/>
                  <a:gd name="T17" fmla="*/ 111 h 112"/>
                  <a:gd name="T18" fmla="*/ 28 w 289"/>
                  <a:gd name="T19" fmla="*/ 111 h 112"/>
                  <a:gd name="T20" fmla="*/ 28 w 289"/>
                  <a:gd name="T21" fmla="*/ 111 h 112"/>
                  <a:gd name="T22" fmla="*/ 282 w 289"/>
                  <a:gd name="T23" fmla="*/ 3 h 112"/>
                  <a:gd name="T24" fmla="*/ 273 w 289"/>
                  <a:gd name="T25" fmla="*/ 0 h 112"/>
                  <a:gd name="T26" fmla="*/ 282 w 289"/>
                  <a:gd name="T27" fmla="*/ 19 h 112"/>
                  <a:gd name="T28" fmla="*/ 282 w 289"/>
                  <a:gd name="T29" fmla="*/ 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9" h="112">
                    <a:moveTo>
                      <a:pt x="19" y="79"/>
                    </a:moveTo>
                    <a:cubicBezTo>
                      <a:pt x="23" y="92"/>
                      <a:pt x="26" y="104"/>
                      <a:pt x="28" y="111"/>
                    </a:cubicBezTo>
                    <a:cubicBezTo>
                      <a:pt x="13" y="112"/>
                      <a:pt x="2" y="110"/>
                      <a:pt x="1" y="106"/>
                    </a:cubicBezTo>
                    <a:cubicBezTo>
                      <a:pt x="0" y="100"/>
                      <a:pt x="5" y="91"/>
                      <a:pt x="19" y="79"/>
                    </a:cubicBezTo>
                    <a:close/>
                    <a:moveTo>
                      <a:pt x="29" y="111"/>
                    </a:moveTo>
                    <a:cubicBezTo>
                      <a:pt x="31" y="111"/>
                      <a:pt x="32" y="111"/>
                      <a:pt x="34" y="110"/>
                    </a:cubicBezTo>
                    <a:cubicBezTo>
                      <a:pt x="32" y="111"/>
                      <a:pt x="31" y="111"/>
                      <a:pt x="29" y="111"/>
                    </a:cubicBezTo>
                    <a:close/>
                    <a:moveTo>
                      <a:pt x="28" y="111"/>
                    </a:moveTo>
                    <a:cubicBezTo>
                      <a:pt x="29" y="111"/>
                      <a:pt x="29" y="111"/>
                      <a:pt x="29" y="111"/>
                    </a:cubicBezTo>
                    <a:cubicBezTo>
                      <a:pt x="29" y="111"/>
                      <a:pt x="29" y="111"/>
                      <a:pt x="28" y="111"/>
                    </a:cubicBezTo>
                    <a:cubicBezTo>
                      <a:pt x="28" y="111"/>
                      <a:pt x="28" y="111"/>
                      <a:pt x="28" y="111"/>
                    </a:cubicBezTo>
                    <a:close/>
                    <a:moveTo>
                      <a:pt x="282" y="3"/>
                    </a:moveTo>
                    <a:cubicBezTo>
                      <a:pt x="279" y="2"/>
                      <a:pt x="276" y="1"/>
                      <a:pt x="273" y="0"/>
                    </a:cubicBezTo>
                    <a:cubicBezTo>
                      <a:pt x="276" y="6"/>
                      <a:pt x="279" y="12"/>
                      <a:pt x="282" y="19"/>
                    </a:cubicBezTo>
                    <a:cubicBezTo>
                      <a:pt x="289" y="12"/>
                      <a:pt x="289" y="6"/>
                      <a:pt x="282" y="3"/>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sp>
            <p:nvSpPr>
              <p:cNvPr id="38" name="Freeform 17">
                <a:extLst>
                  <a:ext uri="{FF2B5EF4-FFF2-40B4-BE49-F238E27FC236}">
                    <a16:creationId xmlns:a16="http://schemas.microsoft.com/office/drawing/2014/main" xmlns="" id="{EAC683F7-2669-4324-9296-F0B67102B645}"/>
                  </a:ext>
                </a:extLst>
              </p:cNvPr>
              <p:cNvSpPr>
                <a:spLocks/>
              </p:cNvSpPr>
              <p:nvPr/>
            </p:nvSpPr>
            <p:spPr bwMode="auto">
              <a:xfrm>
                <a:off x="7362825" y="6272213"/>
                <a:ext cx="1065212" cy="484187"/>
              </a:xfrm>
              <a:custGeom>
                <a:avLst/>
                <a:gdLst>
                  <a:gd name="T0" fmla="*/ 0 w 311"/>
                  <a:gd name="T1" fmla="*/ 113 h 141"/>
                  <a:gd name="T2" fmla="*/ 13 w 311"/>
                  <a:gd name="T3" fmla="*/ 141 h 141"/>
                  <a:gd name="T4" fmla="*/ 151 w 311"/>
                  <a:gd name="T5" fmla="*/ 99 h 141"/>
                  <a:gd name="T6" fmla="*/ 311 w 311"/>
                  <a:gd name="T7" fmla="*/ 3 h 141"/>
                  <a:gd name="T8" fmla="*/ 310 w 311"/>
                  <a:gd name="T9" fmla="*/ 0 h 141"/>
                  <a:gd name="T10" fmla="*/ 185 w 311"/>
                  <a:gd name="T11" fmla="*/ 72 h 141"/>
                  <a:gd name="T12" fmla="*/ 0 w 311"/>
                  <a:gd name="T13" fmla="*/ 113 h 141"/>
                </a:gdLst>
                <a:ahLst/>
                <a:cxnLst>
                  <a:cxn ang="0">
                    <a:pos x="T0" y="T1"/>
                  </a:cxn>
                  <a:cxn ang="0">
                    <a:pos x="T2" y="T3"/>
                  </a:cxn>
                  <a:cxn ang="0">
                    <a:pos x="T4" y="T5"/>
                  </a:cxn>
                  <a:cxn ang="0">
                    <a:pos x="T6" y="T7"/>
                  </a:cxn>
                  <a:cxn ang="0">
                    <a:pos x="T8" y="T9"/>
                  </a:cxn>
                  <a:cxn ang="0">
                    <a:pos x="T10" y="T11"/>
                  </a:cxn>
                  <a:cxn ang="0">
                    <a:pos x="T12" y="T13"/>
                  </a:cxn>
                </a:cxnLst>
                <a:rect l="0" t="0" r="r" b="b"/>
                <a:pathLst>
                  <a:path w="311" h="141">
                    <a:moveTo>
                      <a:pt x="0" y="113"/>
                    </a:moveTo>
                    <a:cubicBezTo>
                      <a:pt x="4" y="121"/>
                      <a:pt x="8" y="130"/>
                      <a:pt x="13" y="141"/>
                    </a:cubicBezTo>
                    <a:cubicBezTo>
                      <a:pt x="46" y="133"/>
                      <a:pt x="93" y="120"/>
                      <a:pt x="151" y="99"/>
                    </a:cubicBezTo>
                    <a:cubicBezTo>
                      <a:pt x="269" y="58"/>
                      <a:pt x="311" y="3"/>
                      <a:pt x="311" y="3"/>
                    </a:cubicBezTo>
                    <a:cubicBezTo>
                      <a:pt x="311" y="3"/>
                      <a:pt x="311" y="2"/>
                      <a:pt x="310" y="0"/>
                    </a:cubicBezTo>
                    <a:cubicBezTo>
                      <a:pt x="294" y="16"/>
                      <a:pt x="256" y="48"/>
                      <a:pt x="185" y="72"/>
                    </a:cubicBezTo>
                    <a:cubicBezTo>
                      <a:pt x="107" y="98"/>
                      <a:pt x="30" y="109"/>
                      <a:pt x="0" y="113"/>
                    </a:cubicBezTo>
                    <a:close/>
                  </a:path>
                </a:pathLst>
              </a:custGeom>
              <a:gradFill>
                <a:gsLst>
                  <a:gs pos="100000">
                    <a:schemeClr val="tx1">
                      <a:alpha val="0"/>
                    </a:schemeClr>
                  </a:gs>
                  <a:gs pos="0">
                    <a:schemeClr val="tx1">
                      <a:alpha val="30000"/>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1" rIns="68580" bIns="34291" numCol="1" anchor="t" anchorCtr="0" compatLnSpc="1">
                <a:prstTxWarp prst="textNoShape">
                  <a:avLst/>
                </a:prstTxWarp>
              </a:bodyPr>
              <a:lstStyle/>
              <a:p>
                <a:endParaRPr lang="en-US" sz="1351" dirty="0"/>
              </a:p>
            </p:txBody>
          </p:sp>
        </p:grpSp>
        <p:grpSp>
          <p:nvGrpSpPr>
            <p:cNvPr id="10" name="Group 9">
              <a:extLst>
                <a:ext uri="{FF2B5EF4-FFF2-40B4-BE49-F238E27FC236}">
                  <a16:creationId xmlns:a16="http://schemas.microsoft.com/office/drawing/2014/main" xmlns="" id="{9CE15E9B-9E23-4A7E-B1E0-CF0D9801E67A}"/>
                </a:ext>
              </a:extLst>
            </p:cNvPr>
            <p:cNvGrpSpPr/>
            <p:nvPr/>
          </p:nvGrpSpPr>
          <p:grpSpPr>
            <a:xfrm>
              <a:off x="2598580" y="2088208"/>
              <a:ext cx="660233" cy="660233"/>
              <a:chOff x="2598580" y="2088208"/>
              <a:chExt cx="660233" cy="660233"/>
            </a:xfrm>
          </p:grpSpPr>
          <p:sp>
            <p:nvSpPr>
              <p:cNvPr id="24" name="Oval 23">
                <a:extLst>
                  <a:ext uri="{FF2B5EF4-FFF2-40B4-BE49-F238E27FC236}">
                    <a16:creationId xmlns:a16="http://schemas.microsoft.com/office/drawing/2014/main" xmlns="" id="{ECD3D65A-294A-47F5-8184-50F6D990F2D2}"/>
                  </a:ext>
                </a:extLst>
              </p:cNvPr>
              <p:cNvSpPr/>
              <p:nvPr/>
            </p:nvSpPr>
            <p:spPr>
              <a:xfrm>
                <a:off x="2598580" y="2088208"/>
                <a:ext cx="660233" cy="660233"/>
              </a:xfrm>
              <a:prstGeom prst="ellips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5" name="Freeform 5">
                <a:extLst>
                  <a:ext uri="{FF2B5EF4-FFF2-40B4-BE49-F238E27FC236}">
                    <a16:creationId xmlns:a16="http://schemas.microsoft.com/office/drawing/2014/main" xmlns="" id="{55D3EEF7-1786-481C-8B25-5188AA9D957D}"/>
                  </a:ext>
                </a:extLst>
              </p:cNvPr>
              <p:cNvSpPr>
                <a:spLocks noEditPoints="1"/>
              </p:cNvSpPr>
              <p:nvPr/>
            </p:nvSpPr>
            <p:spPr bwMode="auto">
              <a:xfrm>
                <a:off x="2771747" y="2274562"/>
                <a:ext cx="303088" cy="319722"/>
              </a:xfrm>
              <a:custGeom>
                <a:avLst/>
                <a:gdLst>
                  <a:gd name="T0" fmla="*/ 27 w 69"/>
                  <a:gd name="T1" fmla="*/ 5 h 73"/>
                  <a:gd name="T2" fmla="*/ 23 w 69"/>
                  <a:gd name="T3" fmla="*/ 9 h 73"/>
                  <a:gd name="T4" fmla="*/ 1 w 69"/>
                  <a:gd name="T5" fmla="*/ 51 h 73"/>
                  <a:gd name="T6" fmla="*/ 15 w 69"/>
                  <a:gd name="T7" fmla="*/ 68 h 73"/>
                  <a:gd name="T8" fmla="*/ 20 w 69"/>
                  <a:gd name="T9" fmla="*/ 66 h 73"/>
                  <a:gd name="T10" fmla="*/ 23 w 69"/>
                  <a:gd name="T11" fmla="*/ 66 h 73"/>
                  <a:gd name="T12" fmla="*/ 32 w 69"/>
                  <a:gd name="T13" fmla="*/ 73 h 73"/>
                  <a:gd name="T14" fmla="*/ 39 w 69"/>
                  <a:gd name="T15" fmla="*/ 64 h 73"/>
                  <a:gd name="T16" fmla="*/ 32 w 69"/>
                  <a:gd name="T17" fmla="*/ 54 h 73"/>
                  <a:gd name="T18" fmla="*/ 61 w 69"/>
                  <a:gd name="T19" fmla="*/ 45 h 73"/>
                  <a:gd name="T20" fmla="*/ 63 w 69"/>
                  <a:gd name="T21" fmla="*/ 40 h 73"/>
                  <a:gd name="T22" fmla="*/ 23 w 69"/>
                  <a:gd name="T23" fmla="*/ 62 h 73"/>
                  <a:gd name="T24" fmla="*/ 26 w 69"/>
                  <a:gd name="T25" fmla="*/ 59 h 73"/>
                  <a:gd name="T26" fmla="*/ 26 w 69"/>
                  <a:gd name="T27" fmla="*/ 59 h 73"/>
                  <a:gd name="T28" fmla="*/ 8 w 69"/>
                  <a:gd name="T29" fmla="*/ 52 h 73"/>
                  <a:gd name="T30" fmla="*/ 30 w 69"/>
                  <a:gd name="T31" fmla="*/ 52 h 73"/>
                  <a:gd name="T32" fmla="*/ 20 w 69"/>
                  <a:gd name="T33" fmla="*/ 61 h 73"/>
                  <a:gd name="T34" fmla="*/ 5 w 69"/>
                  <a:gd name="T35" fmla="*/ 52 h 73"/>
                  <a:gd name="T36" fmla="*/ 3 w 69"/>
                  <a:gd name="T37" fmla="*/ 53 h 73"/>
                  <a:gd name="T38" fmla="*/ 25 w 69"/>
                  <a:gd name="T39" fmla="*/ 44 h 73"/>
                  <a:gd name="T40" fmla="*/ 27 w 69"/>
                  <a:gd name="T41" fmla="*/ 15 h 73"/>
                  <a:gd name="T42" fmla="*/ 18 w 69"/>
                  <a:gd name="T43" fmla="*/ 37 h 73"/>
                  <a:gd name="T44" fmla="*/ 58 w 69"/>
                  <a:gd name="T45" fmla="*/ 43 h 73"/>
                  <a:gd name="T46" fmla="*/ 7 w 69"/>
                  <a:gd name="T47" fmla="*/ 51 h 73"/>
                  <a:gd name="T48" fmla="*/ 7 w 69"/>
                  <a:gd name="T49" fmla="*/ 53 h 73"/>
                  <a:gd name="T50" fmla="*/ 5 w 69"/>
                  <a:gd name="T51" fmla="*/ 55 h 73"/>
                  <a:gd name="T52" fmla="*/ 29 w 69"/>
                  <a:gd name="T53" fmla="*/ 59 h 73"/>
                  <a:gd name="T54" fmla="*/ 25 w 69"/>
                  <a:gd name="T55" fmla="*/ 63 h 73"/>
                  <a:gd name="T56" fmla="*/ 43 w 69"/>
                  <a:gd name="T57" fmla="*/ 26 h 73"/>
                  <a:gd name="T58" fmla="*/ 60 w 69"/>
                  <a:gd name="T59" fmla="*/ 42 h 73"/>
                  <a:gd name="T60" fmla="*/ 68 w 69"/>
                  <a:gd name="T61" fmla="*/ 30 h 73"/>
                  <a:gd name="T62" fmla="*/ 39 w 69"/>
                  <a:gd name="T63" fmla="*/ 2 h 73"/>
                  <a:gd name="T64" fmla="*/ 59 w 69"/>
                  <a:gd name="T65" fmla="*/ 10 h 73"/>
                  <a:gd name="T66" fmla="*/ 54 w 69"/>
                  <a:gd name="T67" fmla="*/ 15 h 73"/>
                  <a:gd name="T68" fmla="*/ 40 w 69"/>
                  <a:gd name="T69" fmla="*/ 7 h 73"/>
                  <a:gd name="T70" fmla="*/ 61 w 69"/>
                  <a:gd name="T71" fmla="*/ 30 h 73"/>
                  <a:gd name="T72" fmla="*/ 51 w 69"/>
                  <a:gd name="T73" fmla="*/ 18 h 73"/>
                  <a:gd name="T74" fmla="*/ 55 w 69"/>
                  <a:gd name="T75" fmla="*/ 29 h 73"/>
                  <a:gd name="T76" fmla="*/ 41 w 69"/>
                  <a:gd name="T77" fmla="*/ 15 h 73"/>
                  <a:gd name="T78" fmla="*/ 51 w 69"/>
                  <a:gd name="T79" fmla="*/ 18 h 73"/>
                  <a:gd name="T80" fmla="*/ 19 w 69"/>
                  <a:gd name="T81" fmla="*/ 45 h 73"/>
                  <a:gd name="T82" fmla="*/ 12 w 69"/>
                  <a:gd name="T83" fmla="*/ 51 h 73"/>
                  <a:gd name="T84" fmla="*/ 15 w 69"/>
                  <a:gd name="T85" fmla="*/ 54 h 73"/>
                  <a:gd name="T86" fmla="*/ 21 w 69"/>
                  <a:gd name="T87" fmla="*/ 48 h 73"/>
                  <a:gd name="T88" fmla="*/ 18 w 69"/>
                  <a:gd name="T89"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73">
                    <a:moveTo>
                      <a:pt x="28" y="6"/>
                    </a:moveTo>
                    <a:cubicBezTo>
                      <a:pt x="28" y="6"/>
                      <a:pt x="28" y="5"/>
                      <a:pt x="27" y="5"/>
                    </a:cubicBezTo>
                    <a:cubicBezTo>
                      <a:pt x="27" y="5"/>
                      <a:pt x="27" y="5"/>
                      <a:pt x="27" y="5"/>
                    </a:cubicBezTo>
                    <a:cubicBezTo>
                      <a:pt x="26" y="5"/>
                      <a:pt x="26" y="6"/>
                      <a:pt x="26" y="6"/>
                    </a:cubicBezTo>
                    <a:cubicBezTo>
                      <a:pt x="24" y="8"/>
                      <a:pt x="24" y="8"/>
                      <a:pt x="24" y="8"/>
                    </a:cubicBezTo>
                    <a:cubicBezTo>
                      <a:pt x="24" y="8"/>
                      <a:pt x="23" y="8"/>
                      <a:pt x="23" y="9"/>
                    </a:cubicBezTo>
                    <a:cubicBezTo>
                      <a:pt x="15" y="37"/>
                      <a:pt x="15" y="37"/>
                      <a:pt x="15" y="37"/>
                    </a:cubicBezTo>
                    <a:cubicBezTo>
                      <a:pt x="3" y="49"/>
                      <a:pt x="3" y="49"/>
                      <a:pt x="3" y="49"/>
                    </a:cubicBezTo>
                    <a:cubicBezTo>
                      <a:pt x="1" y="51"/>
                      <a:pt x="1" y="51"/>
                      <a:pt x="1" y="51"/>
                    </a:cubicBezTo>
                    <a:cubicBezTo>
                      <a:pt x="0" y="52"/>
                      <a:pt x="0" y="52"/>
                      <a:pt x="0" y="53"/>
                    </a:cubicBezTo>
                    <a:cubicBezTo>
                      <a:pt x="0" y="53"/>
                      <a:pt x="0" y="54"/>
                      <a:pt x="1" y="54"/>
                    </a:cubicBezTo>
                    <a:cubicBezTo>
                      <a:pt x="15" y="68"/>
                      <a:pt x="15" y="68"/>
                      <a:pt x="15" y="68"/>
                    </a:cubicBezTo>
                    <a:cubicBezTo>
                      <a:pt x="15" y="69"/>
                      <a:pt x="16" y="69"/>
                      <a:pt x="16" y="69"/>
                    </a:cubicBezTo>
                    <a:cubicBezTo>
                      <a:pt x="17" y="69"/>
                      <a:pt x="17" y="69"/>
                      <a:pt x="17" y="68"/>
                    </a:cubicBezTo>
                    <a:cubicBezTo>
                      <a:pt x="20" y="66"/>
                      <a:pt x="20" y="66"/>
                      <a:pt x="20" y="66"/>
                    </a:cubicBezTo>
                    <a:cubicBezTo>
                      <a:pt x="21" y="65"/>
                      <a:pt x="21" y="65"/>
                      <a:pt x="21" y="65"/>
                    </a:cubicBezTo>
                    <a:cubicBezTo>
                      <a:pt x="22" y="65"/>
                      <a:pt x="22" y="65"/>
                      <a:pt x="22" y="65"/>
                    </a:cubicBezTo>
                    <a:cubicBezTo>
                      <a:pt x="22" y="65"/>
                      <a:pt x="22" y="66"/>
                      <a:pt x="23" y="66"/>
                    </a:cubicBezTo>
                    <a:cubicBezTo>
                      <a:pt x="23" y="66"/>
                      <a:pt x="24" y="66"/>
                      <a:pt x="24" y="65"/>
                    </a:cubicBezTo>
                    <a:cubicBezTo>
                      <a:pt x="31" y="72"/>
                      <a:pt x="31" y="72"/>
                      <a:pt x="31" y="72"/>
                    </a:cubicBezTo>
                    <a:cubicBezTo>
                      <a:pt x="31" y="73"/>
                      <a:pt x="32" y="73"/>
                      <a:pt x="32" y="73"/>
                    </a:cubicBezTo>
                    <a:cubicBezTo>
                      <a:pt x="33" y="73"/>
                      <a:pt x="34" y="73"/>
                      <a:pt x="34" y="72"/>
                    </a:cubicBezTo>
                    <a:cubicBezTo>
                      <a:pt x="39" y="67"/>
                      <a:pt x="39" y="67"/>
                      <a:pt x="39" y="67"/>
                    </a:cubicBezTo>
                    <a:cubicBezTo>
                      <a:pt x="40" y="66"/>
                      <a:pt x="40" y="65"/>
                      <a:pt x="39" y="64"/>
                    </a:cubicBezTo>
                    <a:cubicBezTo>
                      <a:pt x="32" y="57"/>
                      <a:pt x="32" y="57"/>
                      <a:pt x="32" y="57"/>
                    </a:cubicBezTo>
                    <a:cubicBezTo>
                      <a:pt x="33" y="56"/>
                      <a:pt x="33" y="55"/>
                      <a:pt x="32" y="55"/>
                    </a:cubicBezTo>
                    <a:cubicBezTo>
                      <a:pt x="32" y="54"/>
                      <a:pt x="32" y="54"/>
                      <a:pt x="32" y="54"/>
                    </a:cubicBezTo>
                    <a:cubicBezTo>
                      <a:pt x="32" y="54"/>
                      <a:pt x="32" y="54"/>
                      <a:pt x="32" y="54"/>
                    </a:cubicBezTo>
                    <a:cubicBezTo>
                      <a:pt x="60" y="46"/>
                      <a:pt x="60" y="46"/>
                      <a:pt x="60" y="46"/>
                    </a:cubicBezTo>
                    <a:cubicBezTo>
                      <a:pt x="61" y="46"/>
                      <a:pt x="61" y="45"/>
                      <a:pt x="61" y="45"/>
                    </a:cubicBezTo>
                    <a:cubicBezTo>
                      <a:pt x="63" y="43"/>
                      <a:pt x="63" y="43"/>
                      <a:pt x="63" y="43"/>
                    </a:cubicBezTo>
                    <a:cubicBezTo>
                      <a:pt x="63" y="43"/>
                      <a:pt x="63" y="42"/>
                      <a:pt x="63" y="42"/>
                    </a:cubicBezTo>
                    <a:cubicBezTo>
                      <a:pt x="63" y="41"/>
                      <a:pt x="63" y="41"/>
                      <a:pt x="63" y="40"/>
                    </a:cubicBezTo>
                    <a:lnTo>
                      <a:pt x="28" y="6"/>
                    </a:lnTo>
                    <a:close/>
                    <a:moveTo>
                      <a:pt x="23" y="62"/>
                    </a:moveTo>
                    <a:cubicBezTo>
                      <a:pt x="23" y="62"/>
                      <a:pt x="23" y="62"/>
                      <a:pt x="23" y="62"/>
                    </a:cubicBezTo>
                    <a:cubicBezTo>
                      <a:pt x="23" y="62"/>
                      <a:pt x="23" y="62"/>
                      <a:pt x="23" y="62"/>
                    </a:cubicBezTo>
                    <a:cubicBezTo>
                      <a:pt x="23" y="62"/>
                      <a:pt x="23" y="62"/>
                      <a:pt x="23" y="62"/>
                    </a:cubicBezTo>
                    <a:cubicBezTo>
                      <a:pt x="26" y="59"/>
                      <a:pt x="26" y="59"/>
                      <a:pt x="26" y="59"/>
                    </a:cubicBezTo>
                    <a:cubicBezTo>
                      <a:pt x="29" y="56"/>
                      <a:pt x="29" y="56"/>
                      <a:pt x="29" y="56"/>
                    </a:cubicBezTo>
                    <a:cubicBezTo>
                      <a:pt x="29" y="56"/>
                      <a:pt x="29" y="56"/>
                      <a:pt x="29" y="56"/>
                    </a:cubicBezTo>
                    <a:cubicBezTo>
                      <a:pt x="26" y="59"/>
                      <a:pt x="26" y="59"/>
                      <a:pt x="26" y="59"/>
                    </a:cubicBezTo>
                    <a:lnTo>
                      <a:pt x="23" y="62"/>
                    </a:lnTo>
                    <a:close/>
                    <a:moveTo>
                      <a:pt x="19" y="63"/>
                    </a:moveTo>
                    <a:cubicBezTo>
                      <a:pt x="8" y="52"/>
                      <a:pt x="8" y="52"/>
                      <a:pt x="8" y="52"/>
                    </a:cubicBezTo>
                    <a:cubicBezTo>
                      <a:pt x="19" y="41"/>
                      <a:pt x="19" y="41"/>
                      <a:pt x="19" y="41"/>
                    </a:cubicBezTo>
                    <a:cubicBezTo>
                      <a:pt x="23" y="46"/>
                      <a:pt x="23" y="46"/>
                      <a:pt x="23" y="46"/>
                    </a:cubicBezTo>
                    <a:cubicBezTo>
                      <a:pt x="30" y="52"/>
                      <a:pt x="30" y="52"/>
                      <a:pt x="30" y="52"/>
                    </a:cubicBezTo>
                    <a:cubicBezTo>
                      <a:pt x="24" y="57"/>
                      <a:pt x="24" y="57"/>
                      <a:pt x="24" y="57"/>
                    </a:cubicBezTo>
                    <a:cubicBezTo>
                      <a:pt x="20" y="61"/>
                      <a:pt x="20" y="61"/>
                      <a:pt x="20" y="61"/>
                    </a:cubicBezTo>
                    <a:cubicBezTo>
                      <a:pt x="20" y="61"/>
                      <a:pt x="20" y="61"/>
                      <a:pt x="20" y="61"/>
                    </a:cubicBezTo>
                    <a:lnTo>
                      <a:pt x="19" y="63"/>
                    </a:lnTo>
                    <a:close/>
                    <a:moveTo>
                      <a:pt x="3" y="53"/>
                    </a:moveTo>
                    <a:cubicBezTo>
                      <a:pt x="5" y="52"/>
                      <a:pt x="5" y="52"/>
                      <a:pt x="5" y="52"/>
                    </a:cubicBezTo>
                    <a:cubicBezTo>
                      <a:pt x="5" y="52"/>
                      <a:pt x="5" y="52"/>
                      <a:pt x="5" y="52"/>
                    </a:cubicBezTo>
                    <a:cubicBezTo>
                      <a:pt x="4" y="53"/>
                      <a:pt x="4" y="53"/>
                      <a:pt x="4" y="53"/>
                    </a:cubicBezTo>
                    <a:lnTo>
                      <a:pt x="3" y="53"/>
                    </a:lnTo>
                    <a:close/>
                    <a:moveTo>
                      <a:pt x="58" y="43"/>
                    </a:moveTo>
                    <a:cubicBezTo>
                      <a:pt x="31" y="51"/>
                      <a:pt x="31" y="51"/>
                      <a:pt x="31" y="51"/>
                    </a:cubicBezTo>
                    <a:cubicBezTo>
                      <a:pt x="25" y="44"/>
                      <a:pt x="25" y="44"/>
                      <a:pt x="25" y="44"/>
                    </a:cubicBezTo>
                    <a:cubicBezTo>
                      <a:pt x="20" y="39"/>
                      <a:pt x="20" y="39"/>
                      <a:pt x="20" y="39"/>
                    </a:cubicBezTo>
                    <a:cubicBezTo>
                      <a:pt x="28" y="16"/>
                      <a:pt x="28" y="16"/>
                      <a:pt x="28" y="16"/>
                    </a:cubicBezTo>
                    <a:cubicBezTo>
                      <a:pt x="28" y="15"/>
                      <a:pt x="28" y="15"/>
                      <a:pt x="27" y="15"/>
                    </a:cubicBezTo>
                    <a:cubicBezTo>
                      <a:pt x="27" y="14"/>
                      <a:pt x="26" y="15"/>
                      <a:pt x="26" y="15"/>
                    </a:cubicBezTo>
                    <a:cubicBezTo>
                      <a:pt x="19" y="38"/>
                      <a:pt x="19" y="38"/>
                      <a:pt x="19" y="38"/>
                    </a:cubicBezTo>
                    <a:cubicBezTo>
                      <a:pt x="18" y="37"/>
                      <a:pt x="18" y="37"/>
                      <a:pt x="18" y="37"/>
                    </a:cubicBezTo>
                    <a:cubicBezTo>
                      <a:pt x="26" y="11"/>
                      <a:pt x="26" y="11"/>
                      <a:pt x="26" y="11"/>
                    </a:cubicBezTo>
                    <a:cubicBezTo>
                      <a:pt x="42" y="27"/>
                      <a:pt x="42" y="27"/>
                      <a:pt x="42" y="27"/>
                    </a:cubicBezTo>
                    <a:lnTo>
                      <a:pt x="58" y="43"/>
                    </a:lnTo>
                    <a:close/>
                    <a:moveTo>
                      <a:pt x="17" y="39"/>
                    </a:moveTo>
                    <a:cubicBezTo>
                      <a:pt x="18" y="40"/>
                      <a:pt x="18" y="40"/>
                      <a:pt x="18" y="40"/>
                    </a:cubicBezTo>
                    <a:cubicBezTo>
                      <a:pt x="7" y="51"/>
                      <a:pt x="7" y="51"/>
                      <a:pt x="7" y="51"/>
                    </a:cubicBezTo>
                    <a:cubicBezTo>
                      <a:pt x="6" y="50"/>
                      <a:pt x="6" y="50"/>
                      <a:pt x="6" y="50"/>
                    </a:cubicBezTo>
                    <a:lnTo>
                      <a:pt x="17" y="39"/>
                    </a:lnTo>
                    <a:close/>
                    <a:moveTo>
                      <a:pt x="7" y="53"/>
                    </a:moveTo>
                    <a:cubicBezTo>
                      <a:pt x="17" y="64"/>
                      <a:pt x="17" y="64"/>
                      <a:pt x="17" y="64"/>
                    </a:cubicBezTo>
                    <a:cubicBezTo>
                      <a:pt x="16" y="66"/>
                      <a:pt x="16" y="66"/>
                      <a:pt x="16" y="66"/>
                    </a:cubicBezTo>
                    <a:cubicBezTo>
                      <a:pt x="5" y="55"/>
                      <a:pt x="5" y="55"/>
                      <a:pt x="5" y="55"/>
                    </a:cubicBezTo>
                    <a:lnTo>
                      <a:pt x="7" y="53"/>
                    </a:lnTo>
                    <a:close/>
                    <a:moveTo>
                      <a:pt x="27" y="61"/>
                    </a:moveTo>
                    <a:cubicBezTo>
                      <a:pt x="29" y="59"/>
                      <a:pt x="29" y="59"/>
                      <a:pt x="29" y="59"/>
                    </a:cubicBezTo>
                    <a:cubicBezTo>
                      <a:pt x="36" y="66"/>
                      <a:pt x="36" y="66"/>
                      <a:pt x="36" y="66"/>
                    </a:cubicBezTo>
                    <a:cubicBezTo>
                      <a:pt x="32" y="70"/>
                      <a:pt x="32" y="70"/>
                      <a:pt x="32" y="70"/>
                    </a:cubicBezTo>
                    <a:cubicBezTo>
                      <a:pt x="25" y="63"/>
                      <a:pt x="25" y="63"/>
                      <a:pt x="25" y="63"/>
                    </a:cubicBezTo>
                    <a:lnTo>
                      <a:pt x="27" y="61"/>
                    </a:lnTo>
                    <a:close/>
                    <a:moveTo>
                      <a:pt x="60" y="42"/>
                    </a:moveTo>
                    <a:cubicBezTo>
                      <a:pt x="43" y="26"/>
                      <a:pt x="43" y="26"/>
                      <a:pt x="43" y="26"/>
                    </a:cubicBezTo>
                    <a:cubicBezTo>
                      <a:pt x="27" y="9"/>
                      <a:pt x="27" y="9"/>
                      <a:pt x="27" y="9"/>
                    </a:cubicBezTo>
                    <a:cubicBezTo>
                      <a:pt x="27" y="9"/>
                      <a:pt x="27" y="9"/>
                      <a:pt x="27" y="9"/>
                    </a:cubicBezTo>
                    <a:cubicBezTo>
                      <a:pt x="60" y="42"/>
                      <a:pt x="60" y="42"/>
                      <a:pt x="60" y="42"/>
                    </a:cubicBezTo>
                    <a:close/>
                    <a:moveTo>
                      <a:pt x="69" y="29"/>
                    </a:moveTo>
                    <a:cubicBezTo>
                      <a:pt x="69" y="30"/>
                      <a:pt x="68" y="30"/>
                      <a:pt x="68" y="30"/>
                    </a:cubicBezTo>
                    <a:cubicBezTo>
                      <a:pt x="68" y="30"/>
                      <a:pt x="68" y="30"/>
                      <a:pt x="68" y="30"/>
                    </a:cubicBezTo>
                    <a:cubicBezTo>
                      <a:pt x="67" y="30"/>
                      <a:pt x="67" y="30"/>
                      <a:pt x="67" y="30"/>
                    </a:cubicBezTo>
                    <a:cubicBezTo>
                      <a:pt x="66" y="23"/>
                      <a:pt x="63" y="16"/>
                      <a:pt x="58" y="11"/>
                    </a:cubicBezTo>
                    <a:cubicBezTo>
                      <a:pt x="53" y="6"/>
                      <a:pt x="46" y="3"/>
                      <a:pt x="39" y="2"/>
                    </a:cubicBezTo>
                    <a:cubicBezTo>
                      <a:pt x="39" y="2"/>
                      <a:pt x="38" y="2"/>
                      <a:pt x="38" y="1"/>
                    </a:cubicBezTo>
                    <a:cubicBezTo>
                      <a:pt x="39" y="1"/>
                      <a:pt x="39" y="0"/>
                      <a:pt x="40" y="0"/>
                    </a:cubicBezTo>
                    <a:cubicBezTo>
                      <a:pt x="47" y="1"/>
                      <a:pt x="54" y="4"/>
                      <a:pt x="59" y="10"/>
                    </a:cubicBezTo>
                    <a:cubicBezTo>
                      <a:pt x="65" y="15"/>
                      <a:pt x="68" y="22"/>
                      <a:pt x="69" y="29"/>
                    </a:cubicBezTo>
                    <a:close/>
                    <a:moveTo>
                      <a:pt x="60" y="29"/>
                    </a:moveTo>
                    <a:cubicBezTo>
                      <a:pt x="60" y="24"/>
                      <a:pt x="57" y="19"/>
                      <a:pt x="54" y="15"/>
                    </a:cubicBezTo>
                    <a:cubicBezTo>
                      <a:pt x="50" y="12"/>
                      <a:pt x="45" y="9"/>
                      <a:pt x="40" y="9"/>
                    </a:cubicBezTo>
                    <a:cubicBezTo>
                      <a:pt x="39" y="9"/>
                      <a:pt x="39" y="8"/>
                      <a:pt x="39" y="7"/>
                    </a:cubicBezTo>
                    <a:cubicBezTo>
                      <a:pt x="39" y="7"/>
                      <a:pt x="40" y="7"/>
                      <a:pt x="40" y="7"/>
                    </a:cubicBezTo>
                    <a:cubicBezTo>
                      <a:pt x="46" y="7"/>
                      <a:pt x="51" y="10"/>
                      <a:pt x="55" y="14"/>
                    </a:cubicBezTo>
                    <a:cubicBezTo>
                      <a:pt x="59" y="18"/>
                      <a:pt x="61" y="23"/>
                      <a:pt x="62" y="29"/>
                    </a:cubicBezTo>
                    <a:cubicBezTo>
                      <a:pt x="62" y="29"/>
                      <a:pt x="62" y="30"/>
                      <a:pt x="61" y="30"/>
                    </a:cubicBezTo>
                    <a:cubicBezTo>
                      <a:pt x="61" y="30"/>
                      <a:pt x="61" y="30"/>
                      <a:pt x="61" y="30"/>
                    </a:cubicBezTo>
                    <a:cubicBezTo>
                      <a:pt x="61" y="30"/>
                      <a:pt x="60" y="29"/>
                      <a:pt x="60" y="29"/>
                    </a:cubicBezTo>
                    <a:close/>
                    <a:moveTo>
                      <a:pt x="51" y="18"/>
                    </a:moveTo>
                    <a:cubicBezTo>
                      <a:pt x="53" y="21"/>
                      <a:pt x="55" y="24"/>
                      <a:pt x="56" y="28"/>
                    </a:cubicBezTo>
                    <a:cubicBezTo>
                      <a:pt x="56" y="28"/>
                      <a:pt x="56" y="29"/>
                      <a:pt x="55" y="29"/>
                    </a:cubicBezTo>
                    <a:cubicBezTo>
                      <a:pt x="55" y="29"/>
                      <a:pt x="55" y="29"/>
                      <a:pt x="55" y="29"/>
                    </a:cubicBezTo>
                    <a:cubicBezTo>
                      <a:pt x="54" y="29"/>
                      <a:pt x="54" y="29"/>
                      <a:pt x="54" y="28"/>
                    </a:cubicBezTo>
                    <a:cubicBezTo>
                      <a:pt x="53" y="25"/>
                      <a:pt x="52" y="22"/>
                      <a:pt x="49" y="20"/>
                    </a:cubicBezTo>
                    <a:cubicBezTo>
                      <a:pt x="47" y="17"/>
                      <a:pt x="44" y="16"/>
                      <a:pt x="41" y="15"/>
                    </a:cubicBezTo>
                    <a:cubicBezTo>
                      <a:pt x="40" y="15"/>
                      <a:pt x="40" y="14"/>
                      <a:pt x="40" y="14"/>
                    </a:cubicBezTo>
                    <a:cubicBezTo>
                      <a:pt x="40" y="13"/>
                      <a:pt x="41" y="13"/>
                      <a:pt x="41" y="13"/>
                    </a:cubicBezTo>
                    <a:cubicBezTo>
                      <a:pt x="45" y="14"/>
                      <a:pt x="48" y="16"/>
                      <a:pt x="51" y="18"/>
                    </a:cubicBezTo>
                    <a:close/>
                    <a:moveTo>
                      <a:pt x="21" y="48"/>
                    </a:moveTo>
                    <a:cubicBezTo>
                      <a:pt x="21" y="47"/>
                      <a:pt x="21" y="47"/>
                      <a:pt x="21" y="47"/>
                    </a:cubicBezTo>
                    <a:cubicBezTo>
                      <a:pt x="19" y="45"/>
                      <a:pt x="19" y="45"/>
                      <a:pt x="19" y="45"/>
                    </a:cubicBezTo>
                    <a:cubicBezTo>
                      <a:pt x="18" y="45"/>
                      <a:pt x="18" y="45"/>
                      <a:pt x="17" y="45"/>
                    </a:cubicBezTo>
                    <a:cubicBezTo>
                      <a:pt x="12" y="51"/>
                      <a:pt x="12" y="51"/>
                      <a:pt x="12" y="51"/>
                    </a:cubicBezTo>
                    <a:cubicBezTo>
                      <a:pt x="12" y="51"/>
                      <a:pt x="12" y="51"/>
                      <a:pt x="12" y="51"/>
                    </a:cubicBezTo>
                    <a:cubicBezTo>
                      <a:pt x="12" y="51"/>
                      <a:pt x="12" y="52"/>
                      <a:pt x="12" y="52"/>
                    </a:cubicBezTo>
                    <a:cubicBezTo>
                      <a:pt x="14" y="54"/>
                      <a:pt x="14" y="54"/>
                      <a:pt x="14" y="54"/>
                    </a:cubicBezTo>
                    <a:cubicBezTo>
                      <a:pt x="14" y="54"/>
                      <a:pt x="14" y="54"/>
                      <a:pt x="15" y="54"/>
                    </a:cubicBezTo>
                    <a:cubicBezTo>
                      <a:pt x="15" y="54"/>
                      <a:pt x="15" y="54"/>
                      <a:pt x="15" y="54"/>
                    </a:cubicBezTo>
                    <a:cubicBezTo>
                      <a:pt x="21" y="48"/>
                      <a:pt x="21" y="48"/>
                      <a:pt x="21" y="48"/>
                    </a:cubicBezTo>
                    <a:cubicBezTo>
                      <a:pt x="21" y="48"/>
                      <a:pt x="21" y="48"/>
                      <a:pt x="21" y="48"/>
                    </a:cubicBezTo>
                    <a:close/>
                    <a:moveTo>
                      <a:pt x="15" y="52"/>
                    </a:moveTo>
                    <a:cubicBezTo>
                      <a:pt x="14" y="51"/>
                      <a:pt x="14" y="51"/>
                      <a:pt x="14" y="51"/>
                    </a:cubicBezTo>
                    <a:cubicBezTo>
                      <a:pt x="18" y="47"/>
                      <a:pt x="18" y="47"/>
                      <a:pt x="18" y="47"/>
                    </a:cubicBezTo>
                    <a:cubicBezTo>
                      <a:pt x="19" y="48"/>
                      <a:pt x="19" y="48"/>
                      <a:pt x="19" y="48"/>
                    </a:cubicBezTo>
                    <a:lnTo>
                      <a:pt x="15" y="52"/>
                    </a:ln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endParaRPr lang="en-US" sz="1351" dirty="0"/>
              </a:p>
            </p:txBody>
          </p:sp>
        </p:grpSp>
        <p:grpSp>
          <p:nvGrpSpPr>
            <p:cNvPr id="12" name="Group 11">
              <a:extLst>
                <a:ext uri="{FF2B5EF4-FFF2-40B4-BE49-F238E27FC236}">
                  <a16:creationId xmlns:a16="http://schemas.microsoft.com/office/drawing/2014/main" xmlns="" id="{885B6267-B3A7-4F41-B96D-ACC79EEDDAEB}"/>
                </a:ext>
              </a:extLst>
            </p:cNvPr>
            <p:cNvGrpSpPr/>
            <p:nvPr/>
          </p:nvGrpSpPr>
          <p:grpSpPr>
            <a:xfrm>
              <a:off x="5712020" y="3762928"/>
              <a:ext cx="660233" cy="660233"/>
              <a:chOff x="5712020" y="3762928"/>
              <a:chExt cx="660233" cy="660233"/>
            </a:xfrm>
          </p:grpSpPr>
          <p:sp>
            <p:nvSpPr>
              <p:cNvPr id="20" name="Oval 19">
                <a:extLst>
                  <a:ext uri="{FF2B5EF4-FFF2-40B4-BE49-F238E27FC236}">
                    <a16:creationId xmlns:a16="http://schemas.microsoft.com/office/drawing/2014/main" xmlns="" id="{F02795E8-9784-4252-9896-F9036F860631}"/>
                  </a:ext>
                </a:extLst>
              </p:cNvPr>
              <p:cNvSpPr/>
              <p:nvPr/>
            </p:nvSpPr>
            <p:spPr>
              <a:xfrm>
                <a:off x="5712020" y="3762928"/>
                <a:ext cx="660233" cy="660233"/>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21" name="Freeform 7">
                <a:extLst>
                  <a:ext uri="{FF2B5EF4-FFF2-40B4-BE49-F238E27FC236}">
                    <a16:creationId xmlns:a16="http://schemas.microsoft.com/office/drawing/2014/main" xmlns="" id="{3D11B294-D254-4E13-890F-A4DBD97837A4}"/>
                  </a:ext>
                </a:extLst>
              </p:cNvPr>
              <p:cNvSpPr>
                <a:spLocks noEditPoints="1"/>
              </p:cNvSpPr>
              <p:nvPr/>
            </p:nvSpPr>
            <p:spPr bwMode="auto">
              <a:xfrm>
                <a:off x="5911619" y="3986322"/>
                <a:ext cx="289098" cy="240069"/>
              </a:xfrm>
              <a:custGeom>
                <a:avLst/>
                <a:gdLst>
                  <a:gd name="T0" fmla="*/ 71 w 72"/>
                  <a:gd name="T1" fmla="*/ 15 h 60"/>
                  <a:gd name="T2" fmla="*/ 57 w 72"/>
                  <a:gd name="T3" fmla="*/ 17 h 60"/>
                  <a:gd name="T4" fmla="*/ 44 w 72"/>
                  <a:gd name="T5" fmla="*/ 45 h 60"/>
                  <a:gd name="T6" fmla="*/ 12 w 72"/>
                  <a:gd name="T7" fmla="*/ 45 h 60"/>
                  <a:gd name="T8" fmla="*/ 14 w 72"/>
                  <a:gd name="T9" fmla="*/ 48 h 60"/>
                  <a:gd name="T10" fmla="*/ 48 w 72"/>
                  <a:gd name="T11" fmla="*/ 50 h 60"/>
                  <a:gd name="T12" fmla="*/ 14 w 72"/>
                  <a:gd name="T13" fmla="*/ 51 h 60"/>
                  <a:gd name="T14" fmla="*/ 9 w 72"/>
                  <a:gd name="T15" fmla="*/ 44 h 60"/>
                  <a:gd name="T16" fmla="*/ 8 w 72"/>
                  <a:gd name="T17" fmla="*/ 41 h 60"/>
                  <a:gd name="T18" fmla="*/ 1 w 72"/>
                  <a:gd name="T19" fmla="*/ 22 h 60"/>
                  <a:gd name="T20" fmla="*/ 11 w 72"/>
                  <a:gd name="T21" fmla="*/ 40 h 60"/>
                  <a:gd name="T22" fmla="*/ 44 w 72"/>
                  <a:gd name="T23" fmla="*/ 42 h 60"/>
                  <a:gd name="T24" fmla="*/ 54 w 72"/>
                  <a:gd name="T25" fmla="*/ 16 h 60"/>
                  <a:gd name="T26" fmla="*/ 71 w 72"/>
                  <a:gd name="T27" fmla="*/ 12 h 60"/>
                  <a:gd name="T28" fmla="*/ 18 w 72"/>
                  <a:gd name="T29" fmla="*/ 56 h 60"/>
                  <a:gd name="T30" fmla="*/ 11 w 72"/>
                  <a:gd name="T31" fmla="*/ 56 h 60"/>
                  <a:gd name="T32" fmla="*/ 18 w 72"/>
                  <a:gd name="T33" fmla="*/ 56 h 60"/>
                  <a:gd name="T34" fmla="*/ 15 w 72"/>
                  <a:gd name="T35" fmla="*/ 54 h 60"/>
                  <a:gd name="T36" fmla="*/ 15 w 72"/>
                  <a:gd name="T37" fmla="*/ 58 h 60"/>
                  <a:gd name="T38" fmla="*/ 45 w 72"/>
                  <a:gd name="T39" fmla="*/ 56 h 60"/>
                  <a:gd name="T40" fmla="*/ 38 w 72"/>
                  <a:gd name="T41" fmla="*/ 56 h 60"/>
                  <a:gd name="T42" fmla="*/ 45 w 72"/>
                  <a:gd name="T43" fmla="*/ 56 h 60"/>
                  <a:gd name="T44" fmla="*/ 42 w 72"/>
                  <a:gd name="T45" fmla="*/ 54 h 60"/>
                  <a:gd name="T46" fmla="*/ 42 w 72"/>
                  <a:gd name="T47" fmla="*/ 58 h 60"/>
                  <a:gd name="T48" fmla="*/ 46 w 72"/>
                  <a:gd name="T49" fmla="*/ 35 h 60"/>
                  <a:gd name="T50" fmla="*/ 12 w 72"/>
                  <a:gd name="T51" fmla="*/ 34 h 60"/>
                  <a:gd name="T52" fmla="*/ 12 w 72"/>
                  <a:gd name="T53" fmla="*/ 36 h 60"/>
                  <a:gd name="T54" fmla="*/ 46 w 72"/>
                  <a:gd name="T55" fmla="*/ 35 h 60"/>
                  <a:gd name="T56" fmla="*/ 12 w 72"/>
                  <a:gd name="T57" fmla="*/ 39 h 60"/>
                  <a:gd name="T58" fmla="*/ 43 w 72"/>
                  <a:gd name="T59" fmla="*/ 40 h 60"/>
                  <a:gd name="T60" fmla="*/ 43 w 72"/>
                  <a:gd name="T61" fmla="*/ 38 h 60"/>
                  <a:gd name="T62" fmla="*/ 13 w 72"/>
                  <a:gd name="T63" fmla="*/ 28 h 60"/>
                  <a:gd name="T64" fmla="*/ 16 w 72"/>
                  <a:gd name="T65" fmla="*/ 23 h 60"/>
                  <a:gd name="T66" fmla="*/ 28 w 72"/>
                  <a:gd name="T67" fmla="*/ 14 h 60"/>
                  <a:gd name="T68" fmla="*/ 33 w 72"/>
                  <a:gd name="T69" fmla="*/ 17 h 60"/>
                  <a:gd name="T70" fmla="*/ 36 w 72"/>
                  <a:gd name="T71" fmla="*/ 22 h 60"/>
                  <a:gd name="T72" fmla="*/ 39 w 72"/>
                  <a:gd name="T73" fmla="*/ 17 h 60"/>
                  <a:gd name="T74" fmla="*/ 51 w 72"/>
                  <a:gd name="T75" fmla="*/ 7 h 60"/>
                  <a:gd name="T76" fmla="*/ 51 w 72"/>
                  <a:gd name="T77" fmla="*/ 0 h 60"/>
                  <a:gd name="T78" fmla="*/ 49 w 72"/>
                  <a:gd name="T79" fmla="*/ 5 h 60"/>
                  <a:gd name="T80" fmla="*/ 36 w 72"/>
                  <a:gd name="T81" fmla="*/ 15 h 60"/>
                  <a:gd name="T82" fmla="*/ 31 w 72"/>
                  <a:gd name="T83" fmla="*/ 12 h 60"/>
                  <a:gd name="T84" fmla="*/ 28 w 72"/>
                  <a:gd name="T85" fmla="*/ 7 h 60"/>
                  <a:gd name="T86" fmla="*/ 25 w 72"/>
                  <a:gd name="T87" fmla="*/ 11 h 60"/>
                  <a:gd name="T88" fmla="*/ 13 w 72"/>
                  <a:gd name="T89" fmla="*/ 22 h 60"/>
                  <a:gd name="T90" fmla="*/ 13 w 72"/>
                  <a:gd name="T91" fmla="*/ 2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60">
                    <a:moveTo>
                      <a:pt x="72" y="13"/>
                    </a:moveTo>
                    <a:cubicBezTo>
                      <a:pt x="72" y="14"/>
                      <a:pt x="71" y="15"/>
                      <a:pt x="71" y="15"/>
                    </a:cubicBezTo>
                    <a:cubicBezTo>
                      <a:pt x="60" y="15"/>
                      <a:pt x="60" y="15"/>
                      <a:pt x="60" y="15"/>
                    </a:cubicBezTo>
                    <a:cubicBezTo>
                      <a:pt x="59" y="15"/>
                      <a:pt x="57" y="16"/>
                      <a:pt x="57" y="17"/>
                    </a:cubicBezTo>
                    <a:cubicBezTo>
                      <a:pt x="49" y="41"/>
                      <a:pt x="49" y="41"/>
                      <a:pt x="49" y="41"/>
                    </a:cubicBezTo>
                    <a:cubicBezTo>
                      <a:pt x="49" y="43"/>
                      <a:pt x="46" y="45"/>
                      <a:pt x="44" y="45"/>
                    </a:cubicBezTo>
                    <a:cubicBezTo>
                      <a:pt x="14" y="45"/>
                      <a:pt x="14" y="45"/>
                      <a:pt x="14" y="45"/>
                    </a:cubicBezTo>
                    <a:cubicBezTo>
                      <a:pt x="13" y="45"/>
                      <a:pt x="13" y="45"/>
                      <a:pt x="12" y="45"/>
                    </a:cubicBezTo>
                    <a:cubicBezTo>
                      <a:pt x="12" y="47"/>
                      <a:pt x="12" y="47"/>
                      <a:pt x="12" y="47"/>
                    </a:cubicBezTo>
                    <a:cubicBezTo>
                      <a:pt x="12" y="47"/>
                      <a:pt x="13" y="48"/>
                      <a:pt x="14" y="48"/>
                    </a:cubicBezTo>
                    <a:cubicBezTo>
                      <a:pt x="47" y="48"/>
                      <a:pt x="47" y="48"/>
                      <a:pt x="47" y="48"/>
                    </a:cubicBezTo>
                    <a:cubicBezTo>
                      <a:pt x="48" y="48"/>
                      <a:pt x="48" y="49"/>
                      <a:pt x="48" y="50"/>
                    </a:cubicBezTo>
                    <a:cubicBezTo>
                      <a:pt x="48" y="50"/>
                      <a:pt x="48" y="51"/>
                      <a:pt x="47" y="51"/>
                    </a:cubicBezTo>
                    <a:cubicBezTo>
                      <a:pt x="14" y="51"/>
                      <a:pt x="14" y="51"/>
                      <a:pt x="14" y="51"/>
                    </a:cubicBezTo>
                    <a:cubicBezTo>
                      <a:pt x="11" y="51"/>
                      <a:pt x="9" y="49"/>
                      <a:pt x="9" y="47"/>
                    </a:cubicBezTo>
                    <a:cubicBezTo>
                      <a:pt x="9" y="44"/>
                      <a:pt x="9" y="44"/>
                      <a:pt x="9" y="44"/>
                    </a:cubicBezTo>
                    <a:cubicBezTo>
                      <a:pt x="9" y="43"/>
                      <a:pt x="9" y="43"/>
                      <a:pt x="9" y="43"/>
                    </a:cubicBezTo>
                    <a:cubicBezTo>
                      <a:pt x="9" y="42"/>
                      <a:pt x="8" y="42"/>
                      <a:pt x="8" y="41"/>
                    </a:cubicBezTo>
                    <a:cubicBezTo>
                      <a:pt x="0" y="24"/>
                      <a:pt x="0" y="24"/>
                      <a:pt x="0" y="24"/>
                    </a:cubicBezTo>
                    <a:cubicBezTo>
                      <a:pt x="0" y="23"/>
                      <a:pt x="0" y="22"/>
                      <a:pt x="1" y="22"/>
                    </a:cubicBezTo>
                    <a:cubicBezTo>
                      <a:pt x="2" y="21"/>
                      <a:pt x="3" y="22"/>
                      <a:pt x="3" y="22"/>
                    </a:cubicBezTo>
                    <a:cubicBezTo>
                      <a:pt x="11" y="40"/>
                      <a:pt x="11" y="40"/>
                      <a:pt x="11" y="40"/>
                    </a:cubicBezTo>
                    <a:cubicBezTo>
                      <a:pt x="11" y="41"/>
                      <a:pt x="13" y="42"/>
                      <a:pt x="14" y="42"/>
                    </a:cubicBezTo>
                    <a:cubicBezTo>
                      <a:pt x="44" y="42"/>
                      <a:pt x="44" y="42"/>
                      <a:pt x="44" y="42"/>
                    </a:cubicBezTo>
                    <a:cubicBezTo>
                      <a:pt x="45" y="42"/>
                      <a:pt x="46" y="41"/>
                      <a:pt x="47" y="40"/>
                    </a:cubicBezTo>
                    <a:cubicBezTo>
                      <a:pt x="54" y="16"/>
                      <a:pt x="54" y="16"/>
                      <a:pt x="54" y="16"/>
                    </a:cubicBezTo>
                    <a:cubicBezTo>
                      <a:pt x="55" y="13"/>
                      <a:pt x="57" y="12"/>
                      <a:pt x="60" y="12"/>
                    </a:cubicBezTo>
                    <a:cubicBezTo>
                      <a:pt x="71" y="12"/>
                      <a:pt x="71" y="12"/>
                      <a:pt x="71" y="12"/>
                    </a:cubicBezTo>
                    <a:cubicBezTo>
                      <a:pt x="71" y="12"/>
                      <a:pt x="72" y="12"/>
                      <a:pt x="72" y="13"/>
                    </a:cubicBezTo>
                    <a:close/>
                    <a:moveTo>
                      <a:pt x="18" y="56"/>
                    </a:moveTo>
                    <a:cubicBezTo>
                      <a:pt x="18" y="58"/>
                      <a:pt x="17" y="60"/>
                      <a:pt x="15" y="60"/>
                    </a:cubicBezTo>
                    <a:cubicBezTo>
                      <a:pt x="13" y="60"/>
                      <a:pt x="11" y="58"/>
                      <a:pt x="11" y="56"/>
                    </a:cubicBezTo>
                    <a:cubicBezTo>
                      <a:pt x="11" y="54"/>
                      <a:pt x="13" y="52"/>
                      <a:pt x="15" y="52"/>
                    </a:cubicBezTo>
                    <a:cubicBezTo>
                      <a:pt x="17" y="52"/>
                      <a:pt x="18" y="54"/>
                      <a:pt x="18" y="56"/>
                    </a:cubicBezTo>
                    <a:close/>
                    <a:moveTo>
                      <a:pt x="16" y="56"/>
                    </a:moveTo>
                    <a:cubicBezTo>
                      <a:pt x="16" y="55"/>
                      <a:pt x="16" y="54"/>
                      <a:pt x="15" y="54"/>
                    </a:cubicBezTo>
                    <a:cubicBezTo>
                      <a:pt x="14" y="54"/>
                      <a:pt x="13" y="55"/>
                      <a:pt x="13" y="56"/>
                    </a:cubicBezTo>
                    <a:cubicBezTo>
                      <a:pt x="13" y="57"/>
                      <a:pt x="14" y="58"/>
                      <a:pt x="15" y="58"/>
                    </a:cubicBezTo>
                    <a:cubicBezTo>
                      <a:pt x="16" y="58"/>
                      <a:pt x="16" y="57"/>
                      <a:pt x="16" y="56"/>
                    </a:cubicBezTo>
                    <a:close/>
                    <a:moveTo>
                      <a:pt x="45" y="56"/>
                    </a:moveTo>
                    <a:cubicBezTo>
                      <a:pt x="45" y="58"/>
                      <a:pt x="44" y="60"/>
                      <a:pt x="42" y="60"/>
                    </a:cubicBezTo>
                    <a:cubicBezTo>
                      <a:pt x="40" y="60"/>
                      <a:pt x="38" y="58"/>
                      <a:pt x="38" y="56"/>
                    </a:cubicBezTo>
                    <a:cubicBezTo>
                      <a:pt x="38" y="54"/>
                      <a:pt x="40" y="52"/>
                      <a:pt x="42" y="52"/>
                    </a:cubicBezTo>
                    <a:cubicBezTo>
                      <a:pt x="44" y="52"/>
                      <a:pt x="45" y="54"/>
                      <a:pt x="45" y="56"/>
                    </a:cubicBezTo>
                    <a:close/>
                    <a:moveTo>
                      <a:pt x="43" y="56"/>
                    </a:moveTo>
                    <a:cubicBezTo>
                      <a:pt x="43" y="55"/>
                      <a:pt x="43" y="54"/>
                      <a:pt x="42" y="54"/>
                    </a:cubicBezTo>
                    <a:cubicBezTo>
                      <a:pt x="41" y="54"/>
                      <a:pt x="40" y="55"/>
                      <a:pt x="40" y="56"/>
                    </a:cubicBezTo>
                    <a:cubicBezTo>
                      <a:pt x="40" y="57"/>
                      <a:pt x="41" y="58"/>
                      <a:pt x="42" y="58"/>
                    </a:cubicBezTo>
                    <a:cubicBezTo>
                      <a:pt x="43" y="58"/>
                      <a:pt x="43" y="57"/>
                      <a:pt x="43" y="56"/>
                    </a:cubicBezTo>
                    <a:close/>
                    <a:moveTo>
                      <a:pt x="46" y="35"/>
                    </a:moveTo>
                    <a:cubicBezTo>
                      <a:pt x="46" y="34"/>
                      <a:pt x="45" y="34"/>
                      <a:pt x="45" y="34"/>
                    </a:cubicBezTo>
                    <a:cubicBezTo>
                      <a:pt x="12" y="34"/>
                      <a:pt x="12" y="34"/>
                      <a:pt x="12" y="34"/>
                    </a:cubicBezTo>
                    <a:cubicBezTo>
                      <a:pt x="11" y="34"/>
                      <a:pt x="11" y="34"/>
                      <a:pt x="11" y="35"/>
                    </a:cubicBezTo>
                    <a:cubicBezTo>
                      <a:pt x="11" y="35"/>
                      <a:pt x="11" y="36"/>
                      <a:pt x="12" y="36"/>
                    </a:cubicBezTo>
                    <a:cubicBezTo>
                      <a:pt x="45" y="36"/>
                      <a:pt x="45" y="36"/>
                      <a:pt x="45" y="36"/>
                    </a:cubicBezTo>
                    <a:cubicBezTo>
                      <a:pt x="45" y="36"/>
                      <a:pt x="46" y="35"/>
                      <a:pt x="46" y="35"/>
                    </a:cubicBezTo>
                    <a:close/>
                    <a:moveTo>
                      <a:pt x="13" y="38"/>
                    </a:moveTo>
                    <a:cubicBezTo>
                      <a:pt x="13" y="38"/>
                      <a:pt x="12" y="39"/>
                      <a:pt x="12" y="39"/>
                    </a:cubicBezTo>
                    <a:cubicBezTo>
                      <a:pt x="12" y="40"/>
                      <a:pt x="13" y="40"/>
                      <a:pt x="13" y="40"/>
                    </a:cubicBezTo>
                    <a:cubicBezTo>
                      <a:pt x="43" y="40"/>
                      <a:pt x="43" y="40"/>
                      <a:pt x="43" y="40"/>
                    </a:cubicBezTo>
                    <a:cubicBezTo>
                      <a:pt x="44" y="40"/>
                      <a:pt x="44" y="40"/>
                      <a:pt x="44" y="39"/>
                    </a:cubicBezTo>
                    <a:cubicBezTo>
                      <a:pt x="44" y="39"/>
                      <a:pt x="44" y="38"/>
                      <a:pt x="43" y="38"/>
                    </a:cubicBezTo>
                    <a:lnTo>
                      <a:pt x="13" y="38"/>
                    </a:lnTo>
                    <a:close/>
                    <a:moveTo>
                      <a:pt x="13" y="28"/>
                    </a:moveTo>
                    <a:cubicBezTo>
                      <a:pt x="14" y="28"/>
                      <a:pt x="16" y="27"/>
                      <a:pt x="16" y="25"/>
                    </a:cubicBezTo>
                    <a:cubicBezTo>
                      <a:pt x="16" y="24"/>
                      <a:pt x="16" y="24"/>
                      <a:pt x="16" y="23"/>
                    </a:cubicBezTo>
                    <a:cubicBezTo>
                      <a:pt x="26" y="13"/>
                      <a:pt x="26" y="13"/>
                      <a:pt x="26" y="13"/>
                    </a:cubicBezTo>
                    <a:cubicBezTo>
                      <a:pt x="27" y="13"/>
                      <a:pt x="27" y="14"/>
                      <a:pt x="28" y="14"/>
                    </a:cubicBezTo>
                    <a:cubicBezTo>
                      <a:pt x="28" y="14"/>
                      <a:pt x="29" y="13"/>
                      <a:pt x="29" y="13"/>
                    </a:cubicBezTo>
                    <a:cubicBezTo>
                      <a:pt x="33" y="17"/>
                      <a:pt x="33" y="17"/>
                      <a:pt x="33" y="17"/>
                    </a:cubicBezTo>
                    <a:cubicBezTo>
                      <a:pt x="33" y="18"/>
                      <a:pt x="33" y="18"/>
                      <a:pt x="33" y="19"/>
                    </a:cubicBezTo>
                    <a:cubicBezTo>
                      <a:pt x="33" y="20"/>
                      <a:pt x="34" y="22"/>
                      <a:pt x="36" y="22"/>
                    </a:cubicBezTo>
                    <a:cubicBezTo>
                      <a:pt x="38" y="22"/>
                      <a:pt x="39" y="20"/>
                      <a:pt x="39" y="19"/>
                    </a:cubicBezTo>
                    <a:cubicBezTo>
                      <a:pt x="39" y="18"/>
                      <a:pt x="39" y="18"/>
                      <a:pt x="39" y="17"/>
                    </a:cubicBezTo>
                    <a:cubicBezTo>
                      <a:pt x="50" y="6"/>
                      <a:pt x="50" y="6"/>
                      <a:pt x="50" y="6"/>
                    </a:cubicBezTo>
                    <a:cubicBezTo>
                      <a:pt x="50" y="7"/>
                      <a:pt x="51" y="7"/>
                      <a:pt x="51" y="7"/>
                    </a:cubicBezTo>
                    <a:cubicBezTo>
                      <a:pt x="53" y="7"/>
                      <a:pt x="54" y="5"/>
                      <a:pt x="54" y="4"/>
                    </a:cubicBezTo>
                    <a:cubicBezTo>
                      <a:pt x="54" y="2"/>
                      <a:pt x="53" y="0"/>
                      <a:pt x="51" y="0"/>
                    </a:cubicBezTo>
                    <a:cubicBezTo>
                      <a:pt x="50" y="0"/>
                      <a:pt x="48" y="2"/>
                      <a:pt x="48" y="4"/>
                    </a:cubicBezTo>
                    <a:cubicBezTo>
                      <a:pt x="48" y="4"/>
                      <a:pt x="48" y="5"/>
                      <a:pt x="49" y="5"/>
                    </a:cubicBezTo>
                    <a:cubicBezTo>
                      <a:pt x="38" y="16"/>
                      <a:pt x="38" y="16"/>
                      <a:pt x="38" y="16"/>
                    </a:cubicBezTo>
                    <a:cubicBezTo>
                      <a:pt x="37" y="16"/>
                      <a:pt x="37" y="15"/>
                      <a:pt x="36" y="15"/>
                    </a:cubicBezTo>
                    <a:cubicBezTo>
                      <a:pt x="36" y="15"/>
                      <a:pt x="35" y="16"/>
                      <a:pt x="35" y="16"/>
                    </a:cubicBezTo>
                    <a:cubicBezTo>
                      <a:pt x="31" y="12"/>
                      <a:pt x="31" y="12"/>
                      <a:pt x="31" y="12"/>
                    </a:cubicBezTo>
                    <a:cubicBezTo>
                      <a:pt x="31" y="11"/>
                      <a:pt x="31" y="11"/>
                      <a:pt x="31" y="10"/>
                    </a:cubicBezTo>
                    <a:cubicBezTo>
                      <a:pt x="31" y="9"/>
                      <a:pt x="30" y="7"/>
                      <a:pt x="28" y="7"/>
                    </a:cubicBezTo>
                    <a:cubicBezTo>
                      <a:pt x="26" y="7"/>
                      <a:pt x="25" y="9"/>
                      <a:pt x="25" y="10"/>
                    </a:cubicBezTo>
                    <a:cubicBezTo>
                      <a:pt x="25" y="11"/>
                      <a:pt x="25" y="11"/>
                      <a:pt x="25" y="11"/>
                    </a:cubicBezTo>
                    <a:cubicBezTo>
                      <a:pt x="14" y="22"/>
                      <a:pt x="14" y="22"/>
                      <a:pt x="14" y="22"/>
                    </a:cubicBezTo>
                    <a:cubicBezTo>
                      <a:pt x="14" y="22"/>
                      <a:pt x="13" y="22"/>
                      <a:pt x="13" y="22"/>
                    </a:cubicBezTo>
                    <a:cubicBezTo>
                      <a:pt x="11" y="22"/>
                      <a:pt x="10" y="23"/>
                      <a:pt x="10" y="25"/>
                    </a:cubicBezTo>
                    <a:cubicBezTo>
                      <a:pt x="10" y="27"/>
                      <a:pt x="11" y="28"/>
                      <a:pt x="13" y="28"/>
                    </a:cubicBez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endParaRPr lang="en-US" sz="1351" dirty="0"/>
              </a:p>
            </p:txBody>
          </p:sp>
        </p:grpSp>
        <p:grpSp>
          <p:nvGrpSpPr>
            <p:cNvPr id="13" name="Group 12">
              <a:extLst>
                <a:ext uri="{FF2B5EF4-FFF2-40B4-BE49-F238E27FC236}">
                  <a16:creationId xmlns:a16="http://schemas.microsoft.com/office/drawing/2014/main" xmlns="" id="{07D09638-5EDE-4CD6-AD1A-AAF50DE23297}"/>
                </a:ext>
              </a:extLst>
            </p:cNvPr>
            <p:cNvGrpSpPr/>
            <p:nvPr/>
          </p:nvGrpSpPr>
          <p:grpSpPr>
            <a:xfrm>
              <a:off x="5885187" y="2088208"/>
              <a:ext cx="660233" cy="660233"/>
              <a:chOff x="5885187" y="2088208"/>
              <a:chExt cx="660233" cy="660233"/>
            </a:xfrm>
          </p:grpSpPr>
          <p:sp>
            <p:nvSpPr>
              <p:cNvPr id="18" name="Oval 17">
                <a:extLst>
                  <a:ext uri="{FF2B5EF4-FFF2-40B4-BE49-F238E27FC236}">
                    <a16:creationId xmlns:a16="http://schemas.microsoft.com/office/drawing/2014/main" xmlns="" id="{2B45AFD0-C6EB-4639-9DC7-E40654635DF9}"/>
                  </a:ext>
                </a:extLst>
              </p:cNvPr>
              <p:cNvSpPr/>
              <p:nvPr/>
            </p:nvSpPr>
            <p:spPr>
              <a:xfrm>
                <a:off x="5885187" y="2088208"/>
                <a:ext cx="660233" cy="660233"/>
              </a:xfrm>
              <a:prstGeom prst="ellipse">
                <a:avLst/>
              </a:prstGeom>
              <a:solidFill>
                <a:schemeClr val="accent5"/>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9" name="Freeform 9">
                <a:extLst>
                  <a:ext uri="{FF2B5EF4-FFF2-40B4-BE49-F238E27FC236}">
                    <a16:creationId xmlns:a16="http://schemas.microsoft.com/office/drawing/2014/main" xmlns="" id="{1ABC5FB0-B16E-4480-A06E-93EB777D597C}"/>
                  </a:ext>
                </a:extLst>
              </p:cNvPr>
              <p:cNvSpPr>
                <a:spLocks noEditPoints="1"/>
              </p:cNvSpPr>
              <p:nvPr/>
            </p:nvSpPr>
            <p:spPr bwMode="auto">
              <a:xfrm>
                <a:off x="6060376" y="2270491"/>
                <a:ext cx="322032" cy="295666"/>
              </a:xfrm>
              <a:custGeom>
                <a:avLst/>
                <a:gdLst>
                  <a:gd name="T0" fmla="*/ 56 w 72"/>
                  <a:gd name="T1" fmla="*/ 24 h 66"/>
                  <a:gd name="T2" fmla="*/ 60 w 72"/>
                  <a:gd name="T3" fmla="*/ 12 h 66"/>
                  <a:gd name="T4" fmla="*/ 33 w 72"/>
                  <a:gd name="T5" fmla="*/ 5 h 66"/>
                  <a:gd name="T6" fmla="*/ 12 w 72"/>
                  <a:gd name="T7" fmla="*/ 16 h 66"/>
                  <a:gd name="T8" fmla="*/ 13 w 72"/>
                  <a:gd name="T9" fmla="*/ 28 h 66"/>
                  <a:gd name="T10" fmla="*/ 2 w 72"/>
                  <a:gd name="T11" fmla="*/ 56 h 66"/>
                  <a:gd name="T12" fmla="*/ 12 w 72"/>
                  <a:gd name="T13" fmla="*/ 66 h 66"/>
                  <a:gd name="T14" fmla="*/ 62 w 72"/>
                  <a:gd name="T15" fmla="*/ 56 h 66"/>
                  <a:gd name="T16" fmla="*/ 68 w 72"/>
                  <a:gd name="T17" fmla="*/ 32 h 66"/>
                  <a:gd name="T18" fmla="*/ 57 w 72"/>
                  <a:gd name="T19" fmla="*/ 14 h 66"/>
                  <a:gd name="T20" fmla="*/ 54 w 72"/>
                  <a:gd name="T21" fmla="*/ 22 h 66"/>
                  <a:gd name="T22" fmla="*/ 47 w 72"/>
                  <a:gd name="T23" fmla="*/ 24 h 66"/>
                  <a:gd name="T24" fmla="*/ 48 w 72"/>
                  <a:gd name="T25" fmla="*/ 22 h 66"/>
                  <a:gd name="T26" fmla="*/ 47 w 72"/>
                  <a:gd name="T27" fmla="*/ 14 h 66"/>
                  <a:gd name="T28" fmla="*/ 44 w 72"/>
                  <a:gd name="T29" fmla="*/ 9 h 66"/>
                  <a:gd name="T30" fmla="*/ 43 w 72"/>
                  <a:gd name="T31" fmla="*/ 27 h 66"/>
                  <a:gd name="T32" fmla="*/ 41 w 72"/>
                  <a:gd name="T33" fmla="*/ 30 h 66"/>
                  <a:gd name="T34" fmla="*/ 39 w 72"/>
                  <a:gd name="T35" fmla="*/ 32 h 66"/>
                  <a:gd name="T36" fmla="*/ 35 w 72"/>
                  <a:gd name="T37" fmla="*/ 33 h 66"/>
                  <a:gd name="T38" fmla="*/ 33 w 72"/>
                  <a:gd name="T39" fmla="*/ 31 h 66"/>
                  <a:gd name="T40" fmla="*/ 31 w 72"/>
                  <a:gd name="T41" fmla="*/ 29 h 66"/>
                  <a:gd name="T42" fmla="*/ 29 w 72"/>
                  <a:gd name="T43" fmla="*/ 25 h 66"/>
                  <a:gd name="T44" fmla="*/ 28 w 72"/>
                  <a:gd name="T45" fmla="*/ 19 h 66"/>
                  <a:gd name="T46" fmla="*/ 45 w 72"/>
                  <a:gd name="T47" fmla="*/ 19 h 66"/>
                  <a:gd name="T48" fmla="*/ 44 w 72"/>
                  <a:gd name="T49" fmla="*/ 25 h 66"/>
                  <a:gd name="T50" fmla="*/ 25 w 72"/>
                  <a:gd name="T51" fmla="*/ 39 h 66"/>
                  <a:gd name="T52" fmla="*/ 31 w 72"/>
                  <a:gd name="T53" fmla="*/ 35 h 66"/>
                  <a:gd name="T54" fmla="*/ 33 w 72"/>
                  <a:gd name="T55" fmla="*/ 34 h 66"/>
                  <a:gd name="T56" fmla="*/ 36 w 72"/>
                  <a:gd name="T57" fmla="*/ 35 h 66"/>
                  <a:gd name="T58" fmla="*/ 40 w 72"/>
                  <a:gd name="T59" fmla="*/ 34 h 66"/>
                  <a:gd name="T60" fmla="*/ 41 w 72"/>
                  <a:gd name="T61" fmla="*/ 34 h 66"/>
                  <a:gd name="T62" fmla="*/ 42 w 72"/>
                  <a:gd name="T63" fmla="*/ 37 h 66"/>
                  <a:gd name="T64" fmla="*/ 13 w 72"/>
                  <a:gd name="T65" fmla="*/ 63 h 66"/>
                  <a:gd name="T66" fmla="*/ 16 w 72"/>
                  <a:gd name="T67" fmla="*/ 13 h 66"/>
                  <a:gd name="T68" fmla="*/ 30 w 72"/>
                  <a:gd name="T69" fmla="*/ 8 h 66"/>
                  <a:gd name="T70" fmla="*/ 27 w 72"/>
                  <a:gd name="T71" fmla="*/ 12 h 66"/>
                  <a:gd name="T72" fmla="*/ 26 w 72"/>
                  <a:gd name="T73" fmla="*/ 19 h 66"/>
                  <a:gd name="T74" fmla="*/ 26 w 72"/>
                  <a:gd name="T75" fmla="*/ 24 h 66"/>
                  <a:gd name="T76" fmla="*/ 19 w 72"/>
                  <a:gd name="T77" fmla="*/ 22 h 66"/>
                  <a:gd name="T78" fmla="*/ 7 w 72"/>
                  <a:gd name="T79" fmla="*/ 34 h 66"/>
                  <a:gd name="T80" fmla="*/ 24 w 72"/>
                  <a:gd name="T81" fmla="*/ 27 h 66"/>
                  <a:gd name="T82" fmla="*/ 28 w 72"/>
                  <a:gd name="T83" fmla="*/ 29 h 66"/>
                  <a:gd name="T84" fmla="*/ 30 w 72"/>
                  <a:gd name="T85" fmla="*/ 33 h 66"/>
                  <a:gd name="T86" fmla="*/ 29 w 72"/>
                  <a:gd name="T87" fmla="*/ 36 h 66"/>
                  <a:gd name="T88" fmla="*/ 15 w 72"/>
                  <a:gd name="T89" fmla="*/ 43 h 66"/>
                  <a:gd name="T90" fmla="*/ 14 w 72"/>
                  <a:gd name="T91" fmla="*/ 45 h 66"/>
                  <a:gd name="T92" fmla="*/ 13 w 72"/>
                  <a:gd name="T93" fmla="*/ 48 h 66"/>
                  <a:gd name="T94" fmla="*/ 3 w 72"/>
                  <a:gd name="T95" fmla="*/ 53 h 66"/>
                  <a:gd name="T96" fmla="*/ 60 w 72"/>
                  <a:gd name="T97" fmla="*/ 51 h 66"/>
                  <a:gd name="T98" fmla="*/ 59 w 72"/>
                  <a:gd name="T99" fmla="*/ 47 h 66"/>
                  <a:gd name="T100" fmla="*/ 59 w 72"/>
                  <a:gd name="T101" fmla="*/ 45 h 66"/>
                  <a:gd name="T102" fmla="*/ 58 w 72"/>
                  <a:gd name="T103" fmla="*/ 42 h 66"/>
                  <a:gd name="T104" fmla="*/ 43 w 72"/>
                  <a:gd name="T105" fmla="*/ 35 h 66"/>
                  <a:gd name="T106" fmla="*/ 43 w 72"/>
                  <a:gd name="T107" fmla="*/ 33 h 66"/>
                  <a:gd name="T108" fmla="*/ 44 w 72"/>
                  <a:gd name="T109" fmla="*/ 29 h 66"/>
                  <a:gd name="T110" fmla="*/ 53 w 72"/>
                  <a:gd name="T111" fmla="*/ 26 h 66"/>
                  <a:gd name="T112" fmla="*/ 69 w 72"/>
                  <a:gd name="T113" fmla="*/ 5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 h="66">
                    <a:moveTo>
                      <a:pt x="68" y="32"/>
                    </a:moveTo>
                    <a:cubicBezTo>
                      <a:pt x="67" y="31"/>
                      <a:pt x="64" y="30"/>
                      <a:pt x="60" y="28"/>
                    </a:cubicBezTo>
                    <a:cubicBezTo>
                      <a:pt x="59" y="28"/>
                      <a:pt x="57" y="27"/>
                      <a:pt x="56" y="27"/>
                    </a:cubicBezTo>
                    <a:cubicBezTo>
                      <a:pt x="56" y="27"/>
                      <a:pt x="56" y="26"/>
                      <a:pt x="56" y="24"/>
                    </a:cubicBezTo>
                    <a:cubicBezTo>
                      <a:pt x="57" y="23"/>
                      <a:pt x="58" y="21"/>
                      <a:pt x="58" y="19"/>
                    </a:cubicBezTo>
                    <a:cubicBezTo>
                      <a:pt x="59" y="19"/>
                      <a:pt x="60" y="18"/>
                      <a:pt x="60" y="16"/>
                    </a:cubicBezTo>
                    <a:cubicBezTo>
                      <a:pt x="61" y="14"/>
                      <a:pt x="60" y="13"/>
                      <a:pt x="60" y="13"/>
                    </a:cubicBezTo>
                    <a:cubicBezTo>
                      <a:pt x="60" y="12"/>
                      <a:pt x="60" y="12"/>
                      <a:pt x="60" y="12"/>
                    </a:cubicBezTo>
                    <a:cubicBezTo>
                      <a:pt x="60" y="5"/>
                      <a:pt x="55" y="0"/>
                      <a:pt x="49" y="0"/>
                    </a:cubicBezTo>
                    <a:cubicBezTo>
                      <a:pt x="45" y="0"/>
                      <a:pt x="42" y="2"/>
                      <a:pt x="40" y="5"/>
                    </a:cubicBezTo>
                    <a:cubicBezTo>
                      <a:pt x="39" y="5"/>
                      <a:pt x="38" y="5"/>
                      <a:pt x="36" y="5"/>
                    </a:cubicBezTo>
                    <a:cubicBezTo>
                      <a:pt x="35" y="5"/>
                      <a:pt x="34" y="5"/>
                      <a:pt x="33" y="5"/>
                    </a:cubicBezTo>
                    <a:cubicBezTo>
                      <a:pt x="31" y="2"/>
                      <a:pt x="27" y="0"/>
                      <a:pt x="24" y="0"/>
                    </a:cubicBezTo>
                    <a:cubicBezTo>
                      <a:pt x="17" y="0"/>
                      <a:pt x="13" y="5"/>
                      <a:pt x="13" y="12"/>
                    </a:cubicBezTo>
                    <a:cubicBezTo>
                      <a:pt x="13" y="12"/>
                      <a:pt x="13" y="12"/>
                      <a:pt x="13" y="13"/>
                    </a:cubicBezTo>
                    <a:cubicBezTo>
                      <a:pt x="12" y="13"/>
                      <a:pt x="12" y="14"/>
                      <a:pt x="12" y="16"/>
                    </a:cubicBezTo>
                    <a:cubicBezTo>
                      <a:pt x="13" y="18"/>
                      <a:pt x="14" y="19"/>
                      <a:pt x="14" y="19"/>
                    </a:cubicBezTo>
                    <a:cubicBezTo>
                      <a:pt x="15" y="21"/>
                      <a:pt x="16" y="23"/>
                      <a:pt x="17" y="24"/>
                    </a:cubicBezTo>
                    <a:cubicBezTo>
                      <a:pt x="17" y="26"/>
                      <a:pt x="16" y="27"/>
                      <a:pt x="16" y="27"/>
                    </a:cubicBezTo>
                    <a:cubicBezTo>
                      <a:pt x="16" y="27"/>
                      <a:pt x="14" y="28"/>
                      <a:pt x="13" y="28"/>
                    </a:cubicBezTo>
                    <a:cubicBezTo>
                      <a:pt x="9" y="30"/>
                      <a:pt x="6" y="31"/>
                      <a:pt x="4" y="32"/>
                    </a:cubicBezTo>
                    <a:cubicBezTo>
                      <a:pt x="2" y="35"/>
                      <a:pt x="1" y="48"/>
                      <a:pt x="0" y="54"/>
                    </a:cubicBezTo>
                    <a:cubicBezTo>
                      <a:pt x="0" y="54"/>
                      <a:pt x="1" y="55"/>
                      <a:pt x="1" y="55"/>
                    </a:cubicBezTo>
                    <a:cubicBezTo>
                      <a:pt x="1" y="56"/>
                      <a:pt x="2" y="56"/>
                      <a:pt x="2" y="56"/>
                    </a:cubicBezTo>
                    <a:cubicBezTo>
                      <a:pt x="11" y="56"/>
                      <a:pt x="11" y="56"/>
                      <a:pt x="11" y="56"/>
                    </a:cubicBezTo>
                    <a:cubicBezTo>
                      <a:pt x="11" y="60"/>
                      <a:pt x="10" y="63"/>
                      <a:pt x="10" y="63"/>
                    </a:cubicBezTo>
                    <a:cubicBezTo>
                      <a:pt x="10" y="64"/>
                      <a:pt x="10" y="65"/>
                      <a:pt x="11" y="65"/>
                    </a:cubicBezTo>
                    <a:cubicBezTo>
                      <a:pt x="11" y="65"/>
                      <a:pt x="12" y="66"/>
                      <a:pt x="12" y="66"/>
                    </a:cubicBezTo>
                    <a:cubicBezTo>
                      <a:pt x="60" y="66"/>
                      <a:pt x="60" y="66"/>
                      <a:pt x="60" y="66"/>
                    </a:cubicBezTo>
                    <a:cubicBezTo>
                      <a:pt x="61" y="66"/>
                      <a:pt x="62" y="65"/>
                      <a:pt x="62" y="65"/>
                    </a:cubicBezTo>
                    <a:cubicBezTo>
                      <a:pt x="62" y="65"/>
                      <a:pt x="62" y="64"/>
                      <a:pt x="62" y="63"/>
                    </a:cubicBezTo>
                    <a:cubicBezTo>
                      <a:pt x="62" y="63"/>
                      <a:pt x="62" y="60"/>
                      <a:pt x="62" y="56"/>
                    </a:cubicBezTo>
                    <a:cubicBezTo>
                      <a:pt x="70" y="56"/>
                      <a:pt x="70" y="56"/>
                      <a:pt x="70" y="56"/>
                    </a:cubicBezTo>
                    <a:cubicBezTo>
                      <a:pt x="71" y="56"/>
                      <a:pt x="71" y="56"/>
                      <a:pt x="72" y="55"/>
                    </a:cubicBezTo>
                    <a:cubicBezTo>
                      <a:pt x="72" y="55"/>
                      <a:pt x="72" y="54"/>
                      <a:pt x="72" y="54"/>
                    </a:cubicBezTo>
                    <a:cubicBezTo>
                      <a:pt x="72" y="48"/>
                      <a:pt x="70" y="35"/>
                      <a:pt x="68" y="32"/>
                    </a:cubicBezTo>
                    <a:close/>
                    <a:moveTo>
                      <a:pt x="49" y="3"/>
                    </a:moveTo>
                    <a:cubicBezTo>
                      <a:pt x="54" y="3"/>
                      <a:pt x="57" y="7"/>
                      <a:pt x="57" y="12"/>
                    </a:cubicBezTo>
                    <a:cubicBezTo>
                      <a:pt x="57" y="12"/>
                      <a:pt x="57" y="13"/>
                      <a:pt x="57" y="13"/>
                    </a:cubicBezTo>
                    <a:cubicBezTo>
                      <a:pt x="57" y="14"/>
                      <a:pt x="57" y="14"/>
                      <a:pt x="57" y="14"/>
                    </a:cubicBezTo>
                    <a:cubicBezTo>
                      <a:pt x="57" y="14"/>
                      <a:pt x="57" y="15"/>
                      <a:pt x="57" y="16"/>
                    </a:cubicBezTo>
                    <a:cubicBezTo>
                      <a:pt x="57" y="17"/>
                      <a:pt x="56" y="17"/>
                      <a:pt x="56" y="17"/>
                    </a:cubicBezTo>
                    <a:cubicBezTo>
                      <a:pt x="56" y="18"/>
                      <a:pt x="56" y="18"/>
                      <a:pt x="56" y="18"/>
                    </a:cubicBezTo>
                    <a:cubicBezTo>
                      <a:pt x="55" y="19"/>
                      <a:pt x="55" y="21"/>
                      <a:pt x="54" y="22"/>
                    </a:cubicBezTo>
                    <a:cubicBezTo>
                      <a:pt x="53" y="22"/>
                      <a:pt x="53" y="22"/>
                      <a:pt x="53" y="23"/>
                    </a:cubicBezTo>
                    <a:cubicBezTo>
                      <a:pt x="53" y="23"/>
                      <a:pt x="53" y="23"/>
                      <a:pt x="53" y="23"/>
                    </a:cubicBezTo>
                    <a:cubicBezTo>
                      <a:pt x="52" y="24"/>
                      <a:pt x="50" y="25"/>
                      <a:pt x="49" y="25"/>
                    </a:cubicBezTo>
                    <a:cubicBezTo>
                      <a:pt x="48" y="25"/>
                      <a:pt x="48" y="25"/>
                      <a:pt x="47" y="24"/>
                    </a:cubicBezTo>
                    <a:cubicBezTo>
                      <a:pt x="47" y="24"/>
                      <a:pt x="47" y="24"/>
                      <a:pt x="47" y="24"/>
                    </a:cubicBezTo>
                    <a:cubicBezTo>
                      <a:pt x="47" y="24"/>
                      <a:pt x="47" y="24"/>
                      <a:pt x="47" y="24"/>
                    </a:cubicBezTo>
                    <a:cubicBezTo>
                      <a:pt x="47" y="24"/>
                      <a:pt x="47" y="23"/>
                      <a:pt x="47" y="23"/>
                    </a:cubicBezTo>
                    <a:cubicBezTo>
                      <a:pt x="48" y="23"/>
                      <a:pt x="48" y="23"/>
                      <a:pt x="48" y="22"/>
                    </a:cubicBezTo>
                    <a:cubicBezTo>
                      <a:pt x="48" y="20"/>
                      <a:pt x="48" y="19"/>
                      <a:pt x="47" y="19"/>
                    </a:cubicBezTo>
                    <a:cubicBezTo>
                      <a:pt x="47" y="18"/>
                      <a:pt x="47" y="18"/>
                      <a:pt x="47" y="18"/>
                    </a:cubicBezTo>
                    <a:cubicBezTo>
                      <a:pt x="47" y="17"/>
                      <a:pt x="47" y="16"/>
                      <a:pt x="47" y="15"/>
                    </a:cubicBezTo>
                    <a:cubicBezTo>
                      <a:pt x="47" y="14"/>
                      <a:pt x="47" y="14"/>
                      <a:pt x="47" y="14"/>
                    </a:cubicBezTo>
                    <a:cubicBezTo>
                      <a:pt x="46" y="13"/>
                      <a:pt x="46" y="13"/>
                      <a:pt x="46" y="12"/>
                    </a:cubicBezTo>
                    <a:cubicBezTo>
                      <a:pt x="46" y="12"/>
                      <a:pt x="46" y="12"/>
                      <a:pt x="46" y="11"/>
                    </a:cubicBezTo>
                    <a:cubicBezTo>
                      <a:pt x="45" y="11"/>
                      <a:pt x="45" y="10"/>
                      <a:pt x="45" y="10"/>
                    </a:cubicBezTo>
                    <a:cubicBezTo>
                      <a:pt x="44" y="9"/>
                      <a:pt x="44" y="9"/>
                      <a:pt x="44" y="9"/>
                    </a:cubicBezTo>
                    <a:cubicBezTo>
                      <a:pt x="44" y="9"/>
                      <a:pt x="43" y="8"/>
                      <a:pt x="42" y="8"/>
                    </a:cubicBezTo>
                    <a:cubicBezTo>
                      <a:pt x="44" y="5"/>
                      <a:pt x="46" y="3"/>
                      <a:pt x="49" y="3"/>
                    </a:cubicBezTo>
                    <a:close/>
                    <a:moveTo>
                      <a:pt x="43" y="27"/>
                    </a:moveTo>
                    <a:cubicBezTo>
                      <a:pt x="43" y="27"/>
                      <a:pt x="43" y="27"/>
                      <a:pt x="43" y="27"/>
                    </a:cubicBezTo>
                    <a:cubicBezTo>
                      <a:pt x="43" y="28"/>
                      <a:pt x="42" y="29"/>
                      <a:pt x="42" y="29"/>
                    </a:cubicBezTo>
                    <a:cubicBezTo>
                      <a:pt x="42" y="29"/>
                      <a:pt x="42" y="29"/>
                      <a:pt x="42" y="29"/>
                    </a:cubicBezTo>
                    <a:cubicBezTo>
                      <a:pt x="41" y="29"/>
                      <a:pt x="41" y="30"/>
                      <a:pt x="41" y="30"/>
                    </a:cubicBezTo>
                    <a:cubicBezTo>
                      <a:pt x="41" y="30"/>
                      <a:pt x="41" y="30"/>
                      <a:pt x="41" y="30"/>
                    </a:cubicBezTo>
                    <a:cubicBezTo>
                      <a:pt x="41" y="30"/>
                      <a:pt x="41" y="30"/>
                      <a:pt x="41" y="30"/>
                    </a:cubicBezTo>
                    <a:cubicBezTo>
                      <a:pt x="41" y="31"/>
                      <a:pt x="40" y="31"/>
                      <a:pt x="40" y="31"/>
                    </a:cubicBezTo>
                    <a:cubicBezTo>
                      <a:pt x="40" y="31"/>
                      <a:pt x="40" y="31"/>
                      <a:pt x="40" y="31"/>
                    </a:cubicBezTo>
                    <a:cubicBezTo>
                      <a:pt x="39" y="32"/>
                      <a:pt x="39" y="32"/>
                      <a:pt x="39" y="32"/>
                    </a:cubicBezTo>
                    <a:cubicBezTo>
                      <a:pt x="39" y="32"/>
                      <a:pt x="39" y="32"/>
                      <a:pt x="38" y="32"/>
                    </a:cubicBezTo>
                    <a:cubicBezTo>
                      <a:pt x="38" y="32"/>
                      <a:pt x="38" y="33"/>
                      <a:pt x="38" y="33"/>
                    </a:cubicBezTo>
                    <a:cubicBezTo>
                      <a:pt x="37" y="33"/>
                      <a:pt x="37" y="33"/>
                      <a:pt x="36" y="33"/>
                    </a:cubicBezTo>
                    <a:cubicBezTo>
                      <a:pt x="36" y="33"/>
                      <a:pt x="35" y="33"/>
                      <a:pt x="35" y="33"/>
                    </a:cubicBezTo>
                    <a:cubicBezTo>
                      <a:pt x="35" y="33"/>
                      <a:pt x="35" y="32"/>
                      <a:pt x="34" y="32"/>
                    </a:cubicBezTo>
                    <a:cubicBezTo>
                      <a:pt x="34" y="32"/>
                      <a:pt x="34" y="32"/>
                      <a:pt x="34" y="32"/>
                    </a:cubicBezTo>
                    <a:cubicBezTo>
                      <a:pt x="34" y="32"/>
                      <a:pt x="33" y="32"/>
                      <a:pt x="33" y="31"/>
                    </a:cubicBezTo>
                    <a:cubicBezTo>
                      <a:pt x="33" y="31"/>
                      <a:pt x="33" y="31"/>
                      <a:pt x="33" y="31"/>
                    </a:cubicBezTo>
                    <a:cubicBezTo>
                      <a:pt x="32" y="31"/>
                      <a:pt x="32" y="31"/>
                      <a:pt x="32" y="30"/>
                    </a:cubicBezTo>
                    <a:cubicBezTo>
                      <a:pt x="32" y="30"/>
                      <a:pt x="32" y="30"/>
                      <a:pt x="32" y="30"/>
                    </a:cubicBezTo>
                    <a:cubicBezTo>
                      <a:pt x="32" y="30"/>
                      <a:pt x="32" y="30"/>
                      <a:pt x="32" y="30"/>
                    </a:cubicBezTo>
                    <a:cubicBezTo>
                      <a:pt x="32" y="30"/>
                      <a:pt x="31" y="29"/>
                      <a:pt x="31" y="29"/>
                    </a:cubicBezTo>
                    <a:cubicBezTo>
                      <a:pt x="31" y="29"/>
                      <a:pt x="31" y="29"/>
                      <a:pt x="31" y="29"/>
                    </a:cubicBezTo>
                    <a:cubicBezTo>
                      <a:pt x="30" y="29"/>
                      <a:pt x="30" y="28"/>
                      <a:pt x="30" y="27"/>
                    </a:cubicBezTo>
                    <a:cubicBezTo>
                      <a:pt x="30" y="27"/>
                      <a:pt x="30" y="27"/>
                      <a:pt x="30" y="27"/>
                    </a:cubicBezTo>
                    <a:cubicBezTo>
                      <a:pt x="29" y="26"/>
                      <a:pt x="29" y="25"/>
                      <a:pt x="29" y="25"/>
                    </a:cubicBezTo>
                    <a:cubicBezTo>
                      <a:pt x="29" y="24"/>
                      <a:pt x="28" y="24"/>
                      <a:pt x="28" y="24"/>
                    </a:cubicBezTo>
                    <a:cubicBezTo>
                      <a:pt x="28" y="24"/>
                      <a:pt x="27" y="23"/>
                      <a:pt x="27" y="22"/>
                    </a:cubicBezTo>
                    <a:cubicBezTo>
                      <a:pt x="27" y="21"/>
                      <a:pt x="27" y="20"/>
                      <a:pt x="27" y="20"/>
                    </a:cubicBezTo>
                    <a:cubicBezTo>
                      <a:pt x="27" y="20"/>
                      <a:pt x="28" y="20"/>
                      <a:pt x="28" y="19"/>
                    </a:cubicBezTo>
                    <a:cubicBezTo>
                      <a:pt x="28" y="19"/>
                      <a:pt x="28" y="18"/>
                      <a:pt x="28" y="18"/>
                    </a:cubicBezTo>
                    <a:cubicBezTo>
                      <a:pt x="28" y="12"/>
                      <a:pt x="31" y="8"/>
                      <a:pt x="36" y="8"/>
                    </a:cubicBezTo>
                    <a:cubicBezTo>
                      <a:pt x="42" y="8"/>
                      <a:pt x="45" y="12"/>
                      <a:pt x="45" y="18"/>
                    </a:cubicBezTo>
                    <a:cubicBezTo>
                      <a:pt x="45" y="18"/>
                      <a:pt x="45" y="19"/>
                      <a:pt x="45" y="19"/>
                    </a:cubicBezTo>
                    <a:cubicBezTo>
                      <a:pt x="45" y="20"/>
                      <a:pt x="45" y="20"/>
                      <a:pt x="46" y="20"/>
                    </a:cubicBezTo>
                    <a:cubicBezTo>
                      <a:pt x="46" y="20"/>
                      <a:pt x="46" y="21"/>
                      <a:pt x="46" y="22"/>
                    </a:cubicBezTo>
                    <a:cubicBezTo>
                      <a:pt x="46" y="23"/>
                      <a:pt x="45" y="24"/>
                      <a:pt x="44" y="24"/>
                    </a:cubicBezTo>
                    <a:cubicBezTo>
                      <a:pt x="44" y="24"/>
                      <a:pt x="44" y="24"/>
                      <a:pt x="44" y="25"/>
                    </a:cubicBezTo>
                    <a:cubicBezTo>
                      <a:pt x="44" y="25"/>
                      <a:pt x="43" y="26"/>
                      <a:pt x="43" y="27"/>
                    </a:cubicBezTo>
                    <a:close/>
                    <a:moveTo>
                      <a:pt x="13" y="63"/>
                    </a:moveTo>
                    <a:cubicBezTo>
                      <a:pt x="14" y="55"/>
                      <a:pt x="15" y="45"/>
                      <a:pt x="17" y="43"/>
                    </a:cubicBezTo>
                    <a:cubicBezTo>
                      <a:pt x="18" y="42"/>
                      <a:pt x="22" y="40"/>
                      <a:pt x="25" y="39"/>
                    </a:cubicBezTo>
                    <a:cubicBezTo>
                      <a:pt x="28" y="38"/>
                      <a:pt x="30" y="38"/>
                      <a:pt x="31" y="37"/>
                    </a:cubicBezTo>
                    <a:cubicBezTo>
                      <a:pt x="31" y="37"/>
                      <a:pt x="31" y="37"/>
                      <a:pt x="31" y="36"/>
                    </a:cubicBezTo>
                    <a:cubicBezTo>
                      <a:pt x="31" y="36"/>
                      <a:pt x="31" y="36"/>
                      <a:pt x="31" y="36"/>
                    </a:cubicBezTo>
                    <a:cubicBezTo>
                      <a:pt x="31" y="35"/>
                      <a:pt x="31" y="35"/>
                      <a:pt x="31" y="35"/>
                    </a:cubicBezTo>
                    <a:cubicBezTo>
                      <a:pt x="31" y="34"/>
                      <a:pt x="31" y="34"/>
                      <a:pt x="32" y="34"/>
                    </a:cubicBezTo>
                    <a:cubicBezTo>
                      <a:pt x="32" y="34"/>
                      <a:pt x="32" y="33"/>
                      <a:pt x="32" y="33"/>
                    </a:cubicBezTo>
                    <a:cubicBezTo>
                      <a:pt x="32" y="33"/>
                      <a:pt x="32" y="34"/>
                      <a:pt x="33" y="34"/>
                    </a:cubicBezTo>
                    <a:cubicBezTo>
                      <a:pt x="33" y="34"/>
                      <a:pt x="33" y="34"/>
                      <a:pt x="33" y="34"/>
                    </a:cubicBezTo>
                    <a:cubicBezTo>
                      <a:pt x="33" y="34"/>
                      <a:pt x="33" y="34"/>
                      <a:pt x="34" y="34"/>
                    </a:cubicBezTo>
                    <a:cubicBezTo>
                      <a:pt x="34" y="34"/>
                      <a:pt x="34" y="34"/>
                      <a:pt x="34" y="35"/>
                    </a:cubicBezTo>
                    <a:cubicBezTo>
                      <a:pt x="35" y="35"/>
                      <a:pt x="35" y="35"/>
                      <a:pt x="35" y="35"/>
                    </a:cubicBezTo>
                    <a:cubicBezTo>
                      <a:pt x="35" y="35"/>
                      <a:pt x="36" y="35"/>
                      <a:pt x="36" y="35"/>
                    </a:cubicBezTo>
                    <a:cubicBezTo>
                      <a:pt x="37" y="35"/>
                      <a:pt x="37" y="35"/>
                      <a:pt x="38" y="35"/>
                    </a:cubicBezTo>
                    <a:cubicBezTo>
                      <a:pt x="38" y="35"/>
                      <a:pt x="38" y="35"/>
                      <a:pt x="38" y="35"/>
                    </a:cubicBezTo>
                    <a:cubicBezTo>
                      <a:pt x="38" y="34"/>
                      <a:pt x="39" y="34"/>
                      <a:pt x="39" y="34"/>
                    </a:cubicBezTo>
                    <a:cubicBezTo>
                      <a:pt x="39" y="34"/>
                      <a:pt x="39" y="34"/>
                      <a:pt x="40" y="34"/>
                    </a:cubicBezTo>
                    <a:cubicBezTo>
                      <a:pt x="40" y="34"/>
                      <a:pt x="40" y="34"/>
                      <a:pt x="40" y="34"/>
                    </a:cubicBezTo>
                    <a:cubicBezTo>
                      <a:pt x="40" y="34"/>
                      <a:pt x="41" y="33"/>
                      <a:pt x="41" y="33"/>
                    </a:cubicBezTo>
                    <a:cubicBezTo>
                      <a:pt x="41" y="33"/>
                      <a:pt x="41" y="33"/>
                      <a:pt x="41" y="33"/>
                    </a:cubicBezTo>
                    <a:cubicBezTo>
                      <a:pt x="41" y="34"/>
                      <a:pt x="41" y="34"/>
                      <a:pt x="41" y="34"/>
                    </a:cubicBezTo>
                    <a:cubicBezTo>
                      <a:pt x="41" y="35"/>
                      <a:pt x="41" y="35"/>
                      <a:pt x="41" y="35"/>
                    </a:cubicBezTo>
                    <a:cubicBezTo>
                      <a:pt x="41" y="35"/>
                      <a:pt x="41" y="35"/>
                      <a:pt x="41" y="36"/>
                    </a:cubicBezTo>
                    <a:cubicBezTo>
                      <a:pt x="41" y="36"/>
                      <a:pt x="42" y="36"/>
                      <a:pt x="42" y="36"/>
                    </a:cubicBezTo>
                    <a:cubicBezTo>
                      <a:pt x="42" y="37"/>
                      <a:pt x="42" y="37"/>
                      <a:pt x="42" y="37"/>
                    </a:cubicBezTo>
                    <a:cubicBezTo>
                      <a:pt x="43" y="38"/>
                      <a:pt x="44" y="38"/>
                      <a:pt x="47" y="39"/>
                    </a:cubicBezTo>
                    <a:cubicBezTo>
                      <a:pt x="51" y="40"/>
                      <a:pt x="55" y="42"/>
                      <a:pt x="56" y="43"/>
                    </a:cubicBezTo>
                    <a:cubicBezTo>
                      <a:pt x="57" y="45"/>
                      <a:pt x="59" y="55"/>
                      <a:pt x="59" y="63"/>
                    </a:cubicBezTo>
                    <a:lnTo>
                      <a:pt x="13" y="63"/>
                    </a:lnTo>
                    <a:close/>
                    <a:moveTo>
                      <a:pt x="16" y="17"/>
                    </a:moveTo>
                    <a:cubicBezTo>
                      <a:pt x="16" y="17"/>
                      <a:pt x="15" y="17"/>
                      <a:pt x="15" y="16"/>
                    </a:cubicBezTo>
                    <a:cubicBezTo>
                      <a:pt x="15" y="15"/>
                      <a:pt x="15" y="14"/>
                      <a:pt x="15" y="14"/>
                    </a:cubicBezTo>
                    <a:cubicBezTo>
                      <a:pt x="16" y="14"/>
                      <a:pt x="16" y="14"/>
                      <a:pt x="16" y="13"/>
                    </a:cubicBezTo>
                    <a:cubicBezTo>
                      <a:pt x="16" y="13"/>
                      <a:pt x="16" y="12"/>
                      <a:pt x="16" y="12"/>
                    </a:cubicBezTo>
                    <a:cubicBezTo>
                      <a:pt x="16" y="7"/>
                      <a:pt x="19" y="3"/>
                      <a:pt x="24" y="3"/>
                    </a:cubicBezTo>
                    <a:cubicBezTo>
                      <a:pt x="27" y="3"/>
                      <a:pt x="29" y="5"/>
                      <a:pt x="30" y="8"/>
                    </a:cubicBezTo>
                    <a:cubicBezTo>
                      <a:pt x="30" y="8"/>
                      <a:pt x="30" y="8"/>
                      <a:pt x="30" y="8"/>
                    </a:cubicBezTo>
                    <a:cubicBezTo>
                      <a:pt x="30" y="8"/>
                      <a:pt x="29" y="9"/>
                      <a:pt x="28" y="9"/>
                    </a:cubicBezTo>
                    <a:cubicBezTo>
                      <a:pt x="28" y="9"/>
                      <a:pt x="28" y="9"/>
                      <a:pt x="28" y="10"/>
                    </a:cubicBezTo>
                    <a:cubicBezTo>
                      <a:pt x="28" y="10"/>
                      <a:pt x="27" y="11"/>
                      <a:pt x="27" y="11"/>
                    </a:cubicBezTo>
                    <a:cubicBezTo>
                      <a:pt x="27" y="12"/>
                      <a:pt x="27" y="12"/>
                      <a:pt x="27" y="12"/>
                    </a:cubicBezTo>
                    <a:cubicBezTo>
                      <a:pt x="26" y="13"/>
                      <a:pt x="26" y="13"/>
                      <a:pt x="26" y="14"/>
                    </a:cubicBezTo>
                    <a:cubicBezTo>
                      <a:pt x="26" y="14"/>
                      <a:pt x="26" y="14"/>
                      <a:pt x="26" y="15"/>
                    </a:cubicBezTo>
                    <a:cubicBezTo>
                      <a:pt x="26" y="16"/>
                      <a:pt x="26" y="17"/>
                      <a:pt x="26" y="18"/>
                    </a:cubicBezTo>
                    <a:cubicBezTo>
                      <a:pt x="26" y="18"/>
                      <a:pt x="26" y="18"/>
                      <a:pt x="26" y="19"/>
                    </a:cubicBezTo>
                    <a:cubicBezTo>
                      <a:pt x="25" y="19"/>
                      <a:pt x="25" y="20"/>
                      <a:pt x="25" y="22"/>
                    </a:cubicBezTo>
                    <a:cubicBezTo>
                      <a:pt x="25" y="23"/>
                      <a:pt x="25" y="23"/>
                      <a:pt x="25" y="23"/>
                    </a:cubicBezTo>
                    <a:cubicBezTo>
                      <a:pt x="25" y="23"/>
                      <a:pt x="25" y="24"/>
                      <a:pt x="25" y="24"/>
                    </a:cubicBezTo>
                    <a:cubicBezTo>
                      <a:pt x="25" y="24"/>
                      <a:pt x="26" y="24"/>
                      <a:pt x="26" y="24"/>
                    </a:cubicBezTo>
                    <a:cubicBezTo>
                      <a:pt x="25" y="25"/>
                      <a:pt x="24" y="25"/>
                      <a:pt x="24" y="25"/>
                    </a:cubicBezTo>
                    <a:cubicBezTo>
                      <a:pt x="22" y="25"/>
                      <a:pt x="21" y="24"/>
                      <a:pt x="20" y="23"/>
                    </a:cubicBezTo>
                    <a:cubicBezTo>
                      <a:pt x="20" y="23"/>
                      <a:pt x="20" y="23"/>
                      <a:pt x="20" y="23"/>
                    </a:cubicBezTo>
                    <a:cubicBezTo>
                      <a:pt x="20" y="22"/>
                      <a:pt x="19" y="22"/>
                      <a:pt x="19" y="22"/>
                    </a:cubicBezTo>
                    <a:cubicBezTo>
                      <a:pt x="18" y="21"/>
                      <a:pt x="17" y="19"/>
                      <a:pt x="17" y="18"/>
                    </a:cubicBezTo>
                    <a:cubicBezTo>
                      <a:pt x="17" y="18"/>
                      <a:pt x="17" y="18"/>
                      <a:pt x="16" y="17"/>
                    </a:cubicBezTo>
                    <a:close/>
                    <a:moveTo>
                      <a:pt x="3" y="53"/>
                    </a:moveTo>
                    <a:cubicBezTo>
                      <a:pt x="4" y="46"/>
                      <a:pt x="5" y="36"/>
                      <a:pt x="7" y="34"/>
                    </a:cubicBezTo>
                    <a:cubicBezTo>
                      <a:pt x="7" y="33"/>
                      <a:pt x="11" y="32"/>
                      <a:pt x="14" y="31"/>
                    </a:cubicBezTo>
                    <a:cubicBezTo>
                      <a:pt x="17" y="30"/>
                      <a:pt x="18" y="30"/>
                      <a:pt x="19" y="29"/>
                    </a:cubicBezTo>
                    <a:cubicBezTo>
                      <a:pt x="19" y="28"/>
                      <a:pt x="19" y="27"/>
                      <a:pt x="20" y="26"/>
                    </a:cubicBezTo>
                    <a:cubicBezTo>
                      <a:pt x="21" y="27"/>
                      <a:pt x="22" y="27"/>
                      <a:pt x="24" y="27"/>
                    </a:cubicBezTo>
                    <a:cubicBezTo>
                      <a:pt x="25" y="27"/>
                      <a:pt x="26" y="27"/>
                      <a:pt x="27" y="26"/>
                    </a:cubicBezTo>
                    <a:cubicBezTo>
                      <a:pt x="27" y="26"/>
                      <a:pt x="27" y="26"/>
                      <a:pt x="27" y="26"/>
                    </a:cubicBezTo>
                    <a:cubicBezTo>
                      <a:pt x="27" y="27"/>
                      <a:pt x="28" y="28"/>
                      <a:pt x="28" y="29"/>
                    </a:cubicBezTo>
                    <a:cubicBezTo>
                      <a:pt x="28" y="29"/>
                      <a:pt x="28" y="29"/>
                      <a:pt x="28" y="29"/>
                    </a:cubicBezTo>
                    <a:cubicBezTo>
                      <a:pt x="29" y="30"/>
                      <a:pt x="29" y="30"/>
                      <a:pt x="30" y="31"/>
                    </a:cubicBezTo>
                    <a:cubicBezTo>
                      <a:pt x="30" y="31"/>
                      <a:pt x="30" y="31"/>
                      <a:pt x="30" y="31"/>
                    </a:cubicBezTo>
                    <a:cubicBezTo>
                      <a:pt x="30" y="32"/>
                      <a:pt x="30" y="32"/>
                      <a:pt x="30" y="33"/>
                    </a:cubicBezTo>
                    <a:cubicBezTo>
                      <a:pt x="30" y="33"/>
                      <a:pt x="30" y="33"/>
                      <a:pt x="30" y="33"/>
                    </a:cubicBezTo>
                    <a:cubicBezTo>
                      <a:pt x="30" y="33"/>
                      <a:pt x="30" y="34"/>
                      <a:pt x="30" y="34"/>
                    </a:cubicBezTo>
                    <a:cubicBezTo>
                      <a:pt x="29" y="34"/>
                      <a:pt x="29" y="34"/>
                      <a:pt x="29" y="35"/>
                    </a:cubicBezTo>
                    <a:cubicBezTo>
                      <a:pt x="29" y="35"/>
                      <a:pt x="29" y="35"/>
                      <a:pt x="29" y="35"/>
                    </a:cubicBezTo>
                    <a:cubicBezTo>
                      <a:pt x="29" y="36"/>
                      <a:pt x="29" y="36"/>
                      <a:pt x="29" y="36"/>
                    </a:cubicBezTo>
                    <a:cubicBezTo>
                      <a:pt x="29" y="36"/>
                      <a:pt x="26" y="37"/>
                      <a:pt x="25" y="38"/>
                    </a:cubicBezTo>
                    <a:cubicBezTo>
                      <a:pt x="21" y="39"/>
                      <a:pt x="17" y="40"/>
                      <a:pt x="15" y="42"/>
                    </a:cubicBezTo>
                    <a:cubicBezTo>
                      <a:pt x="15" y="42"/>
                      <a:pt x="15" y="42"/>
                      <a:pt x="15" y="42"/>
                    </a:cubicBezTo>
                    <a:cubicBezTo>
                      <a:pt x="15" y="43"/>
                      <a:pt x="15" y="43"/>
                      <a:pt x="15" y="43"/>
                    </a:cubicBezTo>
                    <a:cubicBezTo>
                      <a:pt x="15" y="43"/>
                      <a:pt x="15" y="43"/>
                      <a:pt x="14" y="43"/>
                    </a:cubicBezTo>
                    <a:cubicBezTo>
                      <a:pt x="14" y="43"/>
                      <a:pt x="14" y="44"/>
                      <a:pt x="14" y="44"/>
                    </a:cubicBezTo>
                    <a:cubicBezTo>
                      <a:pt x="14" y="44"/>
                      <a:pt x="14" y="44"/>
                      <a:pt x="14" y="45"/>
                    </a:cubicBezTo>
                    <a:cubicBezTo>
                      <a:pt x="14" y="45"/>
                      <a:pt x="14" y="45"/>
                      <a:pt x="14" y="45"/>
                    </a:cubicBezTo>
                    <a:cubicBezTo>
                      <a:pt x="14" y="45"/>
                      <a:pt x="14" y="46"/>
                      <a:pt x="14" y="46"/>
                    </a:cubicBezTo>
                    <a:cubicBezTo>
                      <a:pt x="14" y="46"/>
                      <a:pt x="14" y="46"/>
                      <a:pt x="14" y="46"/>
                    </a:cubicBezTo>
                    <a:cubicBezTo>
                      <a:pt x="14" y="47"/>
                      <a:pt x="13" y="47"/>
                      <a:pt x="13" y="48"/>
                    </a:cubicBezTo>
                    <a:cubicBezTo>
                      <a:pt x="13" y="48"/>
                      <a:pt x="13" y="48"/>
                      <a:pt x="13" y="48"/>
                    </a:cubicBezTo>
                    <a:cubicBezTo>
                      <a:pt x="13" y="48"/>
                      <a:pt x="13" y="49"/>
                      <a:pt x="13" y="49"/>
                    </a:cubicBezTo>
                    <a:cubicBezTo>
                      <a:pt x="13" y="49"/>
                      <a:pt x="13" y="49"/>
                      <a:pt x="13" y="49"/>
                    </a:cubicBezTo>
                    <a:cubicBezTo>
                      <a:pt x="13" y="50"/>
                      <a:pt x="13" y="52"/>
                      <a:pt x="12" y="53"/>
                    </a:cubicBezTo>
                    <a:lnTo>
                      <a:pt x="3" y="53"/>
                    </a:lnTo>
                    <a:close/>
                    <a:moveTo>
                      <a:pt x="60" y="53"/>
                    </a:moveTo>
                    <a:cubicBezTo>
                      <a:pt x="60" y="53"/>
                      <a:pt x="60" y="53"/>
                      <a:pt x="60" y="53"/>
                    </a:cubicBezTo>
                    <a:cubicBezTo>
                      <a:pt x="60" y="52"/>
                      <a:pt x="60" y="52"/>
                      <a:pt x="60" y="51"/>
                    </a:cubicBezTo>
                    <a:cubicBezTo>
                      <a:pt x="60" y="51"/>
                      <a:pt x="60" y="51"/>
                      <a:pt x="60" y="51"/>
                    </a:cubicBezTo>
                    <a:cubicBezTo>
                      <a:pt x="60" y="50"/>
                      <a:pt x="60" y="50"/>
                      <a:pt x="60" y="49"/>
                    </a:cubicBezTo>
                    <a:cubicBezTo>
                      <a:pt x="60" y="49"/>
                      <a:pt x="60" y="49"/>
                      <a:pt x="60" y="49"/>
                    </a:cubicBezTo>
                    <a:cubicBezTo>
                      <a:pt x="59" y="49"/>
                      <a:pt x="59" y="48"/>
                      <a:pt x="59" y="48"/>
                    </a:cubicBezTo>
                    <a:cubicBezTo>
                      <a:pt x="59" y="48"/>
                      <a:pt x="59" y="48"/>
                      <a:pt x="59" y="47"/>
                    </a:cubicBezTo>
                    <a:cubicBezTo>
                      <a:pt x="59" y="47"/>
                      <a:pt x="59" y="47"/>
                      <a:pt x="59" y="46"/>
                    </a:cubicBezTo>
                    <a:cubicBezTo>
                      <a:pt x="59" y="46"/>
                      <a:pt x="59" y="46"/>
                      <a:pt x="59" y="46"/>
                    </a:cubicBezTo>
                    <a:cubicBezTo>
                      <a:pt x="59" y="46"/>
                      <a:pt x="59" y="45"/>
                      <a:pt x="59" y="45"/>
                    </a:cubicBezTo>
                    <a:cubicBezTo>
                      <a:pt x="59" y="45"/>
                      <a:pt x="59" y="45"/>
                      <a:pt x="59" y="45"/>
                    </a:cubicBezTo>
                    <a:cubicBezTo>
                      <a:pt x="58" y="44"/>
                      <a:pt x="58" y="44"/>
                      <a:pt x="58" y="44"/>
                    </a:cubicBezTo>
                    <a:cubicBezTo>
                      <a:pt x="58" y="44"/>
                      <a:pt x="58" y="43"/>
                      <a:pt x="58" y="43"/>
                    </a:cubicBezTo>
                    <a:cubicBezTo>
                      <a:pt x="58" y="43"/>
                      <a:pt x="58" y="43"/>
                      <a:pt x="58" y="43"/>
                    </a:cubicBezTo>
                    <a:cubicBezTo>
                      <a:pt x="58" y="43"/>
                      <a:pt x="58" y="43"/>
                      <a:pt x="58" y="42"/>
                    </a:cubicBezTo>
                    <a:cubicBezTo>
                      <a:pt x="58" y="42"/>
                      <a:pt x="58" y="42"/>
                      <a:pt x="57" y="42"/>
                    </a:cubicBezTo>
                    <a:cubicBezTo>
                      <a:pt x="56" y="40"/>
                      <a:pt x="52" y="39"/>
                      <a:pt x="48" y="38"/>
                    </a:cubicBezTo>
                    <a:cubicBezTo>
                      <a:pt x="46" y="37"/>
                      <a:pt x="44" y="36"/>
                      <a:pt x="44" y="36"/>
                    </a:cubicBezTo>
                    <a:cubicBezTo>
                      <a:pt x="44" y="36"/>
                      <a:pt x="43" y="36"/>
                      <a:pt x="43" y="35"/>
                    </a:cubicBezTo>
                    <a:cubicBezTo>
                      <a:pt x="43" y="35"/>
                      <a:pt x="43" y="35"/>
                      <a:pt x="43" y="35"/>
                    </a:cubicBezTo>
                    <a:cubicBezTo>
                      <a:pt x="43" y="34"/>
                      <a:pt x="43" y="34"/>
                      <a:pt x="43" y="34"/>
                    </a:cubicBezTo>
                    <a:cubicBezTo>
                      <a:pt x="43" y="34"/>
                      <a:pt x="43" y="33"/>
                      <a:pt x="43" y="33"/>
                    </a:cubicBezTo>
                    <a:cubicBezTo>
                      <a:pt x="43" y="33"/>
                      <a:pt x="43" y="33"/>
                      <a:pt x="43" y="33"/>
                    </a:cubicBezTo>
                    <a:cubicBezTo>
                      <a:pt x="43" y="32"/>
                      <a:pt x="43" y="32"/>
                      <a:pt x="43" y="31"/>
                    </a:cubicBezTo>
                    <a:cubicBezTo>
                      <a:pt x="43" y="31"/>
                      <a:pt x="43" y="31"/>
                      <a:pt x="43" y="31"/>
                    </a:cubicBezTo>
                    <a:cubicBezTo>
                      <a:pt x="43" y="30"/>
                      <a:pt x="44" y="30"/>
                      <a:pt x="44" y="29"/>
                    </a:cubicBezTo>
                    <a:cubicBezTo>
                      <a:pt x="44" y="29"/>
                      <a:pt x="44" y="29"/>
                      <a:pt x="44" y="29"/>
                    </a:cubicBezTo>
                    <a:cubicBezTo>
                      <a:pt x="45" y="28"/>
                      <a:pt x="45" y="27"/>
                      <a:pt x="46" y="26"/>
                    </a:cubicBezTo>
                    <a:cubicBezTo>
                      <a:pt x="46" y="26"/>
                      <a:pt x="46" y="26"/>
                      <a:pt x="46" y="26"/>
                    </a:cubicBezTo>
                    <a:cubicBezTo>
                      <a:pt x="47" y="27"/>
                      <a:pt x="48" y="27"/>
                      <a:pt x="49" y="27"/>
                    </a:cubicBezTo>
                    <a:cubicBezTo>
                      <a:pt x="50" y="27"/>
                      <a:pt x="52" y="27"/>
                      <a:pt x="53" y="26"/>
                    </a:cubicBezTo>
                    <a:cubicBezTo>
                      <a:pt x="53" y="27"/>
                      <a:pt x="53" y="28"/>
                      <a:pt x="54" y="29"/>
                    </a:cubicBezTo>
                    <a:cubicBezTo>
                      <a:pt x="55" y="30"/>
                      <a:pt x="56" y="30"/>
                      <a:pt x="59" y="31"/>
                    </a:cubicBezTo>
                    <a:cubicBezTo>
                      <a:pt x="61" y="32"/>
                      <a:pt x="65" y="33"/>
                      <a:pt x="66" y="34"/>
                    </a:cubicBezTo>
                    <a:cubicBezTo>
                      <a:pt x="67" y="36"/>
                      <a:pt x="68" y="46"/>
                      <a:pt x="69" y="53"/>
                    </a:cubicBezTo>
                    <a:lnTo>
                      <a:pt x="60" y="53"/>
                    </a:ln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endParaRPr lang="en-US" sz="1351" dirty="0"/>
              </a:p>
            </p:txBody>
          </p:sp>
        </p:grpSp>
        <p:grpSp>
          <p:nvGrpSpPr>
            <p:cNvPr id="14" name="Main ICon">
              <a:extLst>
                <a:ext uri="{FF2B5EF4-FFF2-40B4-BE49-F238E27FC236}">
                  <a16:creationId xmlns:a16="http://schemas.microsoft.com/office/drawing/2014/main" xmlns="" id="{7A7CC6B1-8D17-4549-8DBE-6B5F05846F11}"/>
                </a:ext>
              </a:extLst>
            </p:cNvPr>
            <p:cNvGrpSpPr/>
            <p:nvPr/>
          </p:nvGrpSpPr>
          <p:grpSpPr>
            <a:xfrm>
              <a:off x="4025069" y="2625720"/>
              <a:ext cx="1093855" cy="1093855"/>
              <a:chOff x="5263729" y="3607267"/>
              <a:chExt cx="1417076" cy="1417076"/>
            </a:xfrm>
          </p:grpSpPr>
          <p:sp>
            <p:nvSpPr>
              <p:cNvPr id="16" name="Oval 15">
                <a:extLst>
                  <a:ext uri="{FF2B5EF4-FFF2-40B4-BE49-F238E27FC236}">
                    <a16:creationId xmlns:a16="http://schemas.microsoft.com/office/drawing/2014/main" xmlns="" id="{D05881D3-5B1E-41E6-9C0B-B8BB9B50C1F4}"/>
                  </a:ext>
                </a:extLst>
              </p:cNvPr>
              <p:cNvSpPr/>
              <p:nvPr/>
            </p:nvSpPr>
            <p:spPr>
              <a:xfrm>
                <a:off x="5263729" y="3607267"/>
                <a:ext cx="1417076" cy="1417076"/>
              </a:xfrm>
              <a:prstGeom prst="ellipse">
                <a:avLst/>
              </a:prstGeom>
              <a:ln w="635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7" name="Freeform 13">
                <a:extLst>
                  <a:ext uri="{FF2B5EF4-FFF2-40B4-BE49-F238E27FC236}">
                    <a16:creationId xmlns:a16="http://schemas.microsoft.com/office/drawing/2014/main" xmlns="" id="{6EF36EC2-4C62-4E5F-9DE1-D16E977407D7}"/>
                  </a:ext>
                </a:extLst>
              </p:cNvPr>
              <p:cNvSpPr>
                <a:spLocks noEditPoints="1"/>
              </p:cNvSpPr>
              <p:nvPr/>
            </p:nvSpPr>
            <p:spPr bwMode="auto">
              <a:xfrm>
                <a:off x="5622819" y="3948479"/>
                <a:ext cx="703282" cy="730631"/>
              </a:xfrm>
              <a:custGeom>
                <a:avLst/>
                <a:gdLst>
                  <a:gd name="T0" fmla="*/ 42 w 73"/>
                  <a:gd name="T1" fmla="*/ 53 h 76"/>
                  <a:gd name="T2" fmla="*/ 42 w 73"/>
                  <a:gd name="T3" fmla="*/ 53 h 76"/>
                  <a:gd name="T4" fmla="*/ 44 w 73"/>
                  <a:gd name="T5" fmla="*/ 44 h 76"/>
                  <a:gd name="T6" fmla="*/ 37 w 73"/>
                  <a:gd name="T7" fmla="*/ 33 h 76"/>
                  <a:gd name="T8" fmla="*/ 29 w 73"/>
                  <a:gd name="T9" fmla="*/ 44 h 76"/>
                  <a:gd name="T10" fmla="*/ 32 w 73"/>
                  <a:gd name="T11" fmla="*/ 51 h 76"/>
                  <a:gd name="T12" fmla="*/ 31 w 73"/>
                  <a:gd name="T13" fmla="*/ 53 h 76"/>
                  <a:gd name="T14" fmla="*/ 22 w 73"/>
                  <a:gd name="T15" fmla="*/ 57 h 76"/>
                  <a:gd name="T16" fmla="*/ 20 w 73"/>
                  <a:gd name="T17" fmla="*/ 76 h 76"/>
                  <a:gd name="T18" fmla="*/ 20 w 73"/>
                  <a:gd name="T19" fmla="*/ 76 h 76"/>
                  <a:gd name="T20" fmla="*/ 54 w 73"/>
                  <a:gd name="T21" fmla="*/ 75 h 76"/>
                  <a:gd name="T22" fmla="*/ 34 w 73"/>
                  <a:gd name="T23" fmla="*/ 63 h 76"/>
                  <a:gd name="T24" fmla="*/ 34 w 73"/>
                  <a:gd name="T25" fmla="*/ 63 h 76"/>
                  <a:gd name="T26" fmla="*/ 41 w 73"/>
                  <a:gd name="T27" fmla="*/ 54 h 76"/>
                  <a:gd name="T28" fmla="*/ 65 w 73"/>
                  <a:gd name="T29" fmla="*/ 48 h 76"/>
                  <a:gd name="T30" fmla="*/ 62 w 73"/>
                  <a:gd name="T31" fmla="*/ 47 h 76"/>
                  <a:gd name="T32" fmla="*/ 62 w 73"/>
                  <a:gd name="T33" fmla="*/ 44 h 76"/>
                  <a:gd name="T34" fmla="*/ 64 w 73"/>
                  <a:gd name="T35" fmla="*/ 36 h 76"/>
                  <a:gd name="T36" fmla="*/ 50 w 73"/>
                  <a:gd name="T37" fmla="*/ 35 h 76"/>
                  <a:gd name="T38" fmla="*/ 51 w 73"/>
                  <a:gd name="T39" fmla="*/ 40 h 76"/>
                  <a:gd name="T40" fmla="*/ 53 w 73"/>
                  <a:gd name="T41" fmla="*/ 47 h 76"/>
                  <a:gd name="T42" fmla="*/ 52 w 73"/>
                  <a:gd name="T43" fmla="*/ 47 h 76"/>
                  <a:gd name="T44" fmla="*/ 43 w 73"/>
                  <a:gd name="T45" fmla="*/ 52 h 76"/>
                  <a:gd name="T46" fmla="*/ 52 w 73"/>
                  <a:gd name="T47" fmla="*/ 56 h 76"/>
                  <a:gd name="T48" fmla="*/ 73 w 73"/>
                  <a:gd name="T49" fmla="*/ 68 h 76"/>
                  <a:gd name="T50" fmla="*/ 55 w 73"/>
                  <a:gd name="T51" fmla="*/ 56 h 76"/>
                  <a:gd name="T52" fmla="*/ 55 w 73"/>
                  <a:gd name="T53" fmla="*/ 56 h 76"/>
                  <a:gd name="T54" fmla="*/ 62 w 73"/>
                  <a:gd name="T55" fmla="*/ 48 h 76"/>
                  <a:gd name="T56" fmla="*/ 28 w 73"/>
                  <a:gd name="T57" fmla="*/ 52 h 76"/>
                  <a:gd name="T58" fmla="*/ 23 w 73"/>
                  <a:gd name="T59" fmla="*/ 48 h 76"/>
                  <a:gd name="T60" fmla="*/ 21 w 73"/>
                  <a:gd name="T61" fmla="*/ 47 h 76"/>
                  <a:gd name="T62" fmla="*/ 20 w 73"/>
                  <a:gd name="T63" fmla="*/ 44 h 76"/>
                  <a:gd name="T64" fmla="*/ 23 w 73"/>
                  <a:gd name="T65" fmla="*/ 36 h 76"/>
                  <a:gd name="T66" fmla="*/ 9 w 73"/>
                  <a:gd name="T67" fmla="*/ 35 h 76"/>
                  <a:gd name="T68" fmla="*/ 10 w 73"/>
                  <a:gd name="T69" fmla="*/ 40 h 76"/>
                  <a:gd name="T70" fmla="*/ 11 w 73"/>
                  <a:gd name="T71" fmla="*/ 47 h 76"/>
                  <a:gd name="T72" fmla="*/ 10 w 73"/>
                  <a:gd name="T73" fmla="*/ 47 h 76"/>
                  <a:gd name="T74" fmla="*/ 0 w 73"/>
                  <a:gd name="T75" fmla="*/ 68 h 76"/>
                  <a:gd name="T76" fmla="*/ 0 w 73"/>
                  <a:gd name="T77" fmla="*/ 69 h 76"/>
                  <a:gd name="T78" fmla="*/ 18 w 73"/>
                  <a:gd name="T79" fmla="*/ 69 h 76"/>
                  <a:gd name="T80" fmla="*/ 14 w 73"/>
                  <a:gd name="T81" fmla="*/ 56 h 76"/>
                  <a:gd name="T82" fmla="*/ 14 w 73"/>
                  <a:gd name="T83" fmla="*/ 56 h 76"/>
                  <a:gd name="T84" fmla="*/ 20 w 73"/>
                  <a:gd name="T85" fmla="*/ 48 h 76"/>
                  <a:gd name="T86" fmla="*/ 15 w 73"/>
                  <a:gd name="T87" fmla="*/ 13 h 76"/>
                  <a:gd name="T88" fmla="*/ 32 w 73"/>
                  <a:gd name="T89" fmla="*/ 16 h 76"/>
                  <a:gd name="T90" fmla="*/ 32 w 73"/>
                  <a:gd name="T91" fmla="*/ 4 h 76"/>
                  <a:gd name="T92" fmla="*/ 38 w 73"/>
                  <a:gd name="T93" fmla="*/ 8 h 76"/>
                  <a:gd name="T94" fmla="*/ 54 w 73"/>
                  <a:gd name="T95" fmla="*/ 16 h 76"/>
                  <a:gd name="T96" fmla="*/ 62 w 73"/>
                  <a:gd name="T97" fmla="*/ 17 h 76"/>
                  <a:gd name="T98" fmla="*/ 57 w 73"/>
                  <a:gd name="T99" fmla="*/ 27 h 76"/>
                  <a:gd name="T100" fmla="*/ 41 w 73"/>
                  <a:gd name="T101" fmla="*/ 18 h 76"/>
                  <a:gd name="T102" fmla="*/ 20 w 73"/>
                  <a:gd name="T103" fmla="*/ 18 h 76"/>
                  <a:gd name="T104" fmla="*/ 15 w 73"/>
                  <a:gd name="T105" fmla="*/ 2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3" h="76">
                    <a:moveTo>
                      <a:pt x="44" y="54"/>
                    </a:moveTo>
                    <a:cubicBezTo>
                      <a:pt x="44" y="54"/>
                      <a:pt x="43" y="54"/>
                      <a:pt x="42" y="53"/>
                    </a:cubicBezTo>
                    <a:cubicBezTo>
                      <a:pt x="42" y="53"/>
                      <a:pt x="42" y="53"/>
                      <a:pt x="42" y="53"/>
                    </a:cubicBezTo>
                    <a:cubicBezTo>
                      <a:pt x="42" y="53"/>
                      <a:pt x="42" y="53"/>
                      <a:pt x="42" y="53"/>
                    </a:cubicBezTo>
                    <a:cubicBezTo>
                      <a:pt x="42" y="53"/>
                      <a:pt x="42" y="53"/>
                      <a:pt x="42" y="53"/>
                    </a:cubicBezTo>
                    <a:cubicBezTo>
                      <a:pt x="42" y="53"/>
                      <a:pt x="42" y="53"/>
                      <a:pt x="42" y="53"/>
                    </a:cubicBezTo>
                    <a:cubicBezTo>
                      <a:pt x="41" y="53"/>
                      <a:pt x="41" y="51"/>
                      <a:pt x="41" y="50"/>
                    </a:cubicBezTo>
                    <a:cubicBezTo>
                      <a:pt x="42" y="49"/>
                      <a:pt x="42" y="48"/>
                      <a:pt x="43" y="46"/>
                    </a:cubicBezTo>
                    <a:cubicBezTo>
                      <a:pt x="43" y="46"/>
                      <a:pt x="44" y="45"/>
                      <a:pt x="44" y="44"/>
                    </a:cubicBezTo>
                    <a:cubicBezTo>
                      <a:pt x="45" y="43"/>
                      <a:pt x="44" y="42"/>
                      <a:pt x="44" y="42"/>
                    </a:cubicBezTo>
                    <a:cubicBezTo>
                      <a:pt x="44" y="41"/>
                      <a:pt x="44" y="41"/>
                      <a:pt x="44" y="41"/>
                    </a:cubicBezTo>
                    <a:cubicBezTo>
                      <a:pt x="44" y="36"/>
                      <a:pt x="41" y="33"/>
                      <a:pt x="37" y="33"/>
                    </a:cubicBezTo>
                    <a:cubicBezTo>
                      <a:pt x="32" y="33"/>
                      <a:pt x="29" y="36"/>
                      <a:pt x="29" y="41"/>
                    </a:cubicBezTo>
                    <a:cubicBezTo>
                      <a:pt x="29" y="41"/>
                      <a:pt x="29" y="41"/>
                      <a:pt x="29" y="42"/>
                    </a:cubicBezTo>
                    <a:cubicBezTo>
                      <a:pt x="29" y="42"/>
                      <a:pt x="28" y="43"/>
                      <a:pt x="29" y="44"/>
                    </a:cubicBezTo>
                    <a:cubicBezTo>
                      <a:pt x="29" y="45"/>
                      <a:pt x="30" y="46"/>
                      <a:pt x="30" y="46"/>
                    </a:cubicBezTo>
                    <a:cubicBezTo>
                      <a:pt x="30" y="47"/>
                      <a:pt x="31" y="49"/>
                      <a:pt x="32" y="50"/>
                    </a:cubicBezTo>
                    <a:cubicBezTo>
                      <a:pt x="32" y="50"/>
                      <a:pt x="32" y="51"/>
                      <a:pt x="32" y="51"/>
                    </a:cubicBezTo>
                    <a:cubicBezTo>
                      <a:pt x="32" y="52"/>
                      <a:pt x="32" y="53"/>
                      <a:pt x="32" y="53"/>
                    </a:cubicBezTo>
                    <a:cubicBezTo>
                      <a:pt x="32" y="53"/>
                      <a:pt x="32" y="53"/>
                      <a:pt x="32" y="53"/>
                    </a:cubicBezTo>
                    <a:cubicBezTo>
                      <a:pt x="31" y="53"/>
                      <a:pt x="31" y="53"/>
                      <a:pt x="31" y="53"/>
                    </a:cubicBezTo>
                    <a:cubicBezTo>
                      <a:pt x="31" y="53"/>
                      <a:pt x="31" y="53"/>
                      <a:pt x="31" y="53"/>
                    </a:cubicBezTo>
                    <a:cubicBezTo>
                      <a:pt x="30" y="54"/>
                      <a:pt x="29" y="54"/>
                      <a:pt x="29" y="54"/>
                    </a:cubicBezTo>
                    <a:cubicBezTo>
                      <a:pt x="26" y="55"/>
                      <a:pt x="23" y="56"/>
                      <a:pt x="22" y="57"/>
                    </a:cubicBezTo>
                    <a:cubicBezTo>
                      <a:pt x="21" y="59"/>
                      <a:pt x="20" y="73"/>
                      <a:pt x="19" y="75"/>
                    </a:cubicBezTo>
                    <a:cubicBezTo>
                      <a:pt x="19" y="76"/>
                      <a:pt x="20" y="76"/>
                      <a:pt x="20" y="76"/>
                    </a:cubicBezTo>
                    <a:cubicBezTo>
                      <a:pt x="20" y="76"/>
                      <a:pt x="20" y="76"/>
                      <a:pt x="20" y="76"/>
                    </a:cubicBezTo>
                    <a:cubicBezTo>
                      <a:pt x="20" y="76"/>
                      <a:pt x="20" y="76"/>
                      <a:pt x="20" y="76"/>
                    </a:cubicBezTo>
                    <a:cubicBezTo>
                      <a:pt x="20" y="76"/>
                      <a:pt x="20" y="76"/>
                      <a:pt x="20" y="76"/>
                    </a:cubicBezTo>
                    <a:cubicBezTo>
                      <a:pt x="20" y="76"/>
                      <a:pt x="20" y="76"/>
                      <a:pt x="20" y="76"/>
                    </a:cubicBezTo>
                    <a:cubicBezTo>
                      <a:pt x="53" y="76"/>
                      <a:pt x="53" y="76"/>
                      <a:pt x="53" y="76"/>
                    </a:cubicBezTo>
                    <a:cubicBezTo>
                      <a:pt x="53" y="76"/>
                      <a:pt x="53" y="76"/>
                      <a:pt x="53" y="76"/>
                    </a:cubicBezTo>
                    <a:cubicBezTo>
                      <a:pt x="54" y="76"/>
                      <a:pt x="54" y="76"/>
                      <a:pt x="54" y="75"/>
                    </a:cubicBezTo>
                    <a:cubicBezTo>
                      <a:pt x="53" y="73"/>
                      <a:pt x="52" y="59"/>
                      <a:pt x="51" y="57"/>
                    </a:cubicBezTo>
                    <a:cubicBezTo>
                      <a:pt x="50" y="56"/>
                      <a:pt x="47" y="55"/>
                      <a:pt x="44" y="54"/>
                    </a:cubicBezTo>
                    <a:close/>
                    <a:moveTo>
                      <a:pt x="34" y="63"/>
                    </a:moveTo>
                    <a:cubicBezTo>
                      <a:pt x="32" y="55"/>
                      <a:pt x="32" y="55"/>
                      <a:pt x="32" y="55"/>
                    </a:cubicBezTo>
                    <a:cubicBezTo>
                      <a:pt x="36" y="57"/>
                      <a:pt x="36" y="57"/>
                      <a:pt x="36" y="57"/>
                    </a:cubicBezTo>
                    <a:lnTo>
                      <a:pt x="34" y="63"/>
                    </a:lnTo>
                    <a:close/>
                    <a:moveTo>
                      <a:pt x="39" y="63"/>
                    </a:moveTo>
                    <a:cubicBezTo>
                      <a:pt x="37" y="58"/>
                      <a:pt x="37" y="58"/>
                      <a:pt x="37" y="58"/>
                    </a:cubicBezTo>
                    <a:cubicBezTo>
                      <a:pt x="41" y="54"/>
                      <a:pt x="41" y="54"/>
                      <a:pt x="41" y="54"/>
                    </a:cubicBezTo>
                    <a:lnTo>
                      <a:pt x="39" y="63"/>
                    </a:lnTo>
                    <a:close/>
                    <a:moveTo>
                      <a:pt x="71" y="51"/>
                    </a:moveTo>
                    <a:cubicBezTo>
                      <a:pt x="70" y="49"/>
                      <a:pt x="67" y="49"/>
                      <a:pt x="65" y="48"/>
                    </a:cubicBezTo>
                    <a:cubicBezTo>
                      <a:pt x="64" y="48"/>
                      <a:pt x="63" y="47"/>
                      <a:pt x="63" y="47"/>
                    </a:cubicBezTo>
                    <a:cubicBezTo>
                      <a:pt x="63" y="47"/>
                      <a:pt x="62" y="47"/>
                      <a:pt x="62" y="47"/>
                    </a:cubicBezTo>
                    <a:cubicBezTo>
                      <a:pt x="62" y="47"/>
                      <a:pt x="62" y="47"/>
                      <a:pt x="62" y="47"/>
                    </a:cubicBezTo>
                    <a:cubicBezTo>
                      <a:pt x="62" y="47"/>
                      <a:pt x="62" y="47"/>
                      <a:pt x="62" y="47"/>
                    </a:cubicBezTo>
                    <a:cubicBezTo>
                      <a:pt x="62" y="47"/>
                      <a:pt x="62" y="47"/>
                      <a:pt x="62" y="47"/>
                    </a:cubicBezTo>
                    <a:cubicBezTo>
                      <a:pt x="62" y="47"/>
                      <a:pt x="62" y="45"/>
                      <a:pt x="62" y="44"/>
                    </a:cubicBezTo>
                    <a:cubicBezTo>
                      <a:pt x="62" y="43"/>
                      <a:pt x="63" y="42"/>
                      <a:pt x="63" y="40"/>
                    </a:cubicBezTo>
                    <a:cubicBezTo>
                      <a:pt x="64" y="40"/>
                      <a:pt x="64" y="39"/>
                      <a:pt x="65" y="38"/>
                    </a:cubicBezTo>
                    <a:cubicBezTo>
                      <a:pt x="65" y="37"/>
                      <a:pt x="65" y="37"/>
                      <a:pt x="64" y="36"/>
                    </a:cubicBezTo>
                    <a:cubicBezTo>
                      <a:pt x="64" y="36"/>
                      <a:pt x="64" y="36"/>
                      <a:pt x="64" y="35"/>
                    </a:cubicBezTo>
                    <a:cubicBezTo>
                      <a:pt x="64" y="31"/>
                      <a:pt x="61" y="28"/>
                      <a:pt x="57" y="28"/>
                    </a:cubicBezTo>
                    <a:cubicBezTo>
                      <a:pt x="53" y="28"/>
                      <a:pt x="50" y="31"/>
                      <a:pt x="50" y="35"/>
                    </a:cubicBezTo>
                    <a:cubicBezTo>
                      <a:pt x="50" y="36"/>
                      <a:pt x="50" y="36"/>
                      <a:pt x="50" y="36"/>
                    </a:cubicBezTo>
                    <a:cubicBezTo>
                      <a:pt x="50" y="37"/>
                      <a:pt x="50" y="37"/>
                      <a:pt x="50" y="38"/>
                    </a:cubicBezTo>
                    <a:cubicBezTo>
                      <a:pt x="50" y="39"/>
                      <a:pt x="51" y="40"/>
                      <a:pt x="51" y="40"/>
                    </a:cubicBezTo>
                    <a:cubicBezTo>
                      <a:pt x="52" y="42"/>
                      <a:pt x="52" y="43"/>
                      <a:pt x="53" y="44"/>
                    </a:cubicBezTo>
                    <a:cubicBezTo>
                      <a:pt x="53" y="44"/>
                      <a:pt x="53" y="45"/>
                      <a:pt x="53" y="45"/>
                    </a:cubicBezTo>
                    <a:cubicBezTo>
                      <a:pt x="53" y="46"/>
                      <a:pt x="53" y="47"/>
                      <a:pt x="53" y="47"/>
                    </a:cubicBezTo>
                    <a:cubicBezTo>
                      <a:pt x="53" y="47"/>
                      <a:pt x="53" y="47"/>
                      <a:pt x="53" y="47"/>
                    </a:cubicBezTo>
                    <a:cubicBezTo>
                      <a:pt x="52" y="47"/>
                      <a:pt x="52" y="47"/>
                      <a:pt x="52" y="47"/>
                    </a:cubicBezTo>
                    <a:cubicBezTo>
                      <a:pt x="52" y="47"/>
                      <a:pt x="52" y="47"/>
                      <a:pt x="52" y="47"/>
                    </a:cubicBezTo>
                    <a:cubicBezTo>
                      <a:pt x="51" y="47"/>
                      <a:pt x="51" y="48"/>
                      <a:pt x="50" y="48"/>
                    </a:cubicBezTo>
                    <a:cubicBezTo>
                      <a:pt x="48" y="49"/>
                      <a:pt x="45" y="49"/>
                      <a:pt x="44" y="51"/>
                    </a:cubicBezTo>
                    <a:cubicBezTo>
                      <a:pt x="44" y="51"/>
                      <a:pt x="44" y="51"/>
                      <a:pt x="43" y="52"/>
                    </a:cubicBezTo>
                    <a:cubicBezTo>
                      <a:pt x="44" y="52"/>
                      <a:pt x="44" y="52"/>
                      <a:pt x="45" y="52"/>
                    </a:cubicBezTo>
                    <a:cubicBezTo>
                      <a:pt x="45" y="52"/>
                      <a:pt x="45" y="52"/>
                      <a:pt x="45" y="52"/>
                    </a:cubicBezTo>
                    <a:cubicBezTo>
                      <a:pt x="49" y="53"/>
                      <a:pt x="51" y="54"/>
                      <a:pt x="52" y="56"/>
                    </a:cubicBezTo>
                    <a:cubicBezTo>
                      <a:pt x="53" y="56"/>
                      <a:pt x="54" y="58"/>
                      <a:pt x="55" y="69"/>
                    </a:cubicBezTo>
                    <a:cubicBezTo>
                      <a:pt x="73" y="69"/>
                      <a:pt x="73" y="69"/>
                      <a:pt x="73" y="69"/>
                    </a:cubicBezTo>
                    <a:cubicBezTo>
                      <a:pt x="73" y="69"/>
                      <a:pt x="73" y="69"/>
                      <a:pt x="73" y="68"/>
                    </a:cubicBezTo>
                    <a:cubicBezTo>
                      <a:pt x="73" y="68"/>
                      <a:pt x="73" y="68"/>
                      <a:pt x="73" y="68"/>
                    </a:cubicBezTo>
                    <a:cubicBezTo>
                      <a:pt x="73" y="65"/>
                      <a:pt x="72" y="52"/>
                      <a:pt x="71" y="51"/>
                    </a:cubicBezTo>
                    <a:close/>
                    <a:moveTo>
                      <a:pt x="55" y="56"/>
                    </a:moveTo>
                    <a:cubicBezTo>
                      <a:pt x="53" y="48"/>
                      <a:pt x="53" y="48"/>
                      <a:pt x="53" y="48"/>
                    </a:cubicBezTo>
                    <a:cubicBezTo>
                      <a:pt x="56" y="51"/>
                      <a:pt x="56" y="51"/>
                      <a:pt x="56" y="51"/>
                    </a:cubicBezTo>
                    <a:lnTo>
                      <a:pt x="55" y="56"/>
                    </a:lnTo>
                    <a:close/>
                    <a:moveTo>
                      <a:pt x="59" y="56"/>
                    </a:moveTo>
                    <a:cubicBezTo>
                      <a:pt x="58" y="51"/>
                      <a:pt x="58" y="51"/>
                      <a:pt x="58" y="51"/>
                    </a:cubicBezTo>
                    <a:cubicBezTo>
                      <a:pt x="62" y="48"/>
                      <a:pt x="62" y="48"/>
                      <a:pt x="62" y="48"/>
                    </a:cubicBezTo>
                    <a:lnTo>
                      <a:pt x="59" y="56"/>
                    </a:lnTo>
                    <a:close/>
                    <a:moveTo>
                      <a:pt x="28" y="52"/>
                    </a:moveTo>
                    <a:cubicBezTo>
                      <a:pt x="28" y="52"/>
                      <a:pt x="28" y="52"/>
                      <a:pt x="28" y="52"/>
                    </a:cubicBezTo>
                    <a:cubicBezTo>
                      <a:pt x="29" y="52"/>
                      <a:pt x="29" y="52"/>
                      <a:pt x="30" y="52"/>
                    </a:cubicBezTo>
                    <a:cubicBezTo>
                      <a:pt x="29" y="51"/>
                      <a:pt x="29" y="51"/>
                      <a:pt x="29" y="51"/>
                    </a:cubicBezTo>
                    <a:cubicBezTo>
                      <a:pt x="28" y="49"/>
                      <a:pt x="26" y="49"/>
                      <a:pt x="23" y="48"/>
                    </a:cubicBezTo>
                    <a:cubicBezTo>
                      <a:pt x="22" y="48"/>
                      <a:pt x="22" y="47"/>
                      <a:pt x="21" y="47"/>
                    </a:cubicBezTo>
                    <a:cubicBezTo>
                      <a:pt x="21" y="47"/>
                      <a:pt x="21" y="47"/>
                      <a:pt x="21" y="47"/>
                    </a:cubicBezTo>
                    <a:cubicBezTo>
                      <a:pt x="21" y="47"/>
                      <a:pt x="21" y="47"/>
                      <a:pt x="21" y="47"/>
                    </a:cubicBezTo>
                    <a:cubicBezTo>
                      <a:pt x="21" y="47"/>
                      <a:pt x="21" y="47"/>
                      <a:pt x="20" y="47"/>
                    </a:cubicBezTo>
                    <a:cubicBezTo>
                      <a:pt x="20" y="47"/>
                      <a:pt x="20" y="47"/>
                      <a:pt x="20" y="47"/>
                    </a:cubicBezTo>
                    <a:cubicBezTo>
                      <a:pt x="20" y="47"/>
                      <a:pt x="20" y="45"/>
                      <a:pt x="20" y="44"/>
                    </a:cubicBezTo>
                    <a:cubicBezTo>
                      <a:pt x="21" y="43"/>
                      <a:pt x="21" y="42"/>
                      <a:pt x="22" y="40"/>
                    </a:cubicBezTo>
                    <a:cubicBezTo>
                      <a:pt x="22" y="40"/>
                      <a:pt x="23" y="39"/>
                      <a:pt x="23" y="38"/>
                    </a:cubicBezTo>
                    <a:cubicBezTo>
                      <a:pt x="23" y="37"/>
                      <a:pt x="23" y="37"/>
                      <a:pt x="23" y="36"/>
                    </a:cubicBezTo>
                    <a:cubicBezTo>
                      <a:pt x="23" y="36"/>
                      <a:pt x="23" y="36"/>
                      <a:pt x="23" y="35"/>
                    </a:cubicBezTo>
                    <a:cubicBezTo>
                      <a:pt x="23" y="31"/>
                      <a:pt x="20" y="28"/>
                      <a:pt x="16" y="28"/>
                    </a:cubicBezTo>
                    <a:cubicBezTo>
                      <a:pt x="12" y="28"/>
                      <a:pt x="9" y="31"/>
                      <a:pt x="9" y="35"/>
                    </a:cubicBezTo>
                    <a:cubicBezTo>
                      <a:pt x="9" y="36"/>
                      <a:pt x="9" y="36"/>
                      <a:pt x="9" y="36"/>
                    </a:cubicBezTo>
                    <a:cubicBezTo>
                      <a:pt x="8" y="37"/>
                      <a:pt x="8" y="37"/>
                      <a:pt x="8" y="38"/>
                    </a:cubicBezTo>
                    <a:cubicBezTo>
                      <a:pt x="9" y="39"/>
                      <a:pt x="9" y="40"/>
                      <a:pt x="10" y="40"/>
                    </a:cubicBezTo>
                    <a:cubicBezTo>
                      <a:pt x="10" y="42"/>
                      <a:pt x="11" y="43"/>
                      <a:pt x="11" y="44"/>
                    </a:cubicBezTo>
                    <a:cubicBezTo>
                      <a:pt x="11" y="44"/>
                      <a:pt x="11" y="45"/>
                      <a:pt x="11" y="45"/>
                    </a:cubicBezTo>
                    <a:cubicBezTo>
                      <a:pt x="11" y="46"/>
                      <a:pt x="11" y="47"/>
                      <a:pt x="11" y="47"/>
                    </a:cubicBezTo>
                    <a:cubicBezTo>
                      <a:pt x="11" y="47"/>
                      <a:pt x="11" y="47"/>
                      <a:pt x="11" y="47"/>
                    </a:cubicBezTo>
                    <a:cubicBezTo>
                      <a:pt x="11" y="47"/>
                      <a:pt x="11" y="47"/>
                      <a:pt x="10" y="47"/>
                    </a:cubicBezTo>
                    <a:cubicBezTo>
                      <a:pt x="10" y="47"/>
                      <a:pt x="10" y="47"/>
                      <a:pt x="10" y="47"/>
                    </a:cubicBezTo>
                    <a:cubicBezTo>
                      <a:pt x="10" y="47"/>
                      <a:pt x="9" y="48"/>
                      <a:pt x="8" y="48"/>
                    </a:cubicBezTo>
                    <a:cubicBezTo>
                      <a:pt x="6" y="49"/>
                      <a:pt x="3" y="49"/>
                      <a:pt x="2" y="51"/>
                    </a:cubicBezTo>
                    <a:cubicBezTo>
                      <a:pt x="1" y="52"/>
                      <a:pt x="0" y="65"/>
                      <a:pt x="0" y="68"/>
                    </a:cubicBezTo>
                    <a:cubicBezTo>
                      <a:pt x="0" y="68"/>
                      <a:pt x="0" y="68"/>
                      <a:pt x="0" y="68"/>
                    </a:cubicBezTo>
                    <a:cubicBezTo>
                      <a:pt x="0" y="68"/>
                      <a:pt x="0" y="68"/>
                      <a:pt x="0" y="68"/>
                    </a:cubicBezTo>
                    <a:cubicBezTo>
                      <a:pt x="0" y="69"/>
                      <a:pt x="0" y="69"/>
                      <a:pt x="0" y="69"/>
                    </a:cubicBezTo>
                    <a:cubicBezTo>
                      <a:pt x="0" y="69"/>
                      <a:pt x="0" y="69"/>
                      <a:pt x="0" y="69"/>
                    </a:cubicBezTo>
                    <a:cubicBezTo>
                      <a:pt x="0" y="69"/>
                      <a:pt x="0" y="69"/>
                      <a:pt x="1" y="69"/>
                    </a:cubicBezTo>
                    <a:cubicBezTo>
                      <a:pt x="18" y="69"/>
                      <a:pt x="18" y="69"/>
                      <a:pt x="18" y="69"/>
                    </a:cubicBezTo>
                    <a:cubicBezTo>
                      <a:pt x="19" y="58"/>
                      <a:pt x="20" y="56"/>
                      <a:pt x="21" y="56"/>
                    </a:cubicBezTo>
                    <a:cubicBezTo>
                      <a:pt x="22" y="54"/>
                      <a:pt x="25" y="53"/>
                      <a:pt x="28" y="52"/>
                    </a:cubicBezTo>
                    <a:close/>
                    <a:moveTo>
                      <a:pt x="14" y="56"/>
                    </a:moveTo>
                    <a:cubicBezTo>
                      <a:pt x="11" y="48"/>
                      <a:pt x="11" y="48"/>
                      <a:pt x="11" y="48"/>
                    </a:cubicBezTo>
                    <a:cubicBezTo>
                      <a:pt x="15" y="51"/>
                      <a:pt x="15" y="51"/>
                      <a:pt x="15" y="51"/>
                    </a:cubicBezTo>
                    <a:lnTo>
                      <a:pt x="14" y="56"/>
                    </a:lnTo>
                    <a:close/>
                    <a:moveTo>
                      <a:pt x="18" y="56"/>
                    </a:moveTo>
                    <a:cubicBezTo>
                      <a:pt x="16" y="51"/>
                      <a:pt x="16" y="51"/>
                      <a:pt x="16" y="51"/>
                    </a:cubicBezTo>
                    <a:cubicBezTo>
                      <a:pt x="20" y="48"/>
                      <a:pt x="20" y="48"/>
                      <a:pt x="20" y="48"/>
                    </a:cubicBezTo>
                    <a:lnTo>
                      <a:pt x="18" y="56"/>
                    </a:lnTo>
                    <a:close/>
                    <a:moveTo>
                      <a:pt x="11" y="17"/>
                    </a:moveTo>
                    <a:cubicBezTo>
                      <a:pt x="11" y="15"/>
                      <a:pt x="13" y="13"/>
                      <a:pt x="15" y="13"/>
                    </a:cubicBezTo>
                    <a:cubicBezTo>
                      <a:pt x="17" y="13"/>
                      <a:pt x="19" y="14"/>
                      <a:pt x="19" y="16"/>
                    </a:cubicBezTo>
                    <a:cubicBezTo>
                      <a:pt x="20" y="16"/>
                      <a:pt x="20" y="16"/>
                      <a:pt x="20" y="16"/>
                    </a:cubicBezTo>
                    <a:cubicBezTo>
                      <a:pt x="32" y="16"/>
                      <a:pt x="32" y="16"/>
                      <a:pt x="32" y="16"/>
                    </a:cubicBezTo>
                    <a:cubicBezTo>
                      <a:pt x="33" y="14"/>
                      <a:pt x="34" y="13"/>
                      <a:pt x="36" y="13"/>
                    </a:cubicBezTo>
                    <a:cubicBezTo>
                      <a:pt x="36" y="8"/>
                      <a:pt x="36" y="8"/>
                      <a:pt x="36" y="8"/>
                    </a:cubicBezTo>
                    <a:cubicBezTo>
                      <a:pt x="34" y="8"/>
                      <a:pt x="32" y="6"/>
                      <a:pt x="32" y="4"/>
                    </a:cubicBezTo>
                    <a:cubicBezTo>
                      <a:pt x="32" y="2"/>
                      <a:pt x="34" y="0"/>
                      <a:pt x="37" y="0"/>
                    </a:cubicBezTo>
                    <a:cubicBezTo>
                      <a:pt x="39" y="0"/>
                      <a:pt x="41" y="2"/>
                      <a:pt x="41" y="4"/>
                    </a:cubicBezTo>
                    <a:cubicBezTo>
                      <a:pt x="41" y="6"/>
                      <a:pt x="39" y="8"/>
                      <a:pt x="38" y="8"/>
                    </a:cubicBezTo>
                    <a:cubicBezTo>
                      <a:pt x="38" y="13"/>
                      <a:pt x="38" y="13"/>
                      <a:pt x="38" y="13"/>
                    </a:cubicBezTo>
                    <a:cubicBezTo>
                      <a:pt x="39" y="13"/>
                      <a:pt x="40" y="14"/>
                      <a:pt x="41" y="16"/>
                    </a:cubicBezTo>
                    <a:cubicBezTo>
                      <a:pt x="54" y="16"/>
                      <a:pt x="54" y="16"/>
                      <a:pt x="54" y="16"/>
                    </a:cubicBezTo>
                    <a:cubicBezTo>
                      <a:pt x="54" y="16"/>
                      <a:pt x="54" y="16"/>
                      <a:pt x="54" y="16"/>
                    </a:cubicBezTo>
                    <a:cubicBezTo>
                      <a:pt x="54" y="14"/>
                      <a:pt x="56" y="13"/>
                      <a:pt x="58" y="13"/>
                    </a:cubicBezTo>
                    <a:cubicBezTo>
                      <a:pt x="60" y="13"/>
                      <a:pt x="62" y="15"/>
                      <a:pt x="62" y="17"/>
                    </a:cubicBezTo>
                    <a:cubicBezTo>
                      <a:pt x="62" y="19"/>
                      <a:pt x="61" y="21"/>
                      <a:pt x="59" y="21"/>
                    </a:cubicBezTo>
                    <a:cubicBezTo>
                      <a:pt x="59" y="27"/>
                      <a:pt x="59" y="27"/>
                      <a:pt x="59" y="27"/>
                    </a:cubicBezTo>
                    <a:cubicBezTo>
                      <a:pt x="57" y="27"/>
                      <a:pt x="57" y="27"/>
                      <a:pt x="57" y="27"/>
                    </a:cubicBezTo>
                    <a:cubicBezTo>
                      <a:pt x="57" y="21"/>
                      <a:pt x="57" y="21"/>
                      <a:pt x="57" y="21"/>
                    </a:cubicBezTo>
                    <a:cubicBezTo>
                      <a:pt x="55" y="21"/>
                      <a:pt x="54" y="20"/>
                      <a:pt x="53" y="18"/>
                    </a:cubicBezTo>
                    <a:cubicBezTo>
                      <a:pt x="41" y="18"/>
                      <a:pt x="41" y="18"/>
                      <a:pt x="41" y="18"/>
                    </a:cubicBezTo>
                    <a:cubicBezTo>
                      <a:pt x="40" y="20"/>
                      <a:pt x="39" y="22"/>
                      <a:pt x="37" y="22"/>
                    </a:cubicBezTo>
                    <a:cubicBezTo>
                      <a:pt x="34" y="22"/>
                      <a:pt x="33" y="20"/>
                      <a:pt x="32" y="18"/>
                    </a:cubicBezTo>
                    <a:cubicBezTo>
                      <a:pt x="20" y="18"/>
                      <a:pt x="20" y="18"/>
                      <a:pt x="20" y="18"/>
                    </a:cubicBezTo>
                    <a:cubicBezTo>
                      <a:pt x="19" y="20"/>
                      <a:pt x="18" y="21"/>
                      <a:pt x="17" y="21"/>
                    </a:cubicBezTo>
                    <a:cubicBezTo>
                      <a:pt x="17" y="27"/>
                      <a:pt x="17" y="27"/>
                      <a:pt x="17" y="27"/>
                    </a:cubicBezTo>
                    <a:cubicBezTo>
                      <a:pt x="15" y="27"/>
                      <a:pt x="15" y="27"/>
                      <a:pt x="15" y="27"/>
                    </a:cubicBezTo>
                    <a:cubicBezTo>
                      <a:pt x="15" y="21"/>
                      <a:pt x="15" y="21"/>
                      <a:pt x="15" y="21"/>
                    </a:cubicBezTo>
                    <a:cubicBezTo>
                      <a:pt x="13" y="21"/>
                      <a:pt x="11" y="19"/>
                      <a:pt x="11" y="17"/>
                    </a:cubicBezTo>
                    <a:close/>
                  </a:path>
                </a:pathLst>
              </a:custGeom>
              <a:solidFill>
                <a:schemeClr val="bg1"/>
              </a:solidFill>
              <a:ln>
                <a:noFill/>
              </a:ln>
            </p:spPr>
            <p:txBody>
              <a:bodyPr vert="horz" wrap="square" lIns="68580" tIns="34291" rIns="68580" bIns="34291" numCol="1" anchor="t" anchorCtr="0" compatLnSpc="1">
                <a:prstTxWarp prst="textNoShape">
                  <a:avLst/>
                </a:prstTxWarp>
              </a:bodyPr>
              <a:lstStyle/>
              <a:p>
                <a:endParaRPr lang="en-US" sz="1351" dirty="0"/>
              </a:p>
            </p:txBody>
          </p:sp>
        </p:grpSp>
        <p:sp>
          <p:nvSpPr>
            <p:cNvPr id="15" name="Oval 14">
              <a:extLst>
                <a:ext uri="{FF2B5EF4-FFF2-40B4-BE49-F238E27FC236}">
                  <a16:creationId xmlns:a16="http://schemas.microsoft.com/office/drawing/2014/main" xmlns="" id="{14B1C610-E802-4934-866A-02FF7D7D9EBB}"/>
                </a:ext>
              </a:extLst>
            </p:cNvPr>
            <p:cNvSpPr/>
            <p:nvPr/>
          </p:nvSpPr>
          <p:spPr>
            <a:xfrm>
              <a:off x="4261927" y="3829984"/>
              <a:ext cx="651889" cy="173811"/>
            </a:xfrm>
            <a:prstGeom prst="ellipse">
              <a:avLst/>
            </a:prstGeom>
            <a:gradFill flip="none" rotWithShape="1">
              <a:gsLst>
                <a:gs pos="100000">
                  <a:schemeClr val="tx1">
                    <a:alpha val="0"/>
                  </a:schemeClr>
                </a:gs>
                <a:gs pos="0">
                  <a:schemeClr val="tx1">
                    <a:alpha val="5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grpSp>
      <p:sp>
        <p:nvSpPr>
          <p:cNvPr id="39" name="Rectangle 38">
            <a:extLst>
              <a:ext uri="{FF2B5EF4-FFF2-40B4-BE49-F238E27FC236}">
                <a16:creationId xmlns:a16="http://schemas.microsoft.com/office/drawing/2014/main" xmlns="" id="{ED4A7E39-FA2B-4C07-BDBF-E97BAFC43B95}"/>
              </a:ext>
            </a:extLst>
          </p:cNvPr>
          <p:cNvSpPr/>
          <p:nvPr/>
        </p:nvSpPr>
        <p:spPr>
          <a:xfrm>
            <a:off x="29029" y="2517992"/>
            <a:ext cx="3108703" cy="584775"/>
          </a:xfrm>
          <a:prstGeom prst="rect">
            <a:avLst/>
          </a:prstGeom>
        </p:spPr>
        <p:txBody>
          <a:bodyPr wrap="square">
            <a:spAutoFit/>
          </a:bodyPr>
          <a:lstStyle/>
          <a:p>
            <a:pPr algn="r"/>
            <a:r>
              <a:rPr lang="en-US" sz="1600" dirty="0"/>
              <a:t>Distributions begin on your </a:t>
            </a:r>
            <a:r>
              <a:rPr lang="en-US" sz="1600" b="1" dirty="0">
                <a:solidFill>
                  <a:srgbClr val="00B0F0"/>
                </a:solidFill>
              </a:rPr>
              <a:t>Required Beginning Date (RBD)</a:t>
            </a:r>
          </a:p>
        </p:txBody>
      </p:sp>
      <p:sp>
        <p:nvSpPr>
          <p:cNvPr id="40" name="Rectangle 39">
            <a:extLst>
              <a:ext uri="{FF2B5EF4-FFF2-40B4-BE49-F238E27FC236}">
                <a16:creationId xmlns:a16="http://schemas.microsoft.com/office/drawing/2014/main" xmlns="" id="{8C8DC51B-A132-44C0-8E7C-305DAC2CA746}"/>
              </a:ext>
            </a:extLst>
          </p:cNvPr>
          <p:cNvSpPr/>
          <p:nvPr/>
        </p:nvSpPr>
        <p:spPr>
          <a:xfrm>
            <a:off x="8177995" y="2517950"/>
            <a:ext cx="3738234" cy="1015663"/>
          </a:xfrm>
          <a:prstGeom prst="rect">
            <a:avLst/>
          </a:prstGeom>
        </p:spPr>
        <p:txBody>
          <a:bodyPr wrap="square">
            <a:spAutoFit/>
          </a:bodyPr>
          <a:lstStyle/>
          <a:p>
            <a:r>
              <a:rPr lang="en-US" sz="1600" b="1" dirty="0"/>
              <a:t>RBD is </a:t>
            </a:r>
            <a:r>
              <a:rPr lang="en-US" sz="1600" dirty="0"/>
              <a:t>the calendar year in which you reach age </a:t>
            </a:r>
            <a:r>
              <a:rPr lang="en-US" sz="1600" dirty="0" smtClean="0"/>
              <a:t>72</a:t>
            </a:r>
          </a:p>
          <a:p>
            <a:r>
              <a:rPr lang="en-US" sz="1400" i="1" dirty="0" smtClean="0"/>
              <a:t>(Unless you turned 70 ½ on or before 12/31/2019)</a:t>
            </a:r>
            <a:endParaRPr lang="en-US" sz="1400" i="1" dirty="0"/>
          </a:p>
        </p:txBody>
      </p:sp>
      <p:sp>
        <p:nvSpPr>
          <p:cNvPr id="41" name="Rectangle 40">
            <a:extLst>
              <a:ext uri="{FF2B5EF4-FFF2-40B4-BE49-F238E27FC236}">
                <a16:creationId xmlns:a16="http://schemas.microsoft.com/office/drawing/2014/main" xmlns="" id="{3E5A4707-DC01-457F-BFE8-7CF9DF9E0530}"/>
              </a:ext>
            </a:extLst>
          </p:cNvPr>
          <p:cNvSpPr/>
          <p:nvPr/>
        </p:nvSpPr>
        <p:spPr>
          <a:xfrm>
            <a:off x="7968895" y="4676002"/>
            <a:ext cx="3108703" cy="584775"/>
          </a:xfrm>
          <a:prstGeom prst="rect">
            <a:avLst/>
          </a:prstGeom>
        </p:spPr>
        <p:txBody>
          <a:bodyPr wrap="square">
            <a:spAutoFit/>
          </a:bodyPr>
          <a:lstStyle/>
          <a:p>
            <a:r>
              <a:rPr lang="en-US" sz="1600" b="1" dirty="0">
                <a:solidFill>
                  <a:srgbClr val="00B0F0"/>
                </a:solidFill>
              </a:rPr>
              <a:t>Every year </a:t>
            </a:r>
            <a:r>
              <a:rPr lang="en-US" sz="1600" dirty="0"/>
              <a:t>your Required Minimum Distributions grow</a:t>
            </a:r>
          </a:p>
        </p:txBody>
      </p:sp>
    </p:spTree>
    <p:extLst>
      <p:ext uri="{BB962C8B-B14F-4D97-AF65-F5344CB8AC3E}">
        <p14:creationId xmlns:p14="http://schemas.microsoft.com/office/powerpoint/2010/main" val="24263258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p:txBody>
          <a:bodyPr/>
          <a:lstStyle/>
          <a:p>
            <a:r>
              <a:rPr lang="en-US" dirty="0"/>
              <a:t>Disclaimer</a:t>
            </a:r>
          </a:p>
        </p:txBody>
      </p:sp>
      <p:sp>
        <p:nvSpPr>
          <p:cNvPr id="13" name="TextBox 12"/>
          <p:cNvSpPr txBox="1"/>
          <p:nvPr/>
        </p:nvSpPr>
        <p:spPr>
          <a:xfrm>
            <a:off x="537710" y="1505974"/>
            <a:ext cx="11181849" cy="4616648"/>
          </a:xfrm>
          <a:prstGeom prst="rect">
            <a:avLst/>
          </a:prstGeom>
          <a:noFill/>
        </p:spPr>
        <p:txBody>
          <a:bodyPr wrap="square" rtlCol="0">
            <a:spAutoFit/>
          </a:bodyPr>
          <a:lstStyle/>
          <a:p>
            <a:r>
              <a:rPr lang="en-US" sz="1400" dirty="0"/>
              <a:t>This material is provided courtesy of [agent/agency] and contains general information to help you understand basic financial planning strategies.</a:t>
            </a:r>
          </a:p>
          <a:p>
            <a:r>
              <a:rPr lang="en-US" sz="1400" dirty="0"/>
              <a:t> </a:t>
            </a:r>
          </a:p>
          <a:p>
            <a:r>
              <a:rPr lang="en-US" sz="1400" dirty="0"/>
              <a:t>Throughout the presentation, we may generally discuss different financial vehicles; however, nothing I say should be construed as a recommendation to buy or sell any financial vehicle, nor should it be used to make decisions today about your investments.</a:t>
            </a:r>
          </a:p>
          <a:p>
            <a:r>
              <a:rPr lang="en-US" sz="1400" dirty="0"/>
              <a:t> </a:t>
            </a:r>
          </a:p>
          <a:p>
            <a:r>
              <a:rPr lang="en-US" sz="1400" dirty="0"/>
              <a:t>My goal with this presentation is to expose you to ideas and financial vehicles that may help you work towards your financial goals. Please understand that I cannot make any promises or guarantees that you will accomplish such goals.  All investments are subject to risk including the potential loss of principal.</a:t>
            </a:r>
          </a:p>
          <a:p>
            <a:r>
              <a:rPr lang="en-US" sz="1400" dirty="0"/>
              <a:t> </a:t>
            </a:r>
          </a:p>
          <a:p>
            <a:r>
              <a:rPr lang="en-US" sz="1400" dirty="0"/>
              <a:t>This presentation is designed to provide general information on the subjects covered. It is not, however, intended to provide specific legal or tax advice and cannot be used to avoid tax penalties or to promote, market, or recommend any tax plan or arrangement. Please note that [Firm Name] and its representatives do not give legal or tax advice. You are encouraged to consult your tax advisor or attorney.</a:t>
            </a:r>
          </a:p>
          <a:p>
            <a:r>
              <a:rPr lang="en-US" sz="1400" dirty="0"/>
              <a:t> </a:t>
            </a:r>
          </a:p>
          <a:p>
            <a:r>
              <a:rPr lang="en-US" sz="1400" dirty="0"/>
              <a:t>[Investment Advisory Disclosure] </a:t>
            </a:r>
          </a:p>
          <a:p>
            <a:r>
              <a:rPr lang="en-US" sz="1400" dirty="0"/>
              <a:t> </a:t>
            </a:r>
          </a:p>
          <a:p>
            <a:r>
              <a:rPr lang="en-US" sz="1400" dirty="0"/>
              <a:t>Despite efforts to be accurate and current, this presentation may contain out-of-date information; we are under no obligation to advise you of any subsequent changes related to the topics discussed in this presentation.</a:t>
            </a:r>
          </a:p>
          <a:p>
            <a:r>
              <a:rPr lang="en-US" sz="1400" dirty="0"/>
              <a:t> </a:t>
            </a:r>
          </a:p>
          <a:p>
            <a:r>
              <a:rPr lang="en-US" sz="1400" dirty="0"/>
              <a:t>At the end of the seminar, you will be provided an opportunity to visit with us one-on-one to discuss your specific circumstance in a private, comfortable setting.  There is no obligation to you for this visit. At this visit you may be provided with information regarding the purchase of insurance or investment products, or establishing an advisory relationship.</a:t>
            </a:r>
          </a:p>
        </p:txBody>
      </p:sp>
    </p:spTree>
    <p:extLst>
      <p:ext uri="{BB962C8B-B14F-4D97-AF65-F5344CB8AC3E}">
        <p14:creationId xmlns:p14="http://schemas.microsoft.com/office/powerpoint/2010/main" val="853007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46A592E-F3E2-4192-99EC-A2C73946285E}"/>
              </a:ext>
            </a:extLst>
          </p:cNvPr>
          <p:cNvSpPr>
            <a:spLocks noGrp="1"/>
          </p:cNvSpPr>
          <p:nvPr>
            <p:ph type="body" sz="quarter" idx="10"/>
          </p:nvPr>
        </p:nvSpPr>
        <p:spPr/>
        <p:txBody>
          <a:bodyPr/>
          <a:lstStyle/>
          <a:p>
            <a:r>
              <a:rPr lang="en-US" dirty="0">
                <a:solidFill>
                  <a:schemeClr val="tx2"/>
                </a:solidFill>
              </a:rPr>
              <a:t>Required Minimum Distributions</a:t>
            </a:r>
          </a:p>
        </p:txBody>
      </p:sp>
      <p:pic>
        <p:nvPicPr>
          <p:cNvPr id="3" name="Picture 2">
            <a:extLst>
              <a:ext uri="{FF2B5EF4-FFF2-40B4-BE49-F238E27FC236}">
                <a16:creationId xmlns:a16="http://schemas.microsoft.com/office/drawing/2014/main" xmlns="" id="{86CDDA51-F801-4DFE-9705-4ACF0DCC0C0E}"/>
              </a:ext>
            </a:extLst>
          </p:cNvPr>
          <p:cNvPicPr>
            <a:picLocks noChangeAspect="1"/>
          </p:cNvPicPr>
          <p:nvPr/>
        </p:nvPicPr>
        <p:blipFill rotWithShape="1">
          <a:blip r:embed="rId3">
            <a:clrChange>
              <a:clrFrom>
                <a:srgbClr val="FFFFFF"/>
              </a:clrFrom>
              <a:clrTo>
                <a:srgbClr val="FFFFFF">
                  <a:alpha val="0"/>
                </a:srgbClr>
              </a:clrTo>
            </a:clrChange>
          </a:blip>
          <a:srcRect l="768" t="11637" r="664" b="1153"/>
          <a:stretch/>
        </p:blipFill>
        <p:spPr>
          <a:xfrm>
            <a:off x="645886" y="1423960"/>
            <a:ext cx="8034868" cy="4272898"/>
          </a:xfrm>
          <a:prstGeom prst="rect">
            <a:avLst/>
          </a:prstGeom>
        </p:spPr>
      </p:pic>
      <p:sp>
        <p:nvSpPr>
          <p:cNvPr id="4" name="TextBox 3">
            <a:extLst>
              <a:ext uri="{FF2B5EF4-FFF2-40B4-BE49-F238E27FC236}">
                <a16:creationId xmlns:a16="http://schemas.microsoft.com/office/drawing/2014/main" xmlns="" id="{3CADF5F9-B125-42E3-8993-1298FB532ED4}"/>
              </a:ext>
            </a:extLst>
          </p:cNvPr>
          <p:cNvSpPr txBox="1"/>
          <p:nvPr/>
        </p:nvSpPr>
        <p:spPr>
          <a:xfrm>
            <a:off x="108536" y="6071930"/>
            <a:ext cx="5138058" cy="307777"/>
          </a:xfrm>
          <a:prstGeom prst="rect">
            <a:avLst/>
          </a:prstGeom>
          <a:noFill/>
        </p:spPr>
        <p:txBody>
          <a:bodyPr wrap="square" rtlCol="0">
            <a:spAutoFit/>
          </a:bodyPr>
          <a:lstStyle/>
          <a:p>
            <a:r>
              <a:rPr lang="en-US" sz="1400" b="1" dirty="0">
                <a:latin typeface="+mj-lt"/>
              </a:rPr>
              <a:t>Source: </a:t>
            </a:r>
            <a:r>
              <a:rPr lang="en-US" sz="1400" dirty="0">
                <a:latin typeface="+mj-lt"/>
              </a:rPr>
              <a:t>https://www.irs.gov/pub/irs-tege/uniform_rmd_wksht.pdf</a:t>
            </a:r>
          </a:p>
        </p:txBody>
      </p:sp>
    </p:spTree>
    <p:extLst>
      <p:ext uri="{BB962C8B-B14F-4D97-AF65-F5344CB8AC3E}">
        <p14:creationId xmlns:p14="http://schemas.microsoft.com/office/powerpoint/2010/main" val="887346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F9FDE9BA-D7DD-4534-BCDA-E54B674B9C0C}"/>
              </a:ext>
            </a:extLst>
          </p:cNvPr>
          <p:cNvSpPr>
            <a:spLocks noGrp="1"/>
          </p:cNvSpPr>
          <p:nvPr>
            <p:ph type="body" sz="quarter" idx="10"/>
          </p:nvPr>
        </p:nvSpPr>
        <p:spPr/>
        <p:txBody>
          <a:bodyPr/>
          <a:lstStyle/>
          <a:p>
            <a:endParaRPr lang="en-US" dirty="0"/>
          </a:p>
        </p:txBody>
      </p:sp>
      <p:pic>
        <p:nvPicPr>
          <p:cNvPr id="3" name="Picture 2">
            <a:extLst>
              <a:ext uri="{FF2B5EF4-FFF2-40B4-BE49-F238E27FC236}">
                <a16:creationId xmlns:a16="http://schemas.microsoft.com/office/drawing/2014/main" xmlns="" id="{0450BB56-8121-4194-90CD-551DFF46E123}"/>
              </a:ext>
            </a:extLst>
          </p:cNvPr>
          <p:cNvPicPr>
            <a:picLocks noChangeAspect="1"/>
          </p:cNvPicPr>
          <p:nvPr/>
        </p:nvPicPr>
        <p:blipFill>
          <a:blip r:embed="rId2"/>
          <a:stretch>
            <a:fillRect/>
          </a:stretch>
        </p:blipFill>
        <p:spPr>
          <a:xfrm>
            <a:off x="0" y="2028961"/>
            <a:ext cx="12192000" cy="2800077"/>
          </a:xfrm>
          <a:prstGeom prst="rect">
            <a:avLst/>
          </a:prstGeom>
        </p:spPr>
      </p:pic>
    </p:spTree>
    <p:extLst>
      <p:ext uri="{BB962C8B-B14F-4D97-AF65-F5344CB8AC3E}">
        <p14:creationId xmlns:p14="http://schemas.microsoft.com/office/powerpoint/2010/main" val="3881522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xmlns="" id="{09E4D97E-24EC-43C9-9930-D3F7AC7B74C5}"/>
              </a:ext>
            </a:extLst>
          </p:cNvPr>
          <p:cNvPicPr>
            <a:picLocks noGrp="1" noChangeAspect="1"/>
          </p:cNvPicPr>
          <p:nvPr>
            <p:ph type="pic" sz="quarter" idx="18"/>
          </p:nvPr>
        </p:nvPicPr>
        <p:blipFill>
          <a:blip r:embed="rId3"/>
          <a:srcRect t="14640" b="14640"/>
          <a:stretch>
            <a:fillRect/>
          </a:stretch>
        </p:blipFill>
        <p:spPr>
          <a:xfrm>
            <a:off x="0" y="1"/>
            <a:ext cx="12192000" cy="3429000"/>
          </a:xfrm>
          <a:prstGeom prst="rect">
            <a:avLst/>
          </a:prstGeom>
        </p:spPr>
      </p:pic>
      <p:sp>
        <p:nvSpPr>
          <p:cNvPr id="6" name="Rectangle 5">
            <a:extLst>
              <a:ext uri="{FF2B5EF4-FFF2-40B4-BE49-F238E27FC236}">
                <a16:creationId xmlns:a16="http://schemas.microsoft.com/office/drawing/2014/main" xmlns="" id="{7625AB87-1E27-4D1C-BEEE-096CC49B0FC6}"/>
              </a:ext>
            </a:extLst>
          </p:cNvPr>
          <p:cNvSpPr/>
          <p:nvPr/>
        </p:nvSpPr>
        <p:spPr>
          <a:xfrm>
            <a:off x="0" y="2247899"/>
            <a:ext cx="7141029" cy="800101"/>
          </a:xfrm>
          <a:prstGeom prst="rect">
            <a:avLst/>
          </a:prstGeom>
          <a:gradFill>
            <a:gsLst>
              <a:gs pos="100000">
                <a:schemeClr val="bg1">
                  <a:lumMod val="95000"/>
                </a:schemeClr>
              </a:gs>
              <a:gs pos="0">
                <a:schemeClr val="bg1">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xmlns="" id="{43228FCC-B2DB-4644-B078-0FBE53283AF0}"/>
              </a:ext>
            </a:extLst>
          </p:cNvPr>
          <p:cNvGrpSpPr/>
          <p:nvPr/>
        </p:nvGrpSpPr>
        <p:grpSpPr>
          <a:xfrm>
            <a:off x="0" y="-1"/>
            <a:ext cx="7940040" cy="3429001"/>
            <a:chOff x="-1005840" y="-1"/>
            <a:chExt cx="7940040" cy="3429001"/>
          </a:xfrm>
        </p:grpSpPr>
        <p:sp>
          <p:nvSpPr>
            <p:cNvPr id="10" name="Right Triangle 9">
              <a:extLst>
                <a:ext uri="{FF2B5EF4-FFF2-40B4-BE49-F238E27FC236}">
                  <a16:creationId xmlns:a16="http://schemas.microsoft.com/office/drawing/2014/main" xmlns="" id="{B3CF7742-9939-4895-88E9-37E4D7B6A49E}"/>
                </a:ext>
              </a:extLst>
            </p:cNvPr>
            <p:cNvSpPr/>
            <p:nvPr/>
          </p:nvSpPr>
          <p:spPr>
            <a:xfrm>
              <a:off x="4704346" y="0"/>
              <a:ext cx="2229854" cy="3429000"/>
            </a:xfrm>
            <a:prstGeom prst="rtTriangle">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28">
              <a:extLst>
                <a:ext uri="{FF2B5EF4-FFF2-40B4-BE49-F238E27FC236}">
                  <a16:creationId xmlns:a16="http://schemas.microsoft.com/office/drawing/2014/main" xmlns="" id="{F2F9D227-8C11-496F-BB90-E2031BF1617B}"/>
                </a:ext>
              </a:extLst>
            </p:cNvPr>
            <p:cNvSpPr/>
            <p:nvPr/>
          </p:nvSpPr>
          <p:spPr>
            <a:xfrm>
              <a:off x="-1005840" y="-1"/>
              <a:ext cx="5710186" cy="3429001"/>
            </a:xfrm>
            <a:custGeom>
              <a:avLst/>
              <a:gdLst>
                <a:gd name="connsiteX0" fmla="*/ 0 w 4708508"/>
                <a:gd name="connsiteY0" fmla="*/ 0 h 3429001"/>
                <a:gd name="connsiteX1" fmla="*/ 4708508 w 4708508"/>
                <a:gd name="connsiteY1" fmla="*/ 0 h 3429001"/>
                <a:gd name="connsiteX2" fmla="*/ 4708508 w 4708508"/>
                <a:gd name="connsiteY2" fmla="*/ 3429001 h 3429001"/>
                <a:gd name="connsiteX3" fmla="*/ 0 w 4708508"/>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4708508" h="3429001">
                  <a:moveTo>
                    <a:pt x="0" y="0"/>
                  </a:moveTo>
                  <a:lnTo>
                    <a:pt x="4708508" y="0"/>
                  </a:lnTo>
                  <a:lnTo>
                    <a:pt x="4708508" y="3429001"/>
                  </a:lnTo>
                  <a:lnTo>
                    <a:pt x="0" y="3429001"/>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2" name="Rectangle 11">
            <a:extLst>
              <a:ext uri="{FF2B5EF4-FFF2-40B4-BE49-F238E27FC236}">
                <a16:creationId xmlns:a16="http://schemas.microsoft.com/office/drawing/2014/main" xmlns="" id="{98996101-C9C5-46FE-A545-A37F4CB77EC8}"/>
              </a:ext>
            </a:extLst>
          </p:cNvPr>
          <p:cNvSpPr/>
          <p:nvPr/>
        </p:nvSpPr>
        <p:spPr>
          <a:xfrm>
            <a:off x="641348" y="2438399"/>
            <a:ext cx="1983319" cy="50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xmlns="" id="{AE9CA2F8-5E57-4F4D-981C-852943A3CCE6}"/>
              </a:ext>
            </a:extLst>
          </p:cNvPr>
          <p:cNvSpPr>
            <a:spLocks noGrp="1"/>
          </p:cNvSpPr>
          <p:nvPr>
            <p:ph type="body" sz="quarter" idx="10"/>
          </p:nvPr>
        </p:nvSpPr>
        <p:spPr>
          <a:xfrm>
            <a:off x="537711" y="1145949"/>
            <a:ext cx="5172475" cy="508678"/>
          </a:xfrm>
        </p:spPr>
        <p:txBody>
          <a:bodyPr/>
          <a:lstStyle/>
          <a:p>
            <a:r>
              <a:rPr lang="en-US" dirty="0">
                <a:solidFill>
                  <a:schemeClr val="bg1"/>
                </a:solidFill>
              </a:rPr>
              <a:t>Tax-Advantaged Products	</a:t>
            </a:r>
          </a:p>
        </p:txBody>
      </p:sp>
      <p:sp>
        <p:nvSpPr>
          <p:cNvPr id="15" name="TextBox 14">
            <a:extLst>
              <a:ext uri="{FF2B5EF4-FFF2-40B4-BE49-F238E27FC236}">
                <a16:creationId xmlns:a16="http://schemas.microsoft.com/office/drawing/2014/main" xmlns="" id="{D659CFB7-CED9-45D3-8ED0-E85CE23E8F86}"/>
              </a:ext>
            </a:extLst>
          </p:cNvPr>
          <p:cNvSpPr txBox="1">
            <a:spLocks noChangeArrowheads="1"/>
          </p:cNvSpPr>
          <p:nvPr/>
        </p:nvSpPr>
        <p:spPr bwMode="auto">
          <a:xfrm>
            <a:off x="575310" y="4172974"/>
            <a:ext cx="11494770" cy="1477328"/>
          </a:xfrm>
          <a:prstGeom prst="rect">
            <a:avLst/>
          </a:prstGeom>
          <a:noFill/>
          <a:ln w="9525">
            <a:noFill/>
            <a:miter lim="800000"/>
            <a:headEnd/>
            <a:tailEnd/>
          </a:ln>
        </p:spPr>
        <p:txBody>
          <a:bodyPr wrap="square">
            <a:spAutoFit/>
          </a:bodyPr>
          <a:lstStyle/>
          <a:p>
            <a:pPr marL="342900" indent="-342900" defTabSz="457200">
              <a:spcAft>
                <a:spcPts val="1800"/>
              </a:spcAft>
              <a:buFont typeface="Wingdings" panose="05000000000000000000" pitchFamily="2" charset="2"/>
              <a:buChar char="v"/>
            </a:pPr>
            <a:r>
              <a:rPr lang="en-US" sz="2000" dirty="0">
                <a:latin typeface="+mj-lt"/>
              </a:rPr>
              <a:t>Withdrawals are normally not subject to tax (subject to restrictions)</a:t>
            </a:r>
          </a:p>
          <a:p>
            <a:pPr marL="342900" indent="-342900" defTabSz="457200">
              <a:spcAft>
                <a:spcPts val="1800"/>
              </a:spcAft>
              <a:buFont typeface="Wingdings" panose="05000000000000000000" pitchFamily="2" charset="2"/>
              <a:buChar char="v"/>
            </a:pPr>
            <a:r>
              <a:rPr lang="en-US" sz="2000" dirty="0">
                <a:latin typeface="+mj-lt"/>
              </a:rPr>
              <a:t>Municipal bonds, Roth IRA, Roth 401(k), Roth 403(b)</a:t>
            </a:r>
          </a:p>
          <a:p>
            <a:pPr marL="342900" indent="-342900" defTabSz="457200">
              <a:spcAft>
                <a:spcPts val="1800"/>
              </a:spcAft>
              <a:buFont typeface="Wingdings" panose="05000000000000000000" pitchFamily="2" charset="2"/>
              <a:buChar char="v"/>
            </a:pPr>
            <a:r>
              <a:rPr lang="en-US" sz="2000" dirty="0">
                <a:latin typeface="+mj-lt"/>
              </a:rPr>
              <a:t>Earnings accumulate tax free and can be potentially state and federal tax free when withdrawn</a:t>
            </a:r>
          </a:p>
        </p:txBody>
      </p:sp>
      <p:sp>
        <p:nvSpPr>
          <p:cNvPr id="17" name="Rectangle 16">
            <a:extLst>
              <a:ext uri="{FF2B5EF4-FFF2-40B4-BE49-F238E27FC236}">
                <a16:creationId xmlns:a16="http://schemas.microsoft.com/office/drawing/2014/main" xmlns="" id="{50E2EEA2-4DF8-4AE5-B370-977EEAC73DF6}"/>
              </a:ext>
            </a:extLst>
          </p:cNvPr>
          <p:cNvSpPr/>
          <p:nvPr/>
        </p:nvSpPr>
        <p:spPr>
          <a:xfrm>
            <a:off x="616216" y="3681721"/>
            <a:ext cx="1832553" cy="461665"/>
          </a:xfrm>
          <a:prstGeom prst="rect">
            <a:avLst/>
          </a:prstGeom>
        </p:spPr>
        <p:txBody>
          <a:bodyPr wrap="none">
            <a:spAutoFit/>
          </a:bodyPr>
          <a:lstStyle/>
          <a:p>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Tax Exempt</a:t>
            </a:r>
          </a:p>
        </p:txBody>
      </p:sp>
      <p:sp>
        <p:nvSpPr>
          <p:cNvPr id="13" name="TextBox 12">
            <a:extLst>
              <a:ext uri="{FF2B5EF4-FFF2-40B4-BE49-F238E27FC236}">
                <a16:creationId xmlns:a16="http://schemas.microsoft.com/office/drawing/2014/main" xmlns="" id="{0E695EE3-C66D-4B6E-8425-E7182E453A6F}"/>
              </a:ext>
            </a:extLst>
          </p:cNvPr>
          <p:cNvSpPr txBox="1"/>
          <p:nvPr/>
        </p:nvSpPr>
        <p:spPr>
          <a:xfrm>
            <a:off x="570496" y="6124826"/>
            <a:ext cx="5093970" cy="307777"/>
          </a:xfrm>
          <a:prstGeom prst="rect">
            <a:avLst/>
          </a:prstGeom>
          <a:noFill/>
        </p:spPr>
        <p:txBody>
          <a:bodyPr wrap="square" rtlCol="0">
            <a:spAutoFit/>
          </a:bodyPr>
          <a:lstStyle/>
          <a:p>
            <a:r>
              <a:rPr lang="en-US" altLang="en-US" sz="1400" dirty="0"/>
              <a:t> Consult your tax advisor pertaining to your specific situation.</a:t>
            </a:r>
            <a:endParaRPr lang="en-US" sz="1400" dirty="0"/>
          </a:p>
        </p:txBody>
      </p:sp>
    </p:spTree>
    <p:extLst>
      <p:ext uri="{BB962C8B-B14F-4D97-AF65-F5344CB8AC3E}">
        <p14:creationId xmlns:p14="http://schemas.microsoft.com/office/powerpoint/2010/main" val="11316151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xmlns="" id="{B54ED68E-9CA7-440E-ACE8-4A9B659ED7FC}"/>
              </a:ext>
            </a:extLst>
          </p:cNvPr>
          <p:cNvSpPr txBox="1">
            <a:spLocks/>
          </p:cNvSpPr>
          <p:nvPr/>
        </p:nvSpPr>
        <p:spPr>
          <a:xfrm>
            <a:off x="1127205" y="2960238"/>
            <a:ext cx="9937590"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a:t>Roth Conversions</a:t>
            </a:r>
          </a:p>
        </p:txBody>
      </p:sp>
      <p:pic>
        <p:nvPicPr>
          <p:cNvPr id="4" name="Picture 3">
            <a:extLst>
              <a:ext uri="{FF2B5EF4-FFF2-40B4-BE49-F238E27FC236}">
                <a16:creationId xmlns:a16="http://schemas.microsoft.com/office/drawing/2014/main" xmlns="" id="{7711B2DC-DA67-46FC-823D-F0CF7C04CA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3181" y="595891"/>
            <a:ext cx="3540752" cy="2238488"/>
          </a:xfrm>
          <a:prstGeom prst="rect">
            <a:avLst/>
          </a:prstGeom>
        </p:spPr>
      </p:pic>
    </p:spTree>
    <p:extLst>
      <p:ext uri="{BB962C8B-B14F-4D97-AF65-F5344CB8AC3E}">
        <p14:creationId xmlns:p14="http://schemas.microsoft.com/office/powerpoint/2010/main" val="1766801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C0E036CF-E3E9-4174-8848-287BD95A04BC}"/>
              </a:ext>
            </a:extLst>
          </p:cNvPr>
          <p:cNvSpPr/>
          <p:nvPr/>
        </p:nvSpPr>
        <p:spPr>
          <a:xfrm>
            <a:off x="610280" y="1582057"/>
            <a:ext cx="4992233" cy="3933372"/>
          </a:xfrm>
          <a:prstGeom prst="roundRect">
            <a:avLst>
              <a:gd name="adj" fmla="val 19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xmlns="" id="{0F97BF90-112F-4B60-A5DE-CC4777D53CAD}"/>
              </a:ext>
            </a:extLst>
          </p:cNvPr>
          <p:cNvSpPr/>
          <p:nvPr/>
        </p:nvSpPr>
        <p:spPr>
          <a:xfrm>
            <a:off x="5442859" y="1467235"/>
            <a:ext cx="5297714" cy="4174060"/>
          </a:xfrm>
          <a:prstGeom prst="roundRect">
            <a:avLst>
              <a:gd name="adj" fmla="val 1907"/>
            </a:avLst>
          </a:prstGeom>
          <a:solidFill>
            <a:srgbClr val="00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xmlns="" id="{D294AA7C-CAC8-4387-BE39-1E1CDC95FEB8}"/>
              </a:ext>
            </a:extLst>
          </p:cNvPr>
          <p:cNvSpPr>
            <a:spLocks noGrp="1"/>
          </p:cNvSpPr>
          <p:nvPr>
            <p:ph type="body" sz="quarter" idx="10"/>
          </p:nvPr>
        </p:nvSpPr>
        <p:spPr/>
        <p:txBody>
          <a:bodyPr/>
          <a:lstStyle/>
          <a:p>
            <a:r>
              <a:rPr lang="en-US" dirty="0"/>
              <a:t>Roth IRA vs. Traditional IRA</a:t>
            </a:r>
          </a:p>
        </p:txBody>
      </p:sp>
      <p:graphicFrame>
        <p:nvGraphicFramePr>
          <p:cNvPr id="5" name="Content Placeholder 5">
            <a:extLst>
              <a:ext uri="{FF2B5EF4-FFF2-40B4-BE49-F238E27FC236}">
                <a16:creationId xmlns:a16="http://schemas.microsoft.com/office/drawing/2014/main" xmlns="" id="{793BD54F-F792-46BA-A273-6BE470272DEF}"/>
              </a:ext>
            </a:extLst>
          </p:cNvPr>
          <p:cNvGraphicFramePr>
            <a:graphicFrameLocks/>
          </p:cNvGraphicFramePr>
          <p:nvPr>
            <p:extLst>
              <p:ext uri="{D42A27DB-BD31-4B8C-83A1-F6EECF244321}">
                <p14:modId xmlns:p14="http://schemas.microsoft.com/office/powerpoint/2010/main" val="2287180079"/>
              </p:ext>
            </p:extLst>
          </p:nvPr>
        </p:nvGraphicFramePr>
        <p:xfrm>
          <a:off x="639309" y="1606323"/>
          <a:ext cx="10072234" cy="3901443"/>
        </p:xfrm>
        <a:graphic>
          <a:graphicData uri="http://schemas.openxmlformats.org/drawingml/2006/table">
            <a:tbl>
              <a:tblPr firstRow="1" bandRow="1">
                <a:tableStyleId>{5C22544A-7EE6-4342-B048-85BDC9FD1C3A}</a:tableStyleId>
              </a:tblPr>
              <a:tblGrid>
                <a:gridCol w="5036117">
                  <a:extLst>
                    <a:ext uri="{9D8B030D-6E8A-4147-A177-3AD203B41FA5}">
                      <a16:colId xmlns:a16="http://schemas.microsoft.com/office/drawing/2014/main" xmlns="" val="20000"/>
                    </a:ext>
                  </a:extLst>
                </a:gridCol>
                <a:gridCol w="5036117">
                  <a:extLst>
                    <a:ext uri="{9D8B030D-6E8A-4147-A177-3AD203B41FA5}">
                      <a16:colId xmlns:a16="http://schemas.microsoft.com/office/drawing/2014/main" xmlns="" val="20001"/>
                    </a:ext>
                  </a:extLst>
                </a:gridCol>
              </a:tblGrid>
              <a:tr h="557349">
                <a:tc>
                  <a:txBody>
                    <a:bodyPr/>
                    <a:lstStyle/>
                    <a:p>
                      <a:pPr algn="ctr"/>
                      <a:r>
                        <a:rPr lang="en-US" dirty="0">
                          <a:solidFill>
                            <a:srgbClr val="002464"/>
                          </a:solidFill>
                          <a:latin typeface="Lato Black" panose="020F0502020204030203" pitchFamily="34" charset="0"/>
                          <a:ea typeface="Lato Black" panose="020F0502020204030203" pitchFamily="34" charset="0"/>
                          <a:cs typeface="Lato Black" panose="020F0502020204030203" pitchFamily="34" charset="0"/>
                        </a:rPr>
                        <a:t>Roth IRA</a:t>
                      </a:r>
                    </a:p>
                  </a:txBody>
                  <a:tcPr anchor="ctr">
                    <a:lnL w="12700" cmpd="sng">
                      <a:noFill/>
                    </a:lnL>
                    <a:lnR w="12700" cmpd="sng">
                      <a:noFill/>
                    </a:lnR>
                    <a:lnT w="12700" cmpd="sng">
                      <a:noFill/>
                    </a:lnT>
                    <a:lnB w="285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latin typeface="Lato Black" panose="020F0502020204030203" pitchFamily="34" charset="0"/>
                          <a:ea typeface="Lato Black" panose="020F0502020204030203" pitchFamily="34" charset="0"/>
                          <a:cs typeface="Lato Black" panose="020F0502020204030203" pitchFamily="34" charset="0"/>
                        </a:rPr>
                        <a:t>Traditional IRA/ 401k/ 403b</a:t>
                      </a:r>
                    </a:p>
                  </a:txBody>
                  <a:tcPr anchor="ctr">
                    <a:lnL w="12700" cmpd="sng">
                      <a:noFill/>
                    </a:lnL>
                    <a:lnR w="12700" cmpd="sng">
                      <a:noFill/>
                    </a:lnR>
                    <a:lnT w="12700" cmpd="sng">
                      <a:noFill/>
                    </a:lnT>
                    <a:lnB w="2857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557349">
                <a:tc>
                  <a:txBody>
                    <a:bodyPr/>
                    <a:lstStyle/>
                    <a:p>
                      <a:pPr algn="ctr"/>
                      <a:r>
                        <a:rPr lang="en-US" sz="1600" dirty="0">
                          <a:solidFill>
                            <a:schemeClr val="tx1">
                              <a:lumMod val="75000"/>
                              <a:lumOff val="25000"/>
                            </a:schemeClr>
                          </a:solidFill>
                        </a:rPr>
                        <a:t>Post Tax Contributions</a:t>
                      </a:r>
                    </a:p>
                  </a:txBody>
                  <a:tcPr anchor="ctr">
                    <a:lnL w="12700" cmpd="sng">
                      <a:noFill/>
                    </a:lnL>
                    <a:lnR w="12700" cmpd="sng">
                      <a:noFill/>
                    </a:lnR>
                    <a:lnT w="28575" cap="flat" cmpd="sng" algn="ctr">
                      <a:solidFill>
                        <a:schemeClr val="bg1">
                          <a:lumMod val="6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lumMod val="85000"/>
                            </a:schemeClr>
                          </a:solidFill>
                        </a:rPr>
                        <a:t>Pre Tax Contributions</a:t>
                      </a:r>
                    </a:p>
                  </a:txBody>
                  <a:tcPr anchor="ctr">
                    <a:lnL w="12700" cmpd="sng">
                      <a:noFill/>
                    </a:lnL>
                    <a:lnR w="12700" cmpd="sng">
                      <a:noFill/>
                    </a:lnR>
                    <a:lnT w="28575" cap="flat" cmpd="sng" algn="ctr">
                      <a:solidFill>
                        <a:schemeClr val="bg1">
                          <a:lumMod val="6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557349">
                <a:tc>
                  <a:txBody>
                    <a:bodyPr/>
                    <a:lstStyle/>
                    <a:p>
                      <a:pPr algn="ctr"/>
                      <a:r>
                        <a:rPr lang="en-US" sz="1600" dirty="0">
                          <a:solidFill>
                            <a:schemeClr val="tx1">
                              <a:lumMod val="75000"/>
                              <a:lumOff val="25000"/>
                            </a:schemeClr>
                          </a:solidFill>
                        </a:rPr>
                        <a:t>Earnings Grow Tax Free</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lumMod val="85000"/>
                            </a:schemeClr>
                          </a:solidFill>
                        </a:rPr>
                        <a:t>Earnings</a:t>
                      </a:r>
                      <a:r>
                        <a:rPr lang="en-US" sz="1600" baseline="0" dirty="0">
                          <a:solidFill>
                            <a:schemeClr val="bg1">
                              <a:lumMod val="85000"/>
                            </a:schemeClr>
                          </a:solidFill>
                        </a:rPr>
                        <a:t> Grow Tax Deferred</a:t>
                      </a:r>
                      <a:endParaRPr lang="en-US" sz="1600" dirty="0">
                        <a:solidFill>
                          <a:schemeClr val="bg1">
                            <a:lumMod val="85000"/>
                          </a:schemeClr>
                        </a:solidFill>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557349">
                <a:tc>
                  <a:txBody>
                    <a:bodyPr/>
                    <a:lstStyle/>
                    <a:p>
                      <a:pPr algn="ctr"/>
                      <a:r>
                        <a:rPr lang="en-US" sz="1600" dirty="0">
                          <a:solidFill>
                            <a:schemeClr val="tx1">
                              <a:lumMod val="75000"/>
                              <a:lumOff val="25000"/>
                            </a:schemeClr>
                          </a:solidFill>
                        </a:rPr>
                        <a:t>Qualified Distributions are Tax Free</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lumMod val="85000"/>
                            </a:schemeClr>
                          </a:solidFill>
                        </a:rPr>
                        <a:t>Distributions</a:t>
                      </a:r>
                      <a:r>
                        <a:rPr lang="en-US" sz="1600" baseline="0" dirty="0">
                          <a:solidFill>
                            <a:schemeClr val="bg1">
                              <a:lumMod val="85000"/>
                            </a:schemeClr>
                          </a:solidFill>
                        </a:rPr>
                        <a:t> are taxed as ordinary income</a:t>
                      </a:r>
                      <a:endParaRPr lang="en-US" sz="1600" dirty="0">
                        <a:solidFill>
                          <a:schemeClr val="bg1">
                            <a:lumMod val="85000"/>
                          </a:schemeClr>
                        </a:solidFill>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557349">
                <a:tc>
                  <a:txBody>
                    <a:bodyPr/>
                    <a:lstStyle/>
                    <a:p>
                      <a:pPr algn="ctr"/>
                      <a:r>
                        <a:rPr lang="en-US" sz="1600" dirty="0">
                          <a:solidFill>
                            <a:schemeClr val="tx1">
                              <a:lumMod val="75000"/>
                              <a:lumOff val="25000"/>
                            </a:schemeClr>
                          </a:solidFill>
                        </a:rPr>
                        <a:t>10% penalty on early distributions</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lumMod val="85000"/>
                            </a:schemeClr>
                          </a:solidFill>
                        </a:rPr>
                        <a:t>10% penalty on early distributions</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557349">
                <a:tc>
                  <a:txBody>
                    <a:bodyPr/>
                    <a:lstStyle/>
                    <a:p>
                      <a:pPr algn="ctr"/>
                      <a:r>
                        <a:rPr lang="en-US" sz="1600" dirty="0">
                          <a:solidFill>
                            <a:schemeClr val="tx1">
                              <a:lumMod val="75000"/>
                              <a:lumOff val="25000"/>
                            </a:schemeClr>
                          </a:solidFill>
                        </a:rPr>
                        <a:t>No</a:t>
                      </a:r>
                      <a:r>
                        <a:rPr lang="en-US" sz="1600" baseline="0" dirty="0">
                          <a:solidFill>
                            <a:schemeClr val="tx1">
                              <a:lumMod val="75000"/>
                              <a:lumOff val="25000"/>
                            </a:schemeClr>
                          </a:solidFill>
                        </a:rPr>
                        <a:t> Required Minimum Distribution</a:t>
                      </a:r>
                      <a:endParaRPr lang="en-US" sz="1600" dirty="0">
                        <a:solidFill>
                          <a:schemeClr val="tx1">
                            <a:lumMod val="75000"/>
                            <a:lumOff val="25000"/>
                          </a:schemeClr>
                        </a:solidFill>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bg1">
                              <a:lumMod val="85000"/>
                            </a:schemeClr>
                          </a:solidFill>
                        </a:rPr>
                        <a:t>Required</a:t>
                      </a:r>
                      <a:r>
                        <a:rPr lang="en-US" sz="1600" baseline="0" dirty="0">
                          <a:solidFill>
                            <a:schemeClr val="bg1">
                              <a:lumMod val="85000"/>
                            </a:schemeClr>
                          </a:solidFill>
                        </a:rPr>
                        <a:t> Minimum Distribution</a:t>
                      </a:r>
                      <a:endParaRPr lang="en-US" sz="1600" dirty="0">
                        <a:solidFill>
                          <a:schemeClr val="bg1">
                            <a:lumMod val="85000"/>
                          </a:schemeClr>
                        </a:solidFill>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557349">
                <a:tc>
                  <a:txBody>
                    <a:bodyPr/>
                    <a:lstStyle/>
                    <a:p>
                      <a:pPr algn="ctr"/>
                      <a:r>
                        <a:rPr lang="en-US" sz="1600" dirty="0" smtClean="0">
                          <a:solidFill>
                            <a:schemeClr val="tx1">
                              <a:lumMod val="75000"/>
                              <a:lumOff val="25000"/>
                            </a:schemeClr>
                          </a:solidFill>
                        </a:rPr>
                        <a:t>Ability to contribute is phased out if AGI is too high</a:t>
                      </a:r>
                      <a:endParaRPr lang="en-US" sz="1600" dirty="0">
                        <a:solidFill>
                          <a:schemeClr val="tx1">
                            <a:lumMod val="75000"/>
                            <a:lumOff val="25000"/>
                          </a:schemeClr>
                        </a:solidFill>
                      </a:endParaRP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600" dirty="0">
                          <a:solidFill>
                            <a:schemeClr val="bg1">
                              <a:lumMod val="85000"/>
                            </a:schemeClr>
                          </a:solidFill>
                        </a:rPr>
                        <a:t>No Earnings Limit</a:t>
                      </a:r>
                    </a:p>
                  </a:txBody>
                  <a:tcPr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4253047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69DD21F-C681-45A6-B246-52D78180F104}"/>
              </a:ext>
            </a:extLst>
          </p:cNvPr>
          <p:cNvSpPr>
            <a:spLocks noGrp="1"/>
          </p:cNvSpPr>
          <p:nvPr>
            <p:ph type="body" sz="quarter" idx="10"/>
          </p:nvPr>
        </p:nvSpPr>
        <p:spPr/>
        <p:txBody>
          <a:bodyPr/>
          <a:lstStyle/>
          <a:p>
            <a:r>
              <a:rPr lang="en-US" dirty="0"/>
              <a:t>Should you convert?</a:t>
            </a:r>
          </a:p>
        </p:txBody>
      </p:sp>
      <p:grpSp>
        <p:nvGrpSpPr>
          <p:cNvPr id="69" name="Group 68">
            <a:extLst>
              <a:ext uri="{FF2B5EF4-FFF2-40B4-BE49-F238E27FC236}">
                <a16:creationId xmlns:a16="http://schemas.microsoft.com/office/drawing/2014/main" xmlns="" id="{81B2091E-30A5-48FE-B788-67881D96F1B9}"/>
              </a:ext>
            </a:extLst>
          </p:cNvPr>
          <p:cNvGrpSpPr/>
          <p:nvPr/>
        </p:nvGrpSpPr>
        <p:grpSpPr>
          <a:xfrm>
            <a:off x="643346" y="1551667"/>
            <a:ext cx="3720531" cy="1320124"/>
            <a:chOff x="643346" y="1551667"/>
            <a:chExt cx="3720531" cy="1320124"/>
          </a:xfrm>
        </p:grpSpPr>
        <p:grpSp>
          <p:nvGrpSpPr>
            <p:cNvPr id="33" name="Group 32">
              <a:extLst>
                <a:ext uri="{FF2B5EF4-FFF2-40B4-BE49-F238E27FC236}">
                  <a16:creationId xmlns:a16="http://schemas.microsoft.com/office/drawing/2014/main" xmlns="" id="{02E12CA1-0308-4D79-B9DF-1584B8064D1F}"/>
                </a:ext>
              </a:extLst>
            </p:cNvPr>
            <p:cNvGrpSpPr/>
            <p:nvPr/>
          </p:nvGrpSpPr>
          <p:grpSpPr>
            <a:xfrm rot="16200000">
              <a:off x="3872716" y="1783952"/>
              <a:ext cx="463550" cy="518772"/>
              <a:chOff x="2090148" y="1883119"/>
              <a:chExt cx="463550" cy="518772"/>
            </a:xfrm>
          </p:grpSpPr>
          <p:sp>
            <p:nvSpPr>
              <p:cNvPr id="34" name="Oval 33">
                <a:extLst>
                  <a:ext uri="{FF2B5EF4-FFF2-40B4-BE49-F238E27FC236}">
                    <a16:creationId xmlns:a16="http://schemas.microsoft.com/office/drawing/2014/main" xmlns="" id="{C35978DE-284F-420E-A46D-10740E44D8F3}"/>
                  </a:ext>
                </a:extLst>
              </p:cNvPr>
              <p:cNvSpPr/>
              <p:nvPr/>
            </p:nvSpPr>
            <p:spPr>
              <a:xfrm>
                <a:off x="2090148" y="1883119"/>
                <a:ext cx="463550" cy="4635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xmlns="" id="{B866ACAA-788A-4ABC-9F95-51AAC1400878}"/>
                  </a:ext>
                </a:extLst>
              </p:cNvPr>
              <p:cNvGrpSpPr/>
              <p:nvPr/>
            </p:nvGrpSpPr>
            <p:grpSpPr>
              <a:xfrm>
                <a:off x="2198813" y="1985806"/>
                <a:ext cx="246221" cy="416085"/>
                <a:chOff x="2198813" y="1985806"/>
                <a:chExt cx="246221" cy="416085"/>
              </a:xfrm>
            </p:grpSpPr>
            <p:grpSp>
              <p:nvGrpSpPr>
                <p:cNvPr id="36" name="Group 35">
                  <a:extLst>
                    <a:ext uri="{FF2B5EF4-FFF2-40B4-BE49-F238E27FC236}">
                      <a16:creationId xmlns:a16="http://schemas.microsoft.com/office/drawing/2014/main" xmlns="" id="{05800883-0E9E-4119-8043-341CE2FFA77B}"/>
                    </a:ext>
                  </a:extLst>
                </p:cNvPr>
                <p:cNvGrpSpPr/>
                <p:nvPr/>
              </p:nvGrpSpPr>
              <p:grpSpPr>
                <a:xfrm>
                  <a:off x="2251676" y="2261397"/>
                  <a:ext cx="140494" cy="140494"/>
                  <a:chOff x="2251676" y="2261397"/>
                  <a:chExt cx="140494" cy="140494"/>
                </a:xfrm>
              </p:grpSpPr>
              <p:sp>
                <p:nvSpPr>
                  <p:cNvPr id="38" name="Oval 37">
                    <a:extLst>
                      <a:ext uri="{FF2B5EF4-FFF2-40B4-BE49-F238E27FC236}">
                        <a16:creationId xmlns:a16="http://schemas.microsoft.com/office/drawing/2014/main" xmlns="" id="{2DBAB87C-DE10-44DC-B339-F3A434E7F649}"/>
                      </a:ext>
                    </a:extLst>
                  </p:cNvPr>
                  <p:cNvSpPr/>
                  <p:nvPr/>
                </p:nvSpPr>
                <p:spPr>
                  <a:xfrm>
                    <a:off x="2251676" y="2261397"/>
                    <a:ext cx="140494" cy="14049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Isosceles Triangle 38">
                    <a:extLst>
                      <a:ext uri="{FF2B5EF4-FFF2-40B4-BE49-F238E27FC236}">
                        <a16:creationId xmlns:a16="http://schemas.microsoft.com/office/drawing/2014/main" xmlns="" id="{703B2D64-E84B-4561-9875-47EDAED61CD3}"/>
                      </a:ext>
                    </a:extLst>
                  </p:cNvPr>
                  <p:cNvSpPr/>
                  <p:nvPr/>
                </p:nvSpPr>
                <p:spPr>
                  <a:xfrm flipV="1">
                    <a:off x="2283925" y="2311489"/>
                    <a:ext cx="75996" cy="545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xmlns="" id="{3825804D-4543-4E70-A417-AA507ECC0B9E}"/>
                    </a:ext>
                  </a:extLst>
                </p:cNvPr>
                <p:cNvSpPr/>
                <p:nvPr/>
              </p:nvSpPr>
              <p:spPr>
                <a:xfrm rot="5400000">
                  <a:off x="2145433" y="2039186"/>
                  <a:ext cx="352982" cy="246221"/>
                </a:xfrm>
                <a:prstGeom prst="rect">
                  <a:avLst/>
                </a:prstGeom>
              </p:spPr>
              <p:txBody>
                <a:bodyPr wrap="none">
                  <a:spAutoFit/>
                </a:bodyPr>
                <a:lstStyle/>
                <a:p>
                  <a:pPr algn="ctr"/>
                  <a:r>
                    <a:rPr lang="en-US" sz="1000" dirty="0">
                      <a:solidFill>
                        <a:schemeClr val="bg1"/>
                      </a:solidFill>
                    </a:rPr>
                    <a:t>NO</a:t>
                  </a:r>
                  <a:endParaRPr lang="en-US" sz="1000" dirty="0"/>
                </a:p>
              </p:txBody>
            </p:sp>
          </p:grpSp>
        </p:grpSp>
        <p:grpSp>
          <p:nvGrpSpPr>
            <p:cNvPr id="18" name="Group 17">
              <a:extLst>
                <a:ext uri="{FF2B5EF4-FFF2-40B4-BE49-F238E27FC236}">
                  <a16:creationId xmlns:a16="http://schemas.microsoft.com/office/drawing/2014/main" xmlns="" id="{2F7CD950-49E5-4EEB-A796-5B88D94B77EE}"/>
                </a:ext>
              </a:extLst>
            </p:cNvPr>
            <p:cNvGrpSpPr/>
            <p:nvPr/>
          </p:nvGrpSpPr>
          <p:grpSpPr>
            <a:xfrm>
              <a:off x="2090148" y="2353019"/>
              <a:ext cx="463550" cy="518772"/>
              <a:chOff x="2090148" y="1883119"/>
              <a:chExt cx="463550" cy="518772"/>
            </a:xfrm>
          </p:grpSpPr>
          <p:sp>
            <p:nvSpPr>
              <p:cNvPr id="9" name="Oval 8">
                <a:extLst>
                  <a:ext uri="{FF2B5EF4-FFF2-40B4-BE49-F238E27FC236}">
                    <a16:creationId xmlns:a16="http://schemas.microsoft.com/office/drawing/2014/main" xmlns="" id="{FE6E8036-4C3F-4B4B-96C1-40369AEC64C5}"/>
                  </a:ext>
                </a:extLst>
              </p:cNvPr>
              <p:cNvSpPr/>
              <p:nvPr/>
            </p:nvSpPr>
            <p:spPr>
              <a:xfrm>
                <a:off x="2090148" y="1883119"/>
                <a:ext cx="463550" cy="46355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xmlns="" id="{5EB1F3CF-57D3-4447-A832-3E333744F751}"/>
                  </a:ext>
                </a:extLst>
              </p:cNvPr>
              <p:cNvGrpSpPr/>
              <p:nvPr/>
            </p:nvGrpSpPr>
            <p:grpSpPr>
              <a:xfrm>
                <a:off x="2137417" y="2063649"/>
                <a:ext cx="369012" cy="338242"/>
                <a:chOff x="2137417" y="2063649"/>
                <a:chExt cx="369012" cy="338242"/>
              </a:xfrm>
            </p:grpSpPr>
            <p:grpSp>
              <p:nvGrpSpPr>
                <p:cNvPr id="15" name="Group 14">
                  <a:extLst>
                    <a:ext uri="{FF2B5EF4-FFF2-40B4-BE49-F238E27FC236}">
                      <a16:creationId xmlns:a16="http://schemas.microsoft.com/office/drawing/2014/main" xmlns="" id="{7CC29599-8E3F-49A0-BCE6-DC5213EA47A2}"/>
                    </a:ext>
                  </a:extLst>
                </p:cNvPr>
                <p:cNvGrpSpPr/>
                <p:nvPr/>
              </p:nvGrpSpPr>
              <p:grpSpPr>
                <a:xfrm>
                  <a:off x="2251676" y="2261397"/>
                  <a:ext cx="140494" cy="140494"/>
                  <a:chOff x="2251676" y="2261397"/>
                  <a:chExt cx="140494" cy="140494"/>
                </a:xfrm>
              </p:grpSpPr>
              <p:sp>
                <p:nvSpPr>
                  <p:cNvPr id="12" name="Oval 11">
                    <a:extLst>
                      <a:ext uri="{FF2B5EF4-FFF2-40B4-BE49-F238E27FC236}">
                        <a16:creationId xmlns:a16="http://schemas.microsoft.com/office/drawing/2014/main" xmlns="" id="{33D31DB1-CC05-41CE-85A1-93DC7D755161}"/>
                      </a:ext>
                    </a:extLst>
                  </p:cNvPr>
                  <p:cNvSpPr/>
                  <p:nvPr/>
                </p:nvSpPr>
                <p:spPr>
                  <a:xfrm>
                    <a:off x="2251676" y="2261397"/>
                    <a:ext cx="140494" cy="14049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Isosceles Triangle 12">
                    <a:extLst>
                      <a:ext uri="{FF2B5EF4-FFF2-40B4-BE49-F238E27FC236}">
                        <a16:creationId xmlns:a16="http://schemas.microsoft.com/office/drawing/2014/main" xmlns="" id="{EE94C3C8-38D3-45EB-BEEC-F765F0D57A92}"/>
                      </a:ext>
                    </a:extLst>
                  </p:cNvPr>
                  <p:cNvSpPr/>
                  <p:nvPr/>
                </p:nvSpPr>
                <p:spPr>
                  <a:xfrm flipV="1">
                    <a:off x="2283925" y="2311489"/>
                    <a:ext cx="75996" cy="545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15">
                  <a:extLst>
                    <a:ext uri="{FF2B5EF4-FFF2-40B4-BE49-F238E27FC236}">
                      <a16:creationId xmlns:a16="http://schemas.microsoft.com/office/drawing/2014/main" xmlns="" id="{AAE4389F-0FA3-42DD-9A1A-D4A090B0C90F}"/>
                    </a:ext>
                  </a:extLst>
                </p:cNvPr>
                <p:cNvSpPr/>
                <p:nvPr/>
              </p:nvSpPr>
              <p:spPr>
                <a:xfrm>
                  <a:off x="2137417" y="2063649"/>
                  <a:ext cx="369012" cy="246221"/>
                </a:xfrm>
                <a:prstGeom prst="rect">
                  <a:avLst/>
                </a:prstGeom>
              </p:spPr>
              <p:txBody>
                <a:bodyPr wrap="none">
                  <a:spAutoFit/>
                </a:bodyPr>
                <a:lstStyle/>
                <a:p>
                  <a:pPr algn="ctr"/>
                  <a:r>
                    <a:rPr lang="en-US" sz="1000" dirty="0">
                      <a:solidFill>
                        <a:schemeClr val="bg1"/>
                      </a:solidFill>
                    </a:rPr>
                    <a:t>YES</a:t>
                  </a:r>
                  <a:endParaRPr lang="en-US" sz="1000" dirty="0"/>
                </a:p>
              </p:txBody>
            </p:sp>
          </p:grpSp>
        </p:grpSp>
        <p:sp>
          <p:nvSpPr>
            <p:cNvPr id="3" name="Rectangle: Rounded Corners 2">
              <a:extLst>
                <a:ext uri="{FF2B5EF4-FFF2-40B4-BE49-F238E27FC236}">
                  <a16:creationId xmlns:a16="http://schemas.microsoft.com/office/drawing/2014/main" xmlns="" id="{7E179772-E82D-453D-A593-63509D51A8E2}"/>
                </a:ext>
              </a:extLst>
            </p:cNvPr>
            <p:cNvSpPr/>
            <p:nvPr/>
          </p:nvSpPr>
          <p:spPr>
            <a:xfrm>
              <a:off x="643346" y="1551667"/>
              <a:ext cx="3357154" cy="1005840"/>
            </a:xfrm>
            <a:prstGeom prst="roundRect">
              <a:avLst>
                <a:gd name="adj" fmla="val 8772"/>
              </a:avLst>
            </a:prstGeom>
            <a:gradFill>
              <a:gsLst>
                <a:gs pos="0">
                  <a:srgbClr val="002464"/>
                </a:gs>
                <a:gs pos="100000">
                  <a:srgbClr val="00B0F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B817A76-16E0-424C-8B06-EC96283C6084}"/>
                </a:ext>
              </a:extLst>
            </p:cNvPr>
            <p:cNvSpPr/>
            <p:nvPr/>
          </p:nvSpPr>
          <p:spPr>
            <a:xfrm>
              <a:off x="1014977" y="1822669"/>
              <a:ext cx="2478907" cy="441339"/>
            </a:xfrm>
            <a:prstGeom prst="rect">
              <a:avLst/>
            </a:prstGeom>
          </p:spPr>
          <p:txBody>
            <a:bodyPr wrap="square">
              <a:spAutoFit/>
            </a:bodyPr>
            <a:lstStyle/>
            <a:p>
              <a:pPr algn="ctr">
                <a:lnSpc>
                  <a:spcPct val="80000"/>
                </a:lnSpc>
              </a:pPr>
              <a:r>
                <a:rPr lang="en-US" sz="1400" dirty="0">
                  <a:solidFill>
                    <a:schemeClr val="bg1"/>
                  </a:solidFill>
                </a:rPr>
                <a:t>My tax rate will not decline when I retire.</a:t>
              </a:r>
            </a:p>
          </p:txBody>
        </p:sp>
      </p:grpSp>
      <p:grpSp>
        <p:nvGrpSpPr>
          <p:cNvPr id="68" name="Group 67">
            <a:extLst>
              <a:ext uri="{FF2B5EF4-FFF2-40B4-BE49-F238E27FC236}">
                <a16:creationId xmlns:a16="http://schemas.microsoft.com/office/drawing/2014/main" xmlns="" id="{5A2ED1E6-CEC3-4F46-AD1A-B8FA30388B1F}"/>
              </a:ext>
            </a:extLst>
          </p:cNvPr>
          <p:cNvGrpSpPr/>
          <p:nvPr/>
        </p:nvGrpSpPr>
        <p:grpSpPr>
          <a:xfrm>
            <a:off x="643346" y="3017747"/>
            <a:ext cx="3720531" cy="1315027"/>
            <a:chOff x="643346" y="3017747"/>
            <a:chExt cx="3720531" cy="1315027"/>
          </a:xfrm>
        </p:grpSpPr>
        <p:grpSp>
          <p:nvGrpSpPr>
            <p:cNvPr id="40" name="Group 39">
              <a:extLst>
                <a:ext uri="{FF2B5EF4-FFF2-40B4-BE49-F238E27FC236}">
                  <a16:creationId xmlns:a16="http://schemas.microsoft.com/office/drawing/2014/main" xmlns="" id="{2004DD7F-2B33-4447-A9AC-B14EBA2847EF}"/>
                </a:ext>
              </a:extLst>
            </p:cNvPr>
            <p:cNvGrpSpPr/>
            <p:nvPr/>
          </p:nvGrpSpPr>
          <p:grpSpPr>
            <a:xfrm rot="16200000">
              <a:off x="3872716" y="3261037"/>
              <a:ext cx="463550" cy="518772"/>
              <a:chOff x="2090148" y="1883119"/>
              <a:chExt cx="463550" cy="518772"/>
            </a:xfrm>
          </p:grpSpPr>
          <p:sp>
            <p:nvSpPr>
              <p:cNvPr id="41" name="Oval 40">
                <a:extLst>
                  <a:ext uri="{FF2B5EF4-FFF2-40B4-BE49-F238E27FC236}">
                    <a16:creationId xmlns:a16="http://schemas.microsoft.com/office/drawing/2014/main" xmlns="" id="{8B561311-D15F-4628-912D-1559EBA25D18}"/>
                  </a:ext>
                </a:extLst>
              </p:cNvPr>
              <p:cNvSpPr/>
              <p:nvPr/>
            </p:nvSpPr>
            <p:spPr>
              <a:xfrm>
                <a:off x="2090148" y="1883119"/>
                <a:ext cx="463550" cy="4635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41">
                <a:extLst>
                  <a:ext uri="{FF2B5EF4-FFF2-40B4-BE49-F238E27FC236}">
                    <a16:creationId xmlns:a16="http://schemas.microsoft.com/office/drawing/2014/main" xmlns="" id="{020E12CF-779D-49D8-9089-3064B587EF75}"/>
                  </a:ext>
                </a:extLst>
              </p:cNvPr>
              <p:cNvGrpSpPr/>
              <p:nvPr/>
            </p:nvGrpSpPr>
            <p:grpSpPr>
              <a:xfrm>
                <a:off x="2198813" y="1985806"/>
                <a:ext cx="246221" cy="416085"/>
                <a:chOff x="2198813" y="1985806"/>
                <a:chExt cx="246221" cy="416085"/>
              </a:xfrm>
            </p:grpSpPr>
            <p:grpSp>
              <p:nvGrpSpPr>
                <p:cNvPr id="43" name="Group 42">
                  <a:extLst>
                    <a:ext uri="{FF2B5EF4-FFF2-40B4-BE49-F238E27FC236}">
                      <a16:creationId xmlns:a16="http://schemas.microsoft.com/office/drawing/2014/main" xmlns="" id="{850FB6B0-B7DD-4884-81B5-EF220CC22419}"/>
                    </a:ext>
                  </a:extLst>
                </p:cNvPr>
                <p:cNvGrpSpPr/>
                <p:nvPr/>
              </p:nvGrpSpPr>
              <p:grpSpPr>
                <a:xfrm>
                  <a:off x="2251676" y="2261397"/>
                  <a:ext cx="140494" cy="140494"/>
                  <a:chOff x="2251676" y="2261397"/>
                  <a:chExt cx="140494" cy="140494"/>
                </a:xfrm>
              </p:grpSpPr>
              <p:sp>
                <p:nvSpPr>
                  <p:cNvPr id="45" name="Oval 44">
                    <a:extLst>
                      <a:ext uri="{FF2B5EF4-FFF2-40B4-BE49-F238E27FC236}">
                        <a16:creationId xmlns:a16="http://schemas.microsoft.com/office/drawing/2014/main" xmlns="" id="{5024AA6C-22BE-414F-8B05-D22A42C9977D}"/>
                      </a:ext>
                    </a:extLst>
                  </p:cNvPr>
                  <p:cNvSpPr/>
                  <p:nvPr/>
                </p:nvSpPr>
                <p:spPr>
                  <a:xfrm>
                    <a:off x="2251676" y="2261397"/>
                    <a:ext cx="140494" cy="14049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Isosceles Triangle 45">
                    <a:extLst>
                      <a:ext uri="{FF2B5EF4-FFF2-40B4-BE49-F238E27FC236}">
                        <a16:creationId xmlns:a16="http://schemas.microsoft.com/office/drawing/2014/main" xmlns="" id="{C45D42BF-1CE0-497A-8243-29E2C6572AAC}"/>
                      </a:ext>
                    </a:extLst>
                  </p:cNvPr>
                  <p:cNvSpPr/>
                  <p:nvPr/>
                </p:nvSpPr>
                <p:spPr>
                  <a:xfrm flipV="1">
                    <a:off x="2283925" y="2311489"/>
                    <a:ext cx="75996" cy="545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Rectangle 43">
                  <a:extLst>
                    <a:ext uri="{FF2B5EF4-FFF2-40B4-BE49-F238E27FC236}">
                      <a16:creationId xmlns:a16="http://schemas.microsoft.com/office/drawing/2014/main" xmlns="" id="{A7C968B4-37A0-4A2C-822B-36EB7A3F02CF}"/>
                    </a:ext>
                  </a:extLst>
                </p:cNvPr>
                <p:cNvSpPr/>
                <p:nvPr/>
              </p:nvSpPr>
              <p:spPr>
                <a:xfrm rot="5400000">
                  <a:off x="2145433" y="2039186"/>
                  <a:ext cx="352982" cy="246221"/>
                </a:xfrm>
                <a:prstGeom prst="rect">
                  <a:avLst/>
                </a:prstGeom>
              </p:spPr>
              <p:txBody>
                <a:bodyPr wrap="none">
                  <a:spAutoFit/>
                </a:bodyPr>
                <a:lstStyle/>
                <a:p>
                  <a:pPr algn="ctr"/>
                  <a:r>
                    <a:rPr lang="en-US" sz="1000" dirty="0">
                      <a:solidFill>
                        <a:schemeClr val="bg1"/>
                      </a:solidFill>
                    </a:rPr>
                    <a:t>NO</a:t>
                  </a:r>
                  <a:endParaRPr lang="en-US" sz="1000" dirty="0"/>
                </a:p>
              </p:txBody>
            </p:sp>
          </p:grpSp>
        </p:grpSp>
        <p:grpSp>
          <p:nvGrpSpPr>
            <p:cNvPr id="19" name="Group 18">
              <a:extLst>
                <a:ext uri="{FF2B5EF4-FFF2-40B4-BE49-F238E27FC236}">
                  <a16:creationId xmlns:a16="http://schemas.microsoft.com/office/drawing/2014/main" xmlns="" id="{4245F3CE-5F0D-43DF-A02E-1A27251ECAF1}"/>
                </a:ext>
              </a:extLst>
            </p:cNvPr>
            <p:cNvGrpSpPr/>
            <p:nvPr/>
          </p:nvGrpSpPr>
          <p:grpSpPr>
            <a:xfrm>
              <a:off x="2090148" y="3814002"/>
              <a:ext cx="463550" cy="518772"/>
              <a:chOff x="2090148" y="1883119"/>
              <a:chExt cx="463550" cy="518772"/>
            </a:xfrm>
          </p:grpSpPr>
          <p:sp>
            <p:nvSpPr>
              <p:cNvPr id="20" name="Oval 19">
                <a:extLst>
                  <a:ext uri="{FF2B5EF4-FFF2-40B4-BE49-F238E27FC236}">
                    <a16:creationId xmlns:a16="http://schemas.microsoft.com/office/drawing/2014/main" xmlns="" id="{86B8898A-FB39-476A-AE6B-39B94662864A}"/>
                  </a:ext>
                </a:extLst>
              </p:cNvPr>
              <p:cNvSpPr/>
              <p:nvPr/>
            </p:nvSpPr>
            <p:spPr>
              <a:xfrm>
                <a:off x="2090148" y="1883119"/>
                <a:ext cx="463550" cy="46355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xmlns="" id="{A2ECCFBA-CA69-40D0-B797-E74E78C98D08}"/>
                  </a:ext>
                </a:extLst>
              </p:cNvPr>
              <p:cNvGrpSpPr/>
              <p:nvPr/>
            </p:nvGrpSpPr>
            <p:grpSpPr>
              <a:xfrm>
                <a:off x="2137417" y="2063649"/>
                <a:ext cx="369012" cy="338242"/>
                <a:chOff x="2137417" y="2063649"/>
                <a:chExt cx="369012" cy="338242"/>
              </a:xfrm>
            </p:grpSpPr>
            <p:grpSp>
              <p:nvGrpSpPr>
                <p:cNvPr id="22" name="Group 21">
                  <a:extLst>
                    <a:ext uri="{FF2B5EF4-FFF2-40B4-BE49-F238E27FC236}">
                      <a16:creationId xmlns:a16="http://schemas.microsoft.com/office/drawing/2014/main" xmlns="" id="{E2C660A9-5F6A-4988-891B-1422B538E6B9}"/>
                    </a:ext>
                  </a:extLst>
                </p:cNvPr>
                <p:cNvGrpSpPr/>
                <p:nvPr/>
              </p:nvGrpSpPr>
              <p:grpSpPr>
                <a:xfrm>
                  <a:off x="2251676" y="2261397"/>
                  <a:ext cx="140494" cy="140494"/>
                  <a:chOff x="2251676" y="2261397"/>
                  <a:chExt cx="140494" cy="140494"/>
                </a:xfrm>
              </p:grpSpPr>
              <p:sp>
                <p:nvSpPr>
                  <p:cNvPr id="24" name="Oval 23">
                    <a:extLst>
                      <a:ext uri="{FF2B5EF4-FFF2-40B4-BE49-F238E27FC236}">
                        <a16:creationId xmlns:a16="http://schemas.microsoft.com/office/drawing/2014/main" xmlns="" id="{99166CD9-1333-4AA5-B43F-EFC6BAA3A614}"/>
                      </a:ext>
                    </a:extLst>
                  </p:cNvPr>
                  <p:cNvSpPr/>
                  <p:nvPr/>
                </p:nvSpPr>
                <p:spPr>
                  <a:xfrm>
                    <a:off x="2251676" y="2261397"/>
                    <a:ext cx="140494" cy="14049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Isosceles Triangle 24">
                    <a:extLst>
                      <a:ext uri="{FF2B5EF4-FFF2-40B4-BE49-F238E27FC236}">
                        <a16:creationId xmlns:a16="http://schemas.microsoft.com/office/drawing/2014/main" xmlns="" id="{61757035-2F37-4F8A-B5FD-1E767DC68473}"/>
                      </a:ext>
                    </a:extLst>
                  </p:cNvPr>
                  <p:cNvSpPr/>
                  <p:nvPr/>
                </p:nvSpPr>
                <p:spPr>
                  <a:xfrm flipV="1">
                    <a:off x="2283925" y="2311489"/>
                    <a:ext cx="75996" cy="545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Rectangle 22">
                  <a:extLst>
                    <a:ext uri="{FF2B5EF4-FFF2-40B4-BE49-F238E27FC236}">
                      <a16:creationId xmlns:a16="http://schemas.microsoft.com/office/drawing/2014/main" xmlns="" id="{593F774C-2DDF-473C-BFBF-531E514240FF}"/>
                    </a:ext>
                  </a:extLst>
                </p:cNvPr>
                <p:cNvSpPr/>
                <p:nvPr/>
              </p:nvSpPr>
              <p:spPr>
                <a:xfrm>
                  <a:off x="2137417" y="2063649"/>
                  <a:ext cx="369012" cy="246221"/>
                </a:xfrm>
                <a:prstGeom prst="rect">
                  <a:avLst/>
                </a:prstGeom>
              </p:spPr>
              <p:txBody>
                <a:bodyPr wrap="none">
                  <a:spAutoFit/>
                </a:bodyPr>
                <a:lstStyle/>
                <a:p>
                  <a:pPr algn="ctr"/>
                  <a:r>
                    <a:rPr lang="en-US" sz="1000" dirty="0">
                      <a:solidFill>
                        <a:schemeClr val="bg1"/>
                      </a:solidFill>
                    </a:rPr>
                    <a:t>YES</a:t>
                  </a:r>
                  <a:endParaRPr lang="en-US" sz="1000" dirty="0"/>
                </a:p>
              </p:txBody>
            </p:sp>
          </p:grpSp>
        </p:grpSp>
        <p:sp>
          <p:nvSpPr>
            <p:cNvPr id="4" name="Rectangle: Rounded Corners 3">
              <a:extLst>
                <a:ext uri="{FF2B5EF4-FFF2-40B4-BE49-F238E27FC236}">
                  <a16:creationId xmlns:a16="http://schemas.microsoft.com/office/drawing/2014/main" xmlns="" id="{5C5B0B1E-3521-4383-BA75-9795E71E311D}"/>
                </a:ext>
              </a:extLst>
            </p:cNvPr>
            <p:cNvSpPr/>
            <p:nvPr/>
          </p:nvSpPr>
          <p:spPr>
            <a:xfrm>
              <a:off x="643346" y="3017747"/>
              <a:ext cx="3357154" cy="1005840"/>
            </a:xfrm>
            <a:prstGeom prst="roundRect">
              <a:avLst>
                <a:gd name="adj" fmla="val 8772"/>
              </a:avLst>
            </a:prstGeom>
            <a:gradFill>
              <a:gsLst>
                <a:gs pos="0">
                  <a:srgbClr val="002464"/>
                </a:gs>
                <a:gs pos="100000">
                  <a:srgbClr val="00B0F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9D4C8486-9CC6-4842-AAAA-03E01803507A}"/>
                </a:ext>
              </a:extLst>
            </p:cNvPr>
            <p:cNvSpPr/>
            <p:nvPr/>
          </p:nvSpPr>
          <p:spPr>
            <a:xfrm>
              <a:off x="726483" y="3215724"/>
              <a:ext cx="3216867" cy="609398"/>
            </a:xfrm>
            <a:prstGeom prst="rect">
              <a:avLst/>
            </a:prstGeom>
          </p:spPr>
          <p:txBody>
            <a:bodyPr wrap="square">
              <a:spAutoFit/>
            </a:bodyPr>
            <a:lstStyle/>
            <a:p>
              <a:pPr algn="ctr">
                <a:lnSpc>
                  <a:spcPct val="80000"/>
                </a:lnSpc>
              </a:pPr>
              <a:r>
                <a:rPr lang="en-US" sz="1400" dirty="0">
                  <a:solidFill>
                    <a:schemeClr val="bg1"/>
                  </a:solidFill>
                </a:rPr>
                <a:t>I won’t need to withdraw the money for at least five years and I will be at least 59 ½ before I need to make a withdrawal. </a:t>
              </a:r>
            </a:p>
          </p:txBody>
        </p:sp>
      </p:grpSp>
      <p:grpSp>
        <p:nvGrpSpPr>
          <p:cNvPr id="67" name="Group 66">
            <a:extLst>
              <a:ext uri="{FF2B5EF4-FFF2-40B4-BE49-F238E27FC236}">
                <a16:creationId xmlns:a16="http://schemas.microsoft.com/office/drawing/2014/main" xmlns="" id="{14E5EBDB-9DEE-4A08-96D1-54689EFB8A81}"/>
              </a:ext>
            </a:extLst>
          </p:cNvPr>
          <p:cNvGrpSpPr/>
          <p:nvPr/>
        </p:nvGrpSpPr>
        <p:grpSpPr>
          <a:xfrm>
            <a:off x="643346" y="4408224"/>
            <a:ext cx="3720531" cy="1319029"/>
            <a:chOff x="643346" y="4408224"/>
            <a:chExt cx="3720531" cy="1319029"/>
          </a:xfrm>
        </p:grpSpPr>
        <p:grpSp>
          <p:nvGrpSpPr>
            <p:cNvPr id="47" name="Group 46">
              <a:extLst>
                <a:ext uri="{FF2B5EF4-FFF2-40B4-BE49-F238E27FC236}">
                  <a16:creationId xmlns:a16="http://schemas.microsoft.com/office/drawing/2014/main" xmlns="" id="{8E9263C7-E9ED-4880-A2B4-88EBBB760326}"/>
                </a:ext>
              </a:extLst>
            </p:cNvPr>
            <p:cNvGrpSpPr/>
            <p:nvPr/>
          </p:nvGrpSpPr>
          <p:grpSpPr>
            <a:xfrm rot="16200000">
              <a:off x="3872716" y="4651758"/>
              <a:ext cx="463550" cy="518772"/>
              <a:chOff x="2090148" y="1883119"/>
              <a:chExt cx="463550" cy="518772"/>
            </a:xfrm>
          </p:grpSpPr>
          <p:sp>
            <p:nvSpPr>
              <p:cNvPr id="48" name="Oval 47">
                <a:extLst>
                  <a:ext uri="{FF2B5EF4-FFF2-40B4-BE49-F238E27FC236}">
                    <a16:creationId xmlns:a16="http://schemas.microsoft.com/office/drawing/2014/main" xmlns="" id="{8F2AE29E-F801-4CDD-8F82-3FA023FF355F}"/>
                  </a:ext>
                </a:extLst>
              </p:cNvPr>
              <p:cNvSpPr/>
              <p:nvPr/>
            </p:nvSpPr>
            <p:spPr>
              <a:xfrm>
                <a:off x="2090148" y="1883119"/>
                <a:ext cx="463550" cy="4635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xmlns="" id="{E1DC25A0-86DC-4321-802B-813489BA66CB}"/>
                  </a:ext>
                </a:extLst>
              </p:cNvPr>
              <p:cNvGrpSpPr/>
              <p:nvPr/>
            </p:nvGrpSpPr>
            <p:grpSpPr>
              <a:xfrm>
                <a:off x="2198813" y="1985806"/>
                <a:ext cx="246221" cy="416085"/>
                <a:chOff x="2198813" y="1985806"/>
                <a:chExt cx="246221" cy="416085"/>
              </a:xfrm>
            </p:grpSpPr>
            <p:grpSp>
              <p:nvGrpSpPr>
                <p:cNvPr id="50" name="Group 49">
                  <a:extLst>
                    <a:ext uri="{FF2B5EF4-FFF2-40B4-BE49-F238E27FC236}">
                      <a16:creationId xmlns:a16="http://schemas.microsoft.com/office/drawing/2014/main" xmlns="" id="{93C69884-3953-424D-8662-76E8C0F9248A}"/>
                    </a:ext>
                  </a:extLst>
                </p:cNvPr>
                <p:cNvGrpSpPr/>
                <p:nvPr/>
              </p:nvGrpSpPr>
              <p:grpSpPr>
                <a:xfrm>
                  <a:off x="2251676" y="2261397"/>
                  <a:ext cx="140494" cy="140494"/>
                  <a:chOff x="2251676" y="2261397"/>
                  <a:chExt cx="140494" cy="140494"/>
                </a:xfrm>
              </p:grpSpPr>
              <p:sp>
                <p:nvSpPr>
                  <p:cNvPr id="52" name="Oval 51">
                    <a:extLst>
                      <a:ext uri="{FF2B5EF4-FFF2-40B4-BE49-F238E27FC236}">
                        <a16:creationId xmlns:a16="http://schemas.microsoft.com/office/drawing/2014/main" xmlns="" id="{F90D2E3D-7F68-42DE-B49A-F1C05E36DAEA}"/>
                      </a:ext>
                    </a:extLst>
                  </p:cNvPr>
                  <p:cNvSpPr/>
                  <p:nvPr/>
                </p:nvSpPr>
                <p:spPr>
                  <a:xfrm>
                    <a:off x="2251676" y="2261397"/>
                    <a:ext cx="140494" cy="14049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Isosceles Triangle 52">
                    <a:extLst>
                      <a:ext uri="{FF2B5EF4-FFF2-40B4-BE49-F238E27FC236}">
                        <a16:creationId xmlns:a16="http://schemas.microsoft.com/office/drawing/2014/main" xmlns="" id="{800E8710-9452-4DF6-A6C0-2A56108A3116}"/>
                      </a:ext>
                    </a:extLst>
                  </p:cNvPr>
                  <p:cNvSpPr/>
                  <p:nvPr/>
                </p:nvSpPr>
                <p:spPr>
                  <a:xfrm flipV="1">
                    <a:off x="2283925" y="2311489"/>
                    <a:ext cx="75996" cy="545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50">
                  <a:extLst>
                    <a:ext uri="{FF2B5EF4-FFF2-40B4-BE49-F238E27FC236}">
                      <a16:creationId xmlns:a16="http://schemas.microsoft.com/office/drawing/2014/main" xmlns="" id="{15CD650D-DE70-413E-AF12-5FF34A1004E0}"/>
                    </a:ext>
                  </a:extLst>
                </p:cNvPr>
                <p:cNvSpPr/>
                <p:nvPr/>
              </p:nvSpPr>
              <p:spPr>
                <a:xfrm rot="5400000">
                  <a:off x="2145433" y="2039186"/>
                  <a:ext cx="352982" cy="246221"/>
                </a:xfrm>
                <a:prstGeom prst="rect">
                  <a:avLst/>
                </a:prstGeom>
              </p:spPr>
              <p:txBody>
                <a:bodyPr wrap="none">
                  <a:spAutoFit/>
                </a:bodyPr>
                <a:lstStyle/>
                <a:p>
                  <a:pPr algn="ctr"/>
                  <a:r>
                    <a:rPr lang="en-US" sz="1000" dirty="0">
                      <a:solidFill>
                        <a:schemeClr val="bg1"/>
                      </a:solidFill>
                    </a:rPr>
                    <a:t>NO</a:t>
                  </a:r>
                  <a:endParaRPr lang="en-US" sz="1000" dirty="0"/>
                </a:p>
              </p:txBody>
            </p:sp>
          </p:grpSp>
        </p:grpSp>
        <p:grpSp>
          <p:nvGrpSpPr>
            <p:cNvPr id="26" name="Group 25">
              <a:extLst>
                <a:ext uri="{FF2B5EF4-FFF2-40B4-BE49-F238E27FC236}">
                  <a16:creationId xmlns:a16="http://schemas.microsoft.com/office/drawing/2014/main" xmlns="" id="{501B1FF7-298B-4E8F-9B66-595203B092C8}"/>
                </a:ext>
              </a:extLst>
            </p:cNvPr>
            <p:cNvGrpSpPr/>
            <p:nvPr/>
          </p:nvGrpSpPr>
          <p:grpSpPr>
            <a:xfrm>
              <a:off x="2090148" y="5208481"/>
              <a:ext cx="463550" cy="518772"/>
              <a:chOff x="2090148" y="1883119"/>
              <a:chExt cx="463550" cy="518772"/>
            </a:xfrm>
          </p:grpSpPr>
          <p:sp>
            <p:nvSpPr>
              <p:cNvPr id="27" name="Oval 26">
                <a:extLst>
                  <a:ext uri="{FF2B5EF4-FFF2-40B4-BE49-F238E27FC236}">
                    <a16:creationId xmlns:a16="http://schemas.microsoft.com/office/drawing/2014/main" xmlns="" id="{168B7BB7-0330-42FD-93D7-D7BD940D304C}"/>
                  </a:ext>
                </a:extLst>
              </p:cNvPr>
              <p:cNvSpPr/>
              <p:nvPr/>
            </p:nvSpPr>
            <p:spPr>
              <a:xfrm>
                <a:off x="2090148" y="1883119"/>
                <a:ext cx="463550" cy="46355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xmlns="" id="{57CA0A8F-8443-442E-8683-D6F332A46EC6}"/>
                  </a:ext>
                </a:extLst>
              </p:cNvPr>
              <p:cNvGrpSpPr/>
              <p:nvPr/>
            </p:nvGrpSpPr>
            <p:grpSpPr>
              <a:xfrm>
                <a:off x="2137417" y="2063649"/>
                <a:ext cx="369012" cy="338242"/>
                <a:chOff x="2137417" y="2063649"/>
                <a:chExt cx="369012" cy="338242"/>
              </a:xfrm>
            </p:grpSpPr>
            <p:grpSp>
              <p:nvGrpSpPr>
                <p:cNvPr id="29" name="Group 28">
                  <a:extLst>
                    <a:ext uri="{FF2B5EF4-FFF2-40B4-BE49-F238E27FC236}">
                      <a16:creationId xmlns:a16="http://schemas.microsoft.com/office/drawing/2014/main" xmlns="" id="{4DF70ED5-1676-4445-9596-9667E164CAC7}"/>
                    </a:ext>
                  </a:extLst>
                </p:cNvPr>
                <p:cNvGrpSpPr/>
                <p:nvPr/>
              </p:nvGrpSpPr>
              <p:grpSpPr>
                <a:xfrm>
                  <a:off x="2251676" y="2261397"/>
                  <a:ext cx="140494" cy="140494"/>
                  <a:chOff x="2251676" y="2261397"/>
                  <a:chExt cx="140494" cy="140494"/>
                </a:xfrm>
              </p:grpSpPr>
              <p:sp>
                <p:nvSpPr>
                  <p:cNvPr id="31" name="Oval 30">
                    <a:extLst>
                      <a:ext uri="{FF2B5EF4-FFF2-40B4-BE49-F238E27FC236}">
                        <a16:creationId xmlns:a16="http://schemas.microsoft.com/office/drawing/2014/main" xmlns="" id="{9D6FCA62-3FCF-4131-B912-D68BCFC59465}"/>
                      </a:ext>
                    </a:extLst>
                  </p:cNvPr>
                  <p:cNvSpPr/>
                  <p:nvPr/>
                </p:nvSpPr>
                <p:spPr>
                  <a:xfrm>
                    <a:off x="2251676" y="2261397"/>
                    <a:ext cx="140494" cy="14049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a:extLst>
                      <a:ext uri="{FF2B5EF4-FFF2-40B4-BE49-F238E27FC236}">
                        <a16:creationId xmlns:a16="http://schemas.microsoft.com/office/drawing/2014/main" xmlns="" id="{AA565E1F-7C43-49A1-8B9D-3F1ECB296CFE}"/>
                      </a:ext>
                    </a:extLst>
                  </p:cNvPr>
                  <p:cNvSpPr/>
                  <p:nvPr/>
                </p:nvSpPr>
                <p:spPr>
                  <a:xfrm flipV="1">
                    <a:off x="2283925" y="2311489"/>
                    <a:ext cx="75996" cy="5459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a:extLst>
                    <a:ext uri="{FF2B5EF4-FFF2-40B4-BE49-F238E27FC236}">
                      <a16:creationId xmlns:a16="http://schemas.microsoft.com/office/drawing/2014/main" xmlns="" id="{715B805A-BF71-49C7-9C83-D08F13CC5BBA}"/>
                    </a:ext>
                  </a:extLst>
                </p:cNvPr>
                <p:cNvSpPr/>
                <p:nvPr/>
              </p:nvSpPr>
              <p:spPr>
                <a:xfrm>
                  <a:off x="2137417" y="2063649"/>
                  <a:ext cx="369012" cy="246221"/>
                </a:xfrm>
                <a:prstGeom prst="rect">
                  <a:avLst/>
                </a:prstGeom>
              </p:spPr>
              <p:txBody>
                <a:bodyPr wrap="none">
                  <a:spAutoFit/>
                </a:bodyPr>
                <a:lstStyle/>
                <a:p>
                  <a:pPr algn="ctr"/>
                  <a:r>
                    <a:rPr lang="en-US" sz="1000" dirty="0">
                      <a:solidFill>
                        <a:schemeClr val="bg1"/>
                      </a:solidFill>
                    </a:rPr>
                    <a:t>YES</a:t>
                  </a:r>
                  <a:endParaRPr lang="en-US" sz="1000" dirty="0"/>
                </a:p>
              </p:txBody>
            </p:sp>
          </p:grpSp>
        </p:grpSp>
        <p:sp>
          <p:nvSpPr>
            <p:cNvPr id="7" name="Rectangle: Rounded Corners 6">
              <a:extLst>
                <a:ext uri="{FF2B5EF4-FFF2-40B4-BE49-F238E27FC236}">
                  <a16:creationId xmlns:a16="http://schemas.microsoft.com/office/drawing/2014/main" xmlns="" id="{63CCCC9E-666A-43F5-B669-4346CBC59F9D}"/>
                </a:ext>
              </a:extLst>
            </p:cNvPr>
            <p:cNvSpPr/>
            <p:nvPr/>
          </p:nvSpPr>
          <p:spPr>
            <a:xfrm>
              <a:off x="643346" y="4408224"/>
              <a:ext cx="3357154" cy="1005840"/>
            </a:xfrm>
            <a:prstGeom prst="roundRect">
              <a:avLst>
                <a:gd name="adj" fmla="val 8772"/>
              </a:avLst>
            </a:prstGeom>
            <a:gradFill>
              <a:gsLst>
                <a:gs pos="0">
                  <a:srgbClr val="002464"/>
                </a:gs>
                <a:gs pos="100000">
                  <a:srgbClr val="00B0F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E8F9C2F2-F3B7-4758-9594-0D7450AECC4C}"/>
                </a:ext>
              </a:extLst>
            </p:cNvPr>
            <p:cNvSpPr/>
            <p:nvPr/>
          </p:nvSpPr>
          <p:spPr>
            <a:xfrm>
              <a:off x="761192" y="4655974"/>
              <a:ext cx="3147448" cy="437043"/>
            </a:xfrm>
            <a:prstGeom prst="rect">
              <a:avLst/>
            </a:prstGeom>
          </p:spPr>
          <p:txBody>
            <a:bodyPr wrap="square">
              <a:spAutoFit/>
            </a:bodyPr>
            <a:lstStyle/>
            <a:p>
              <a:pPr algn="ctr">
                <a:lnSpc>
                  <a:spcPct val="80000"/>
                </a:lnSpc>
              </a:pPr>
              <a:r>
                <a:rPr lang="en-US" sz="1400" dirty="0">
                  <a:solidFill>
                    <a:schemeClr val="bg1"/>
                  </a:solidFill>
                </a:rPr>
                <a:t>I can pay the taxes due on the conversion without dipping into my IRA.</a:t>
              </a:r>
            </a:p>
          </p:txBody>
        </p:sp>
      </p:grpSp>
      <p:grpSp>
        <p:nvGrpSpPr>
          <p:cNvPr id="59" name="Group 58">
            <a:extLst>
              <a:ext uri="{FF2B5EF4-FFF2-40B4-BE49-F238E27FC236}">
                <a16:creationId xmlns:a16="http://schemas.microsoft.com/office/drawing/2014/main" xmlns="" id="{67FBEC4D-BA3D-4AE3-AFBE-44C1E2E3479A}"/>
              </a:ext>
            </a:extLst>
          </p:cNvPr>
          <p:cNvGrpSpPr/>
          <p:nvPr/>
        </p:nvGrpSpPr>
        <p:grpSpPr>
          <a:xfrm>
            <a:off x="4574411" y="1551900"/>
            <a:ext cx="6700858" cy="1005840"/>
            <a:chOff x="6663146" y="2634809"/>
            <a:chExt cx="3357154" cy="1005840"/>
          </a:xfrm>
        </p:grpSpPr>
        <p:sp>
          <p:nvSpPr>
            <p:cNvPr id="55" name="Rectangle: Rounded Corners 54">
              <a:extLst>
                <a:ext uri="{FF2B5EF4-FFF2-40B4-BE49-F238E27FC236}">
                  <a16:creationId xmlns:a16="http://schemas.microsoft.com/office/drawing/2014/main" xmlns="" id="{3C3D0317-7F51-408D-8F6E-D96CE8092308}"/>
                </a:ext>
              </a:extLst>
            </p:cNvPr>
            <p:cNvSpPr/>
            <p:nvPr/>
          </p:nvSpPr>
          <p:spPr>
            <a:xfrm>
              <a:off x="6663146" y="2634809"/>
              <a:ext cx="3357154" cy="1005840"/>
            </a:xfrm>
            <a:prstGeom prst="roundRect">
              <a:avLst>
                <a:gd name="adj" fmla="val 877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xmlns="" id="{1815DCAD-4767-4079-8B75-16255A5A22B6}"/>
                </a:ext>
              </a:extLst>
            </p:cNvPr>
            <p:cNvSpPr/>
            <p:nvPr/>
          </p:nvSpPr>
          <p:spPr>
            <a:xfrm>
              <a:off x="6746283" y="2832786"/>
              <a:ext cx="3216867" cy="786049"/>
            </a:xfrm>
            <a:prstGeom prst="rect">
              <a:avLst/>
            </a:prstGeom>
          </p:spPr>
          <p:txBody>
            <a:bodyPr wrap="square">
              <a:spAutoFit/>
            </a:bodyPr>
            <a:lstStyle/>
            <a:p>
              <a:pPr algn="ctr">
                <a:lnSpc>
                  <a:spcPct val="80000"/>
                </a:lnSpc>
              </a:pPr>
              <a:r>
                <a:rPr lang="en-US" sz="1400" dirty="0">
                  <a:solidFill>
                    <a:schemeClr val="bg1"/>
                  </a:solidFill>
                </a:rPr>
                <a:t>If you think you’ll be in a lower tax bracket in retirement, then converting to a Roth IRA might not make sense for you.  You may prefer to leave your assets in a Traditional IRA and pay the taxes when you take the withdrawal.</a:t>
              </a:r>
            </a:p>
          </p:txBody>
        </p:sp>
      </p:grpSp>
      <p:grpSp>
        <p:nvGrpSpPr>
          <p:cNvPr id="60" name="Group 59">
            <a:extLst>
              <a:ext uri="{FF2B5EF4-FFF2-40B4-BE49-F238E27FC236}">
                <a16:creationId xmlns:a16="http://schemas.microsoft.com/office/drawing/2014/main" xmlns="" id="{8E1F400D-30EF-4516-BAE0-C90F4CE75C28}"/>
              </a:ext>
            </a:extLst>
          </p:cNvPr>
          <p:cNvGrpSpPr/>
          <p:nvPr/>
        </p:nvGrpSpPr>
        <p:grpSpPr>
          <a:xfrm>
            <a:off x="4595417" y="3017501"/>
            <a:ext cx="6700858" cy="1005840"/>
            <a:chOff x="6663146" y="2609409"/>
            <a:chExt cx="3357154" cy="1005840"/>
          </a:xfrm>
        </p:grpSpPr>
        <p:sp>
          <p:nvSpPr>
            <p:cNvPr id="61" name="Rectangle: Rounded Corners 60">
              <a:extLst>
                <a:ext uri="{FF2B5EF4-FFF2-40B4-BE49-F238E27FC236}">
                  <a16:creationId xmlns:a16="http://schemas.microsoft.com/office/drawing/2014/main" xmlns="" id="{6B7BFF70-A0D3-41E3-A15C-D4C854D656BE}"/>
                </a:ext>
              </a:extLst>
            </p:cNvPr>
            <p:cNvSpPr/>
            <p:nvPr/>
          </p:nvSpPr>
          <p:spPr>
            <a:xfrm>
              <a:off x="6663146" y="2609409"/>
              <a:ext cx="3357154" cy="1005840"/>
            </a:xfrm>
            <a:prstGeom prst="roundRect">
              <a:avLst>
                <a:gd name="adj" fmla="val 877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xmlns="" id="{950B897F-F1B6-4A1D-B93E-22BC3EF118DE}"/>
                </a:ext>
              </a:extLst>
            </p:cNvPr>
            <p:cNvSpPr/>
            <p:nvPr/>
          </p:nvSpPr>
          <p:spPr>
            <a:xfrm>
              <a:off x="6746283" y="2832786"/>
              <a:ext cx="3216867" cy="613694"/>
            </a:xfrm>
            <a:prstGeom prst="rect">
              <a:avLst/>
            </a:prstGeom>
          </p:spPr>
          <p:txBody>
            <a:bodyPr wrap="square">
              <a:spAutoFit/>
            </a:bodyPr>
            <a:lstStyle/>
            <a:p>
              <a:pPr algn="ctr">
                <a:lnSpc>
                  <a:spcPct val="80000"/>
                </a:lnSpc>
              </a:pPr>
              <a:r>
                <a:rPr lang="en-US" sz="1400" dirty="0">
                  <a:solidFill>
                    <a:schemeClr val="bg1"/>
                  </a:solidFill>
                </a:rPr>
                <a:t>If this is not a long-term investment, the Roth’s potential for tax-free earnings may not make back the money you pay in taxes on the conversion and early withdrawals are subject to penalties.</a:t>
              </a:r>
            </a:p>
          </p:txBody>
        </p:sp>
      </p:grpSp>
      <p:grpSp>
        <p:nvGrpSpPr>
          <p:cNvPr id="63" name="Group 62">
            <a:extLst>
              <a:ext uri="{FF2B5EF4-FFF2-40B4-BE49-F238E27FC236}">
                <a16:creationId xmlns:a16="http://schemas.microsoft.com/office/drawing/2014/main" xmlns="" id="{BF327AF3-F976-41E8-9943-D5FFB5CEC31D}"/>
              </a:ext>
            </a:extLst>
          </p:cNvPr>
          <p:cNvGrpSpPr/>
          <p:nvPr/>
        </p:nvGrpSpPr>
        <p:grpSpPr>
          <a:xfrm>
            <a:off x="4569482" y="4401805"/>
            <a:ext cx="6700858" cy="1091465"/>
            <a:chOff x="6663146" y="2711010"/>
            <a:chExt cx="3357154" cy="816638"/>
          </a:xfrm>
        </p:grpSpPr>
        <p:sp>
          <p:nvSpPr>
            <p:cNvPr id="64" name="Rectangle: Rounded Corners 63">
              <a:extLst>
                <a:ext uri="{FF2B5EF4-FFF2-40B4-BE49-F238E27FC236}">
                  <a16:creationId xmlns:a16="http://schemas.microsoft.com/office/drawing/2014/main" xmlns="" id="{EF467E5C-A71E-46A1-B65C-EF072D8A7954}"/>
                </a:ext>
              </a:extLst>
            </p:cNvPr>
            <p:cNvSpPr/>
            <p:nvPr/>
          </p:nvSpPr>
          <p:spPr>
            <a:xfrm>
              <a:off x="6663146" y="2711010"/>
              <a:ext cx="3357154" cy="753695"/>
            </a:xfrm>
            <a:prstGeom prst="roundRect">
              <a:avLst>
                <a:gd name="adj" fmla="val 877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xmlns="" id="{CE2DE58A-C2AC-4FBE-85FB-D5F3343DE2D8}"/>
                </a:ext>
              </a:extLst>
            </p:cNvPr>
            <p:cNvSpPr/>
            <p:nvPr/>
          </p:nvSpPr>
          <p:spPr>
            <a:xfrm>
              <a:off x="6746283" y="2813782"/>
              <a:ext cx="3216867" cy="713866"/>
            </a:xfrm>
            <a:prstGeom prst="rect">
              <a:avLst/>
            </a:prstGeom>
          </p:spPr>
          <p:txBody>
            <a:bodyPr wrap="square">
              <a:spAutoFit/>
            </a:bodyPr>
            <a:lstStyle/>
            <a:p>
              <a:pPr algn="ctr">
                <a:lnSpc>
                  <a:spcPct val="80000"/>
                </a:lnSpc>
              </a:pPr>
              <a:r>
                <a:rPr lang="en-US" sz="1400" dirty="0">
                  <a:solidFill>
                    <a:schemeClr val="bg1"/>
                  </a:solidFill>
                </a:rPr>
                <a:t>If you can’t pay the taxes from sources other than your IRA, then converting to a Roth may not make sense.  There are two reasons why paying the taxes with your IRA may not make sense: 1) you will lose the potential benefit of tax-free growth on that amount and, 2) if you’re under 59 ½ you will also incur a penalty for early withdrawal.</a:t>
              </a:r>
            </a:p>
          </p:txBody>
        </p:sp>
      </p:grpSp>
      <p:grpSp>
        <p:nvGrpSpPr>
          <p:cNvPr id="70" name="Group 69">
            <a:extLst>
              <a:ext uri="{FF2B5EF4-FFF2-40B4-BE49-F238E27FC236}">
                <a16:creationId xmlns:a16="http://schemas.microsoft.com/office/drawing/2014/main" xmlns="" id="{59728174-26B5-45E9-B503-D0F7EA4E90E6}"/>
              </a:ext>
            </a:extLst>
          </p:cNvPr>
          <p:cNvGrpSpPr/>
          <p:nvPr/>
        </p:nvGrpSpPr>
        <p:grpSpPr>
          <a:xfrm>
            <a:off x="643348" y="5795275"/>
            <a:ext cx="10189754" cy="505080"/>
            <a:chOff x="6663146" y="2739517"/>
            <a:chExt cx="3556630" cy="377903"/>
          </a:xfrm>
        </p:grpSpPr>
        <p:sp>
          <p:nvSpPr>
            <p:cNvPr id="71" name="Rectangle: Rounded Corners 70">
              <a:extLst>
                <a:ext uri="{FF2B5EF4-FFF2-40B4-BE49-F238E27FC236}">
                  <a16:creationId xmlns:a16="http://schemas.microsoft.com/office/drawing/2014/main" xmlns="" id="{1EA9405C-0C77-4368-A724-89DACAEDB434}"/>
                </a:ext>
              </a:extLst>
            </p:cNvPr>
            <p:cNvSpPr/>
            <p:nvPr/>
          </p:nvSpPr>
          <p:spPr>
            <a:xfrm>
              <a:off x="6663146" y="2739517"/>
              <a:ext cx="3556630" cy="377903"/>
            </a:xfrm>
            <a:prstGeom prst="roundRect">
              <a:avLst>
                <a:gd name="adj" fmla="val 8772"/>
              </a:avLst>
            </a:prstGeom>
            <a:gradFill>
              <a:gsLst>
                <a:gs pos="0">
                  <a:srgbClr val="00B0F0">
                    <a:alpha val="0"/>
                  </a:srgbClr>
                </a:gs>
                <a:gs pos="32000">
                  <a:srgbClr val="00B0F0"/>
                </a:gs>
                <a:gs pos="100000">
                  <a:srgbClr val="00B0F0"/>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xmlns="" id="{C8E847FA-06F2-43C6-936A-53748320652C}"/>
                </a:ext>
              </a:extLst>
            </p:cNvPr>
            <p:cNvSpPr/>
            <p:nvPr/>
          </p:nvSpPr>
          <p:spPr>
            <a:xfrm>
              <a:off x="6746283" y="2778148"/>
              <a:ext cx="2489410" cy="330212"/>
            </a:xfrm>
            <a:prstGeom prst="rect">
              <a:avLst/>
            </a:prstGeom>
          </p:spPr>
          <p:txBody>
            <a:bodyPr wrap="square">
              <a:spAutoFit/>
            </a:bodyPr>
            <a:lstStyle/>
            <a:p>
              <a:pPr>
                <a:lnSpc>
                  <a:spcPct val="80000"/>
                </a:lnSpc>
              </a:pPr>
              <a:r>
                <a:rPr lang="en-US" sz="1400" dirty="0">
                  <a:solidFill>
                    <a:schemeClr val="bg1"/>
                  </a:solidFill>
                </a:rPr>
                <a:t>You may want to consider converting your Traditional IRA balance to a Roth IRA.  Talk to your tax advisor to learn more about the important tax and retirement planning considerations.</a:t>
              </a:r>
            </a:p>
          </p:txBody>
        </p:sp>
      </p:grpSp>
    </p:spTree>
    <p:extLst>
      <p:ext uri="{BB962C8B-B14F-4D97-AF65-F5344CB8AC3E}">
        <p14:creationId xmlns:p14="http://schemas.microsoft.com/office/powerpoint/2010/main" val="4083348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E277A6D3-AF8B-471D-A5C8-D7EEA53075D7}"/>
              </a:ext>
            </a:extLst>
          </p:cNvPr>
          <p:cNvSpPr>
            <a:spLocks noGrp="1"/>
          </p:cNvSpPr>
          <p:nvPr>
            <p:ph type="body" sz="quarter" idx="10"/>
          </p:nvPr>
        </p:nvSpPr>
        <p:spPr/>
        <p:txBody>
          <a:bodyPr/>
          <a:lstStyle/>
          <a:p>
            <a:r>
              <a:rPr lang="en-US" dirty="0"/>
              <a:t>Roth IRA Distribution Rules</a:t>
            </a:r>
          </a:p>
        </p:txBody>
      </p:sp>
      <p:graphicFrame>
        <p:nvGraphicFramePr>
          <p:cNvPr id="4" name="Table 3">
            <a:extLst>
              <a:ext uri="{FF2B5EF4-FFF2-40B4-BE49-F238E27FC236}">
                <a16:creationId xmlns:a16="http://schemas.microsoft.com/office/drawing/2014/main" xmlns="" id="{476C9C4B-DEB7-44DB-AF52-2DB3E551231A}"/>
              </a:ext>
            </a:extLst>
          </p:cNvPr>
          <p:cNvGraphicFramePr>
            <a:graphicFrameLocks noGrp="1"/>
          </p:cNvGraphicFramePr>
          <p:nvPr>
            <p:extLst>
              <p:ext uri="{D42A27DB-BD31-4B8C-83A1-F6EECF244321}">
                <p14:modId xmlns:p14="http://schemas.microsoft.com/office/powerpoint/2010/main" val="4038044534"/>
              </p:ext>
            </p:extLst>
          </p:nvPr>
        </p:nvGraphicFramePr>
        <p:xfrm>
          <a:off x="601209" y="1346200"/>
          <a:ext cx="10638291" cy="3848101"/>
        </p:xfrm>
        <a:graphic>
          <a:graphicData uri="http://schemas.openxmlformats.org/drawingml/2006/table">
            <a:tbl>
              <a:tblPr/>
              <a:tblGrid>
                <a:gridCol w="2281432">
                  <a:extLst>
                    <a:ext uri="{9D8B030D-6E8A-4147-A177-3AD203B41FA5}">
                      <a16:colId xmlns:a16="http://schemas.microsoft.com/office/drawing/2014/main" xmlns="" val="398049492"/>
                    </a:ext>
                  </a:extLst>
                </a:gridCol>
                <a:gridCol w="3983568">
                  <a:extLst>
                    <a:ext uri="{9D8B030D-6E8A-4147-A177-3AD203B41FA5}">
                      <a16:colId xmlns:a16="http://schemas.microsoft.com/office/drawing/2014/main" xmlns="" val="3079349326"/>
                    </a:ext>
                  </a:extLst>
                </a:gridCol>
                <a:gridCol w="4373291">
                  <a:extLst>
                    <a:ext uri="{9D8B030D-6E8A-4147-A177-3AD203B41FA5}">
                      <a16:colId xmlns:a16="http://schemas.microsoft.com/office/drawing/2014/main" xmlns="" val="3673186672"/>
                    </a:ext>
                  </a:extLst>
                </a:gridCol>
              </a:tblGrid>
              <a:tr h="726186">
                <a:tc>
                  <a:txBody>
                    <a:bodyPr/>
                    <a:lstStyle/>
                    <a:p>
                      <a:pPr marL="91440" algn="l" fontAlgn="b"/>
                      <a:r>
                        <a:rPr lang="en-US" sz="1400" b="0" i="0" u="none" strike="noStrike" dirty="0">
                          <a:solidFill>
                            <a:srgbClr val="002464"/>
                          </a:solidFill>
                          <a:effectLst/>
                          <a:latin typeface="Lato Black" panose="020F0502020204030203" pitchFamily="34" charset="0"/>
                          <a:ea typeface="Lato Black" panose="020F0502020204030203" pitchFamily="34" charset="0"/>
                          <a:cs typeface="Lato Black" panose="020F0502020204030203" pitchFamily="34" charset="0"/>
                        </a:rPr>
                        <a:t>Annual Contribution</a:t>
                      </a:r>
                    </a:p>
                  </a:txBody>
                  <a:tcPr marL="8491" marR="8491" marT="8491" marB="0" anchor="ctr">
                    <a:lnL>
                      <a:noFill/>
                    </a:lnL>
                    <a:lnR w="6350" cap="flat" cmpd="sng" algn="ctr">
                      <a:solidFill>
                        <a:schemeClr val="bg1">
                          <a:lumMod val="85000"/>
                        </a:schemeClr>
                      </a:solidFill>
                      <a:prstDash val="solid"/>
                      <a:round/>
                      <a:headEnd type="none" w="med" len="med"/>
                      <a:tailEnd type="none" w="med" len="med"/>
                    </a:lnR>
                    <a:lnT>
                      <a:noFill/>
                    </a:lnT>
                    <a:lnB w="28575" cap="flat" cmpd="sng" algn="ctr">
                      <a:solidFill>
                        <a:schemeClr val="bg1">
                          <a:lumMod val="85000"/>
                        </a:schemeClr>
                      </a:solidFill>
                      <a:prstDash val="solid"/>
                      <a:round/>
                      <a:headEnd type="none" w="med" len="med"/>
                      <a:tailEnd type="none" w="med" len="med"/>
                    </a:lnB>
                    <a:noFill/>
                  </a:tcPr>
                </a:tc>
                <a:tc>
                  <a:txBody>
                    <a:bodyPr/>
                    <a:lstStyle/>
                    <a:p>
                      <a:pPr marL="9144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dirty="0">
                          <a:solidFill>
                            <a:srgbClr val="002464"/>
                          </a:solidFill>
                          <a:effectLst/>
                          <a:latin typeface="Lato Black" panose="020F0502020204030203" pitchFamily="34" charset="0"/>
                          <a:ea typeface="Lato Black" panose="020F0502020204030203" pitchFamily="34" charset="0"/>
                          <a:cs typeface="Lato Black" panose="020F0502020204030203" pitchFamily="34" charset="0"/>
                        </a:rPr>
                        <a:t> Converted Amounts</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a:noFill/>
                    </a:lnT>
                    <a:lnB w="28575" cap="flat" cmpd="sng" algn="ctr">
                      <a:solidFill>
                        <a:schemeClr val="bg1">
                          <a:lumMod val="85000"/>
                        </a:schemeClr>
                      </a:solidFill>
                      <a:prstDash val="solid"/>
                      <a:round/>
                      <a:headEnd type="none" w="med" len="med"/>
                      <a:tailEnd type="none" w="med" len="med"/>
                    </a:lnB>
                    <a:noFill/>
                  </a:tcPr>
                </a:tc>
                <a:tc>
                  <a:txBody>
                    <a:bodyPr/>
                    <a:lstStyle/>
                    <a:p>
                      <a:pPr marL="91440" algn="l" fontAlgn="b"/>
                      <a:r>
                        <a:rPr lang="en-US" sz="1400" b="0" i="0" u="none" strike="noStrike" dirty="0">
                          <a:solidFill>
                            <a:srgbClr val="002464"/>
                          </a:solidFill>
                          <a:effectLst/>
                          <a:latin typeface="Lato Black" panose="020F0502020204030203" pitchFamily="34" charset="0"/>
                          <a:ea typeface="Lato Black" panose="020F0502020204030203" pitchFamily="34" charset="0"/>
                          <a:cs typeface="Lato Black" panose="020F0502020204030203" pitchFamily="34" charset="0"/>
                        </a:rPr>
                        <a:t>Earnings</a:t>
                      </a:r>
                    </a:p>
                  </a:txBody>
                  <a:tcPr marL="8491" marR="8491" marT="8491" marB="0" anchor="ctr">
                    <a:lnL w="6350" cap="flat" cmpd="sng" algn="ctr">
                      <a:solidFill>
                        <a:schemeClr val="bg1">
                          <a:lumMod val="85000"/>
                        </a:schemeClr>
                      </a:solidFill>
                      <a:prstDash val="solid"/>
                      <a:round/>
                      <a:headEnd type="none" w="med" len="med"/>
                      <a:tailEnd type="none" w="med" len="med"/>
                    </a:lnL>
                    <a:lnR>
                      <a:noFill/>
                    </a:lnR>
                    <a:lnT>
                      <a:noFill/>
                    </a:lnT>
                    <a:lnB w="28575"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730159272"/>
                  </a:ext>
                </a:extLst>
              </a:tr>
              <a:tr h="537231">
                <a:tc>
                  <a:txBody>
                    <a:bodyPr/>
                    <a:lstStyle/>
                    <a:p>
                      <a:pPr marL="91440" algn="l" fontAlgn="ctr"/>
                      <a:r>
                        <a:rPr lang="en-US" sz="1100" b="1" i="0" u="none" strike="noStrike" dirty="0">
                          <a:solidFill>
                            <a:srgbClr val="000000"/>
                          </a:solidFill>
                          <a:effectLst/>
                          <a:latin typeface="Calibri" panose="020F0502020204030204" pitchFamily="34" charset="0"/>
                        </a:rPr>
                        <a:t>Distributed First</a:t>
                      </a:r>
                    </a:p>
                  </a:txBody>
                  <a:tcPr marL="8491" marR="8491" marT="8491" marB="0" anchor="ctr">
                    <a:lnL w="6350" cap="flat" cmpd="sng" algn="ctr">
                      <a:solidFill>
                        <a:srgbClr val="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91440" algn="l" fontAlgn="b"/>
                      <a:r>
                        <a:rPr lang="en-US" sz="1050" b="0" i="0" u="none" strike="noStrike" dirty="0">
                          <a:solidFill>
                            <a:srgbClr val="000000"/>
                          </a:solidFill>
                          <a:effectLst/>
                          <a:latin typeface="Calibri" panose="020F0502020204030204" pitchFamily="34" charset="0"/>
                        </a:rPr>
                        <a:t>Distributed after contributions are gone</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91440" algn="l" fontAlgn="b"/>
                      <a:r>
                        <a:rPr lang="en-US" sz="1050" b="0" i="0" u="none" strike="noStrike" dirty="0">
                          <a:solidFill>
                            <a:srgbClr val="000000"/>
                          </a:solidFill>
                          <a:effectLst/>
                          <a:latin typeface="Calibri" panose="020F0502020204030204" pitchFamily="34" charset="0"/>
                        </a:rPr>
                        <a:t> Distributed Last</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3589306277"/>
                  </a:ext>
                </a:extLst>
              </a:tr>
              <a:tr h="1583951">
                <a:tc>
                  <a:txBody>
                    <a:bodyPr/>
                    <a:lstStyle/>
                    <a:p>
                      <a:pPr marL="91440" algn="l" fontAlgn="ctr"/>
                      <a:r>
                        <a:rPr lang="en-US" sz="1100" b="1" i="0" u="none" strike="noStrike" dirty="0">
                          <a:solidFill>
                            <a:srgbClr val="000000"/>
                          </a:solidFill>
                          <a:effectLst/>
                          <a:latin typeface="Calibri" panose="020F0502020204030204" pitchFamily="34" charset="0"/>
                        </a:rPr>
                        <a:t>Never subject to income tax or 10% penalty when distributed.</a:t>
                      </a:r>
                    </a:p>
                  </a:txBody>
                  <a:tcPr marL="8491" marR="8491" marT="8491" marB="0" anchor="ctr">
                    <a:lnL w="6350" cap="flat" cmpd="sng" algn="ctr">
                      <a:solidFill>
                        <a:srgbClr val="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91440" algn="l" fontAlgn="b"/>
                      <a:r>
                        <a:rPr lang="en-US" sz="1050" b="0" i="0" u="none" strike="noStrike" dirty="0">
                          <a:solidFill>
                            <a:srgbClr val="000000"/>
                          </a:solidFill>
                          <a:effectLst/>
                          <a:latin typeface="Calibri" panose="020F0502020204030204" pitchFamily="34" charset="0"/>
                        </a:rPr>
                        <a:t>Never subject to income tax when distributed.  May be subject to 10% penalty if under age 59 ½ and conversion is held less than 5 years.</a:t>
                      </a:r>
                    </a:p>
                    <a:p>
                      <a:pPr marL="91440" algn="l" fontAlgn="b"/>
                      <a:endParaRPr lang="en-US" sz="1050" b="0" i="0" u="none" strike="noStrike" dirty="0">
                        <a:solidFill>
                          <a:srgbClr val="000000"/>
                        </a:solidFill>
                        <a:effectLst/>
                        <a:latin typeface="Calibri" panose="020F0502020204030204" pitchFamily="34" charset="0"/>
                      </a:endParaRPr>
                    </a:p>
                    <a:p>
                      <a:pPr marL="91440" algn="l" fontAlgn="b"/>
                      <a:r>
                        <a:rPr lang="en-US" sz="1050" b="0" i="0" u="none" strike="noStrike" dirty="0" smtClean="0">
                          <a:solidFill>
                            <a:srgbClr val="000000"/>
                          </a:solidFill>
                          <a:effectLst/>
                          <a:latin typeface="Calibri" panose="020F0502020204030204" pitchFamily="34" charset="0"/>
                        </a:rPr>
                        <a:t>Conversion and rollover contributions, on a first in, </a:t>
                      </a:r>
                      <a:r>
                        <a:rPr lang="en-US" sz="1050" b="0" i="0" u="none" strike="noStrike" dirty="0">
                          <a:solidFill>
                            <a:srgbClr val="000000"/>
                          </a:solidFill>
                          <a:effectLst/>
                          <a:latin typeface="Calibri" panose="020F0502020204030204" pitchFamily="34" charset="0"/>
                        </a:rPr>
                        <a:t>first </a:t>
                      </a:r>
                      <a:r>
                        <a:rPr lang="en-US" sz="1050" b="0" i="0" u="none" strike="noStrike" dirty="0" smtClean="0">
                          <a:solidFill>
                            <a:srgbClr val="000000"/>
                          </a:solidFill>
                          <a:effectLst/>
                          <a:latin typeface="Calibri" panose="020F0502020204030204" pitchFamily="34" charset="0"/>
                        </a:rPr>
                        <a:t>out basis (generally, total conversions and rollovers from the earliest year first).</a:t>
                      </a:r>
                      <a:endParaRPr lang="en-US" sz="1050" b="0" i="0" u="none" strike="noStrike" dirty="0">
                        <a:solidFill>
                          <a:srgbClr val="000000"/>
                        </a:solidFill>
                        <a:effectLst/>
                        <a:latin typeface="Calibri" panose="020F0502020204030204" pitchFamily="34" charset="0"/>
                      </a:endParaRPr>
                    </a:p>
                    <a:p>
                      <a:pPr marL="91440" algn="l" fontAlgn="b"/>
                      <a:endParaRPr lang="en-US" sz="1050" b="0" i="0" u="none" strike="noStrike" dirty="0">
                        <a:solidFill>
                          <a:srgbClr val="000000"/>
                        </a:solidFill>
                        <a:effectLst/>
                        <a:latin typeface="Calibri" panose="020F0502020204030204" pitchFamily="34" charset="0"/>
                      </a:endParaRPr>
                    </a:p>
                    <a:p>
                      <a:pPr marL="91440" algn="l" fontAlgn="b"/>
                      <a:r>
                        <a:rPr lang="en-US" sz="1050" b="0" i="0" u="none" strike="noStrike" dirty="0">
                          <a:solidFill>
                            <a:srgbClr val="000000"/>
                          </a:solidFill>
                          <a:effectLst/>
                          <a:latin typeface="Calibri" panose="020F0502020204030204" pitchFamily="34" charset="0"/>
                        </a:rPr>
                        <a:t>If converted amounts was part pre-tax and part after-tax the pre-tax amount is distributed first.</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tc>
                  <a:txBody>
                    <a:bodyPr/>
                    <a:lstStyle/>
                    <a:p>
                      <a:pPr marL="91440" algn="l" fontAlgn="b"/>
                      <a:r>
                        <a:rPr lang="en-US" sz="1050" b="0" i="0" u="none" strike="noStrike" dirty="0" smtClean="0">
                          <a:solidFill>
                            <a:srgbClr val="000000"/>
                          </a:solidFill>
                          <a:effectLst/>
                          <a:latin typeface="Calibri" panose="020F0502020204030204" pitchFamily="34" charset="0"/>
                        </a:rPr>
                        <a:t>Earnings will be subject to taxes if under 59 ½ and the five year requirement has not</a:t>
                      </a:r>
                      <a:r>
                        <a:rPr lang="en-US" sz="1050" b="0" i="0" u="none" strike="noStrike" baseline="0" dirty="0" smtClean="0">
                          <a:solidFill>
                            <a:srgbClr val="000000"/>
                          </a:solidFill>
                          <a:effectLst/>
                          <a:latin typeface="Calibri" panose="020F0502020204030204" pitchFamily="34" charset="0"/>
                        </a:rPr>
                        <a:t> been met. The 10% penalty will also be imposed unless some other exception applies (death, disability, etc.).  </a:t>
                      </a:r>
                      <a:r>
                        <a:rPr lang="en-US" sz="1050" b="0" i="0" u="none" strike="noStrike" dirty="0" smtClean="0">
                          <a:solidFill>
                            <a:srgbClr val="000000"/>
                          </a:solidFill>
                          <a:effectLst/>
                          <a:latin typeface="Calibri" panose="020F0502020204030204" pitchFamily="34" charset="0"/>
                        </a:rPr>
                        <a:t> </a:t>
                      </a:r>
                      <a:endParaRPr lang="en-US" sz="1050" b="0" i="0" u="none" strike="noStrike" dirty="0">
                        <a:solidFill>
                          <a:srgbClr val="000000"/>
                        </a:solidFill>
                        <a:effectLst/>
                        <a:latin typeface="Calibri" panose="020F0502020204030204" pitchFamily="34" charset="0"/>
                      </a:endParaRPr>
                    </a:p>
                    <a:p>
                      <a:pPr marL="91440" algn="l" fontAlgn="b"/>
                      <a:endParaRPr lang="en-US" sz="1050" b="0" i="0" u="none" strike="noStrike" dirty="0">
                        <a:solidFill>
                          <a:srgbClr val="000000"/>
                        </a:solidFill>
                        <a:effectLst/>
                        <a:latin typeface="Calibri" panose="020F0502020204030204" pitchFamily="34" charset="0"/>
                      </a:endParaRPr>
                    </a:p>
                    <a:p>
                      <a:pPr marL="91440" algn="l" fontAlgn="b"/>
                      <a:r>
                        <a:rPr lang="en-US" sz="1050" b="0" i="0" u="none" strike="noStrike" dirty="0">
                          <a:solidFill>
                            <a:srgbClr val="000000"/>
                          </a:solidFill>
                          <a:effectLst/>
                          <a:latin typeface="Calibri" panose="020F0502020204030204" pitchFamily="34" charset="0"/>
                        </a:rPr>
                        <a:t>Tax and penalty free if qualified.</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xmlns="" val="885176786"/>
                  </a:ext>
                </a:extLst>
              </a:tr>
              <a:tr h="1000733">
                <a:tc>
                  <a:txBody>
                    <a:bodyPr/>
                    <a:lstStyle/>
                    <a:p>
                      <a:pPr marL="91440" algn="l" fontAlgn="b"/>
                      <a:r>
                        <a:rPr lang="en-US" sz="1100" b="1" i="0" u="none" strike="noStrike" dirty="0">
                          <a:solidFill>
                            <a:srgbClr val="000000"/>
                          </a:solidFill>
                          <a:effectLst/>
                          <a:latin typeface="Calibri" panose="020F0502020204030204" pitchFamily="34" charset="0"/>
                        </a:rPr>
                        <a:t>Distributions to beneficiaries are never subject to income tax or the 10% penalty.</a:t>
                      </a:r>
                    </a:p>
                  </a:txBody>
                  <a:tcPr marL="8491" marR="8491" marT="8491" marB="0" anchor="ctr">
                    <a:lnL w="6350" cap="flat" cmpd="sng" algn="ctr">
                      <a:solidFill>
                        <a:srgbClr val="FFFFFF"/>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91440" algn="l" fontAlgn="b"/>
                      <a:r>
                        <a:rPr lang="en-US" sz="1050" b="0" i="0" u="none" strike="noStrike" dirty="0">
                          <a:solidFill>
                            <a:srgbClr val="000000"/>
                          </a:solidFill>
                          <a:effectLst/>
                          <a:latin typeface="Calibri" panose="020F0502020204030204" pitchFamily="34" charset="0"/>
                        </a:rPr>
                        <a:t>Distributions to beneficiaries are never subject to the 10% penalty.</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91440" algn="l" fontAlgn="b"/>
                      <a:r>
                        <a:rPr lang="en-US" sz="1050" b="0" i="0" u="none" strike="noStrike" dirty="0">
                          <a:solidFill>
                            <a:srgbClr val="000000"/>
                          </a:solidFill>
                          <a:effectLst/>
                          <a:latin typeface="Calibri" panose="020F0502020204030204" pitchFamily="34" charset="0"/>
                        </a:rPr>
                        <a:t>If account owner dies before 5 years beneficiary must hold balance of 5 years in order to have a tax free distribution.  Distributions to beneficiaries are never subject to the 10% penalty.</a:t>
                      </a:r>
                    </a:p>
                  </a:txBody>
                  <a:tcPr marL="8491" marR="8491" marT="8491" marB="0" anchor="ctr">
                    <a:lnL w="6350" cap="flat" cmpd="sng" algn="ctr">
                      <a:solidFill>
                        <a:schemeClr val="bg1">
                          <a:lumMod val="85000"/>
                        </a:schemeClr>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118811321"/>
                  </a:ext>
                </a:extLst>
              </a:tr>
            </a:tbl>
          </a:graphicData>
        </a:graphic>
      </p:graphicFrame>
      <p:sp>
        <p:nvSpPr>
          <p:cNvPr id="5" name="Rectangle 4">
            <a:extLst>
              <a:ext uri="{FF2B5EF4-FFF2-40B4-BE49-F238E27FC236}">
                <a16:creationId xmlns:a16="http://schemas.microsoft.com/office/drawing/2014/main" xmlns="" id="{7AF2202B-1F91-4BE3-B75E-C4158669CD18}"/>
              </a:ext>
            </a:extLst>
          </p:cNvPr>
          <p:cNvSpPr/>
          <p:nvPr/>
        </p:nvSpPr>
        <p:spPr>
          <a:xfrm>
            <a:off x="601209" y="5582106"/>
            <a:ext cx="5997415" cy="276999"/>
          </a:xfrm>
          <a:prstGeom prst="rect">
            <a:avLst/>
          </a:prstGeom>
        </p:spPr>
        <p:txBody>
          <a:bodyPr wrap="square">
            <a:spAutoFit/>
          </a:bodyPr>
          <a:lstStyle/>
          <a:p>
            <a:r>
              <a:rPr lang="en-US" sz="1200" dirty="0"/>
              <a:t>Source:  </a:t>
            </a:r>
            <a:r>
              <a:rPr lang="en-US" sz="1200" dirty="0">
                <a:hlinkClick r:id="rId3">
                  <a:extLst>
                    <a:ext uri="{A12FA001-AC4F-418D-AE19-62706E023703}">
                      <ahyp:hlinkClr xmlns:ahyp="http://schemas.microsoft.com/office/drawing/2018/hyperlinkcolor" xmlns="" val="tx"/>
                    </a:ext>
                  </a:extLst>
                </a:hlinkClick>
              </a:rPr>
              <a:t>https://www.irs.gov/publications/p590b/ch02.html</a:t>
            </a:r>
            <a:r>
              <a:rPr lang="en-US" sz="1200" dirty="0"/>
              <a:t>; accessed Jan 2020  </a:t>
            </a:r>
          </a:p>
        </p:txBody>
      </p:sp>
    </p:spTree>
    <p:extLst>
      <p:ext uri="{BB962C8B-B14F-4D97-AF65-F5344CB8AC3E}">
        <p14:creationId xmlns:p14="http://schemas.microsoft.com/office/powerpoint/2010/main" val="41619434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C6F0C40E-784A-4EA5-92B5-52E140F7C76C}"/>
              </a:ext>
            </a:extLst>
          </p:cNvPr>
          <p:cNvSpPr>
            <a:spLocks noGrp="1"/>
          </p:cNvSpPr>
          <p:nvPr>
            <p:ph type="body" sz="quarter" idx="10"/>
          </p:nvPr>
        </p:nvSpPr>
        <p:spPr/>
        <p:txBody>
          <a:bodyPr/>
          <a:lstStyle/>
          <a:p>
            <a:r>
              <a:rPr lang="en-US" dirty="0"/>
              <a:t>Roth IRA-5 Year Rules</a:t>
            </a:r>
          </a:p>
        </p:txBody>
      </p:sp>
      <p:cxnSp>
        <p:nvCxnSpPr>
          <p:cNvPr id="4" name="Straight Connector 3">
            <a:extLst>
              <a:ext uri="{FF2B5EF4-FFF2-40B4-BE49-F238E27FC236}">
                <a16:creationId xmlns:a16="http://schemas.microsoft.com/office/drawing/2014/main" xmlns="" id="{C218B8DA-2C1E-4895-8255-F2559AA5EFEA}"/>
              </a:ext>
            </a:extLst>
          </p:cNvPr>
          <p:cNvCxnSpPr/>
          <p:nvPr/>
        </p:nvCxnSpPr>
        <p:spPr>
          <a:xfrm>
            <a:off x="6096000" y="1889760"/>
            <a:ext cx="0" cy="393192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xmlns="" id="{23B7611C-C4CD-4E20-A467-B93F5FD39FF0}"/>
              </a:ext>
            </a:extLst>
          </p:cNvPr>
          <p:cNvGrpSpPr/>
          <p:nvPr/>
        </p:nvGrpSpPr>
        <p:grpSpPr>
          <a:xfrm>
            <a:off x="647700" y="1889760"/>
            <a:ext cx="2428875" cy="443865"/>
            <a:chOff x="647700" y="1889760"/>
            <a:chExt cx="2428875" cy="443865"/>
          </a:xfrm>
        </p:grpSpPr>
        <p:sp>
          <p:nvSpPr>
            <p:cNvPr id="6" name="Rectangle: Rounded Corners 5">
              <a:extLst>
                <a:ext uri="{FF2B5EF4-FFF2-40B4-BE49-F238E27FC236}">
                  <a16:creationId xmlns:a16="http://schemas.microsoft.com/office/drawing/2014/main" xmlns="" id="{8BDAE9F9-4730-45BD-95B4-FB3DD35803CA}"/>
                </a:ext>
              </a:extLst>
            </p:cNvPr>
            <p:cNvSpPr/>
            <p:nvPr/>
          </p:nvSpPr>
          <p:spPr>
            <a:xfrm>
              <a:off x="647700" y="1889760"/>
              <a:ext cx="2428875" cy="443865"/>
            </a:xfrm>
            <a:prstGeom prst="roundRect">
              <a:avLst>
                <a:gd name="adj" fmla="val 8084"/>
              </a:avLst>
            </a:prstGeom>
            <a:gradFill>
              <a:gsLst>
                <a:gs pos="0">
                  <a:srgbClr val="002464"/>
                </a:gs>
                <a:gs pos="100000">
                  <a:srgbClr val="00B0F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A5C616B4-B2A0-4E1C-8224-6B4F1EFC33E1}"/>
                </a:ext>
              </a:extLst>
            </p:cNvPr>
            <p:cNvSpPr/>
            <p:nvPr/>
          </p:nvSpPr>
          <p:spPr>
            <a:xfrm>
              <a:off x="670560" y="1920240"/>
              <a:ext cx="1533177" cy="369332"/>
            </a:xfrm>
            <a:prstGeom prst="rect">
              <a:avLst/>
            </a:prstGeom>
          </p:spPr>
          <p:txBody>
            <a:bodyPr wrap="none">
              <a:spAutoFit/>
            </a:bodyPr>
            <a:lstStyle/>
            <a:p>
              <a:r>
                <a:rPr lang="en-US" b="1" dirty="0">
                  <a:solidFill>
                    <a:schemeClr val="bg1"/>
                  </a:solidFill>
                  <a:latin typeface="+mj-lt"/>
                </a:rPr>
                <a:t>5 year rule #1:</a:t>
              </a:r>
            </a:p>
          </p:txBody>
        </p:sp>
      </p:grpSp>
      <p:grpSp>
        <p:nvGrpSpPr>
          <p:cNvPr id="8" name="Group 7">
            <a:extLst>
              <a:ext uri="{FF2B5EF4-FFF2-40B4-BE49-F238E27FC236}">
                <a16:creationId xmlns:a16="http://schemas.microsoft.com/office/drawing/2014/main" xmlns="" id="{BEE5EB0E-C088-4D5F-869B-E5EE63518DD9}"/>
              </a:ext>
            </a:extLst>
          </p:cNvPr>
          <p:cNvGrpSpPr/>
          <p:nvPr/>
        </p:nvGrpSpPr>
        <p:grpSpPr>
          <a:xfrm>
            <a:off x="6350000" y="1882973"/>
            <a:ext cx="2428875" cy="443865"/>
            <a:chOff x="647700" y="1889760"/>
            <a:chExt cx="2428875" cy="443865"/>
          </a:xfrm>
        </p:grpSpPr>
        <p:sp>
          <p:nvSpPr>
            <p:cNvPr id="9" name="Rectangle: Rounded Corners 8">
              <a:extLst>
                <a:ext uri="{FF2B5EF4-FFF2-40B4-BE49-F238E27FC236}">
                  <a16:creationId xmlns:a16="http://schemas.microsoft.com/office/drawing/2014/main" xmlns="" id="{F7857D22-237B-46E8-82F4-A38494FDF21E}"/>
                </a:ext>
              </a:extLst>
            </p:cNvPr>
            <p:cNvSpPr/>
            <p:nvPr/>
          </p:nvSpPr>
          <p:spPr>
            <a:xfrm>
              <a:off x="647700" y="1889760"/>
              <a:ext cx="2428875" cy="443865"/>
            </a:xfrm>
            <a:prstGeom prst="roundRect">
              <a:avLst>
                <a:gd name="adj" fmla="val 8084"/>
              </a:avLst>
            </a:prstGeom>
            <a:gradFill>
              <a:gsLst>
                <a:gs pos="0">
                  <a:srgbClr val="002464"/>
                </a:gs>
                <a:gs pos="100000">
                  <a:srgbClr val="00B0F0"/>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F996CE1D-0406-4671-B3FC-D513879CEEC5}"/>
                </a:ext>
              </a:extLst>
            </p:cNvPr>
            <p:cNvSpPr/>
            <p:nvPr/>
          </p:nvSpPr>
          <p:spPr>
            <a:xfrm>
              <a:off x="670560" y="1920240"/>
              <a:ext cx="1533177" cy="369332"/>
            </a:xfrm>
            <a:prstGeom prst="rect">
              <a:avLst/>
            </a:prstGeom>
          </p:spPr>
          <p:txBody>
            <a:bodyPr wrap="none">
              <a:spAutoFit/>
            </a:bodyPr>
            <a:lstStyle/>
            <a:p>
              <a:r>
                <a:rPr lang="en-US" b="1" dirty="0">
                  <a:solidFill>
                    <a:schemeClr val="bg1"/>
                  </a:solidFill>
                  <a:latin typeface="+mj-lt"/>
                </a:rPr>
                <a:t>5 year rule #2:</a:t>
              </a:r>
            </a:p>
          </p:txBody>
        </p:sp>
      </p:grpSp>
      <p:sp>
        <p:nvSpPr>
          <p:cNvPr id="11" name="Rectangle 10">
            <a:extLst>
              <a:ext uri="{FF2B5EF4-FFF2-40B4-BE49-F238E27FC236}">
                <a16:creationId xmlns:a16="http://schemas.microsoft.com/office/drawing/2014/main" xmlns="" id="{C3452185-8B37-4D81-BFA7-677104F8039C}"/>
              </a:ext>
            </a:extLst>
          </p:cNvPr>
          <p:cNvSpPr/>
          <p:nvPr/>
        </p:nvSpPr>
        <p:spPr>
          <a:xfrm>
            <a:off x="647700" y="2506217"/>
            <a:ext cx="5029200" cy="2139047"/>
          </a:xfrm>
          <a:prstGeom prst="rect">
            <a:avLst/>
          </a:prstGeom>
        </p:spPr>
        <p:txBody>
          <a:bodyPr wrap="square">
            <a:spAutoFit/>
          </a:bodyPr>
          <a:lstStyle/>
          <a:p>
            <a:pPr>
              <a:spcAft>
                <a:spcPts val="600"/>
              </a:spcAft>
            </a:pPr>
            <a:r>
              <a:rPr lang="en-US" sz="1600" b="1" dirty="0">
                <a:latin typeface="+mj-lt"/>
              </a:rPr>
              <a:t>Applies to all Roth IRA’s and determines </a:t>
            </a:r>
            <a:r>
              <a:rPr lang="en-US" sz="1600" dirty="0">
                <a:latin typeface="+mj-lt"/>
              </a:rPr>
              <a:t>if distributions of earnings are taxable</a:t>
            </a:r>
            <a:r>
              <a:rPr lang="en-US" sz="1600" dirty="0" smtClean="0">
                <a:latin typeface="+mj-lt"/>
              </a:rPr>
              <a:t>. Roth IRA distributions are qualified if the tax payer’s </a:t>
            </a:r>
            <a:r>
              <a:rPr lang="en-US" sz="1600" b="1" dirty="0" smtClean="0">
                <a:latin typeface="+mj-lt"/>
              </a:rPr>
              <a:t>first</a:t>
            </a:r>
            <a:r>
              <a:rPr lang="en-US" sz="1600" dirty="0" smtClean="0">
                <a:latin typeface="+mj-lt"/>
              </a:rPr>
              <a:t> Roth IRA contribution has aged 5 years (Five Year Rule #1) AND the taxpayer is older than 59 ½.</a:t>
            </a:r>
            <a:endParaRPr lang="en-US" sz="1600" dirty="0">
              <a:latin typeface="+mj-lt"/>
            </a:endParaRPr>
          </a:p>
          <a:p>
            <a:pPr>
              <a:spcAft>
                <a:spcPts val="600"/>
              </a:spcAft>
            </a:pPr>
            <a:r>
              <a:rPr lang="en-US" sz="1600" dirty="0">
                <a:latin typeface="+mj-lt"/>
              </a:rPr>
              <a:t>If a distribution is qualified, all funds come out of the Roth IRA income tax and penalty tax free.  If the distribution is not qualified a distribution of earnings will be subject to income tax and the early distribution penalty if applicable.</a:t>
            </a:r>
          </a:p>
        </p:txBody>
      </p:sp>
      <p:sp>
        <p:nvSpPr>
          <p:cNvPr id="12" name="Rectangle 11">
            <a:extLst>
              <a:ext uri="{FF2B5EF4-FFF2-40B4-BE49-F238E27FC236}">
                <a16:creationId xmlns:a16="http://schemas.microsoft.com/office/drawing/2014/main" xmlns="" id="{552ACAA1-CC23-48E9-9771-092D618D6FCF}"/>
              </a:ext>
            </a:extLst>
          </p:cNvPr>
          <p:cNvSpPr/>
          <p:nvPr/>
        </p:nvSpPr>
        <p:spPr>
          <a:xfrm>
            <a:off x="6350000" y="2506217"/>
            <a:ext cx="5029200" cy="2877711"/>
          </a:xfrm>
          <a:prstGeom prst="rect">
            <a:avLst/>
          </a:prstGeom>
        </p:spPr>
        <p:txBody>
          <a:bodyPr wrap="square">
            <a:spAutoFit/>
          </a:bodyPr>
          <a:lstStyle/>
          <a:p>
            <a:pPr>
              <a:spcAft>
                <a:spcPts val="600"/>
              </a:spcAft>
            </a:pPr>
            <a:r>
              <a:rPr lang="en-US" sz="1600" b="1" dirty="0">
                <a:latin typeface="+mj-lt"/>
              </a:rPr>
              <a:t>Applies to all Roth conversions </a:t>
            </a:r>
            <a:r>
              <a:rPr lang="en-US" sz="1600" dirty="0">
                <a:latin typeface="+mj-lt"/>
              </a:rPr>
              <a:t>(including conversions from employer plans). </a:t>
            </a:r>
          </a:p>
          <a:p>
            <a:pPr>
              <a:spcAft>
                <a:spcPts val="600"/>
              </a:spcAft>
            </a:pPr>
            <a:r>
              <a:rPr lang="en-US" sz="1600" dirty="0">
                <a:latin typeface="+mj-lt"/>
              </a:rPr>
              <a:t>If converted amounts are distributed before they have been held for 5 years, AND the account owner is under the age of 59 ½ at the time of the distribution the 10% penalty early distribution penalty will be applied to the amount of the distribution (If after-tax amounts are converted to the Roth, the distribution of the after-tax amounts will never be subject to the penalty.) this rule applies separately to each conversion.  If you have conversions in 3 different years , you have 3 different 5-year holding periods to track.</a:t>
            </a:r>
          </a:p>
        </p:txBody>
      </p:sp>
    </p:spTree>
    <p:extLst>
      <p:ext uri="{BB962C8B-B14F-4D97-AF65-F5344CB8AC3E}">
        <p14:creationId xmlns:p14="http://schemas.microsoft.com/office/powerpoint/2010/main" val="39851730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56993C7B-C1B1-42E2-8F3A-E31242B34E10}"/>
              </a:ext>
            </a:extLst>
          </p:cNvPr>
          <p:cNvGrpSpPr/>
          <p:nvPr/>
        </p:nvGrpSpPr>
        <p:grpSpPr>
          <a:xfrm>
            <a:off x="6358534" y="-2"/>
            <a:ext cx="5833466" cy="4264931"/>
            <a:chOff x="6358534" y="-2"/>
            <a:chExt cx="5833466" cy="4264931"/>
          </a:xfrm>
        </p:grpSpPr>
        <p:pic>
          <p:nvPicPr>
            <p:cNvPr id="26" name="Picture 25">
              <a:extLst>
                <a:ext uri="{FF2B5EF4-FFF2-40B4-BE49-F238E27FC236}">
                  <a16:creationId xmlns:a16="http://schemas.microsoft.com/office/drawing/2014/main" xmlns="" id="{C96529B9-B105-4390-B90F-48363E7920C6}"/>
                </a:ext>
              </a:extLst>
            </p:cNvPr>
            <p:cNvPicPr>
              <a:picLocks noChangeAspect="1"/>
            </p:cNvPicPr>
            <p:nvPr/>
          </p:nvPicPr>
          <p:blipFill>
            <a:blip r:embed="rId3"/>
            <a:stretch>
              <a:fillRect/>
            </a:stretch>
          </p:blipFill>
          <p:spPr>
            <a:xfrm>
              <a:off x="6591300" y="0"/>
              <a:ext cx="5600700" cy="3752850"/>
            </a:xfrm>
            <a:prstGeom prst="rect">
              <a:avLst/>
            </a:prstGeom>
          </p:spPr>
        </p:pic>
        <p:sp>
          <p:nvSpPr>
            <p:cNvPr id="27" name="Rectangle 26">
              <a:extLst>
                <a:ext uri="{FF2B5EF4-FFF2-40B4-BE49-F238E27FC236}">
                  <a16:creationId xmlns:a16="http://schemas.microsoft.com/office/drawing/2014/main" xmlns="" id="{29CAAAE3-11E1-4EAD-A660-BD9CD7A0EE55}"/>
                </a:ext>
              </a:extLst>
            </p:cNvPr>
            <p:cNvSpPr/>
            <p:nvPr/>
          </p:nvSpPr>
          <p:spPr>
            <a:xfrm>
              <a:off x="6431280" y="1480504"/>
              <a:ext cx="5760720"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7888134C-4312-4BF7-B00D-ABB3C6A9704A}"/>
                </a:ext>
              </a:extLst>
            </p:cNvPr>
            <p:cNvSpPr/>
            <p:nvPr/>
          </p:nvSpPr>
          <p:spPr>
            <a:xfrm>
              <a:off x="6431280" y="1628047"/>
              <a:ext cx="5760720"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ED16D62C-F08E-47DF-82BD-9FD67FCEA4A0}"/>
                </a:ext>
              </a:extLst>
            </p:cNvPr>
            <p:cNvSpPr/>
            <p:nvPr/>
          </p:nvSpPr>
          <p:spPr>
            <a:xfrm rot="5400000">
              <a:off x="5516153" y="960201"/>
              <a:ext cx="4264929"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C9811407-E22F-48E8-B80A-B58477D1F56C}"/>
                </a:ext>
              </a:extLst>
            </p:cNvPr>
            <p:cNvSpPr/>
            <p:nvPr/>
          </p:nvSpPr>
          <p:spPr>
            <a:xfrm rot="5400000">
              <a:off x="5398333" y="960199"/>
              <a:ext cx="4264929"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Rounded Corners 21">
            <a:extLst>
              <a:ext uri="{FF2B5EF4-FFF2-40B4-BE49-F238E27FC236}">
                <a16:creationId xmlns:a16="http://schemas.microsoft.com/office/drawing/2014/main" xmlns="" id="{8C5BC636-ACE9-4048-85DF-065744624BC5}"/>
              </a:ext>
            </a:extLst>
          </p:cNvPr>
          <p:cNvSpPr/>
          <p:nvPr/>
        </p:nvSpPr>
        <p:spPr>
          <a:xfrm>
            <a:off x="2560321" y="2635698"/>
            <a:ext cx="1188720" cy="400110"/>
          </a:xfrm>
          <a:prstGeom prst="roundRect">
            <a:avLst>
              <a:gd name="adj" fmla="val 1476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xmlns="" id="{293441E7-5D71-4EF4-A029-925F878D1AD9}"/>
              </a:ext>
            </a:extLst>
          </p:cNvPr>
          <p:cNvSpPr>
            <a:spLocks noGrp="1"/>
          </p:cNvSpPr>
          <p:nvPr>
            <p:ph type="body" sz="quarter" idx="10"/>
          </p:nvPr>
        </p:nvSpPr>
        <p:spPr/>
        <p:txBody>
          <a:bodyPr/>
          <a:lstStyle/>
          <a:p>
            <a:r>
              <a:rPr lang="en-US" dirty="0"/>
              <a:t>Convert "Tax Deferred" to "Tax  Free"</a:t>
            </a:r>
          </a:p>
          <a:p>
            <a:endParaRPr lang="en-US" dirty="0"/>
          </a:p>
        </p:txBody>
      </p:sp>
      <p:sp>
        <p:nvSpPr>
          <p:cNvPr id="3" name="Rectangle 2">
            <a:extLst>
              <a:ext uri="{FF2B5EF4-FFF2-40B4-BE49-F238E27FC236}">
                <a16:creationId xmlns:a16="http://schemas.microsoft.com/office/drawing/2014/main" xmlns="" id="{EDDE19A4-47AF-46B1-88AA-A78B468E10D0}"/>
              </a:ext>
            </a:extLst>
          </p:cNvPr>
          <p:cNvSpPr/>
          <p:nvPr/>
        </p:nvSpPr>
        <p:spPr>
          <a:xfrm>
            <a:off x="4552016" y="1572588"/>
            <a:ext cx="2586490" cy="707886"/>
          </a:xfrm>
          <a:prstGeom prst="rect">
            <a:avLst/>
          </a:prstGeom>
        </p:spPr>
        <p:txBody>
          <a:bodyPr wrap="square">
            <a:spAutoFit/>
          </a:bodyPr>
          <a:lstStyle/>
          <a:p>
            <a:r>
              <a:rPr lang="en-US" sz="2000" b="1" dirty="0">
                <a:latin typeface="+mj-lt"/>
              </a:rPr>
              <a:t>Taxes are due at the time of conversion.</a:t>
            </a:r>
          </a:p>
        </p:txBody>
      </p:sp>
      <p:grpSp>
        <p:nvGrpSpPr>
          <p:cNvPr id="6" name="Group 5">
            <a:extLst>
              <a:ext uri="{FF2B5EF4-FFF2-40B4-BE49-F238E27FC236}">
                <a16:creationId xmlns:a16="http://schemas.microsoft.com/office/drawing/2014/main" xmlns="" id="{91FC684E-90B6-4A36-8034-F4A48B786998}"/>
              </a:ext>
            </a:extLst>
          </p:cNvPr>
          <p:cNvGrpSpPr/>
          <p:nvPr/>
        </p:nvGrpSpPr>
        <p:grpSpPr>
          <a:xfrm>
            <a:off x="3826907" y="1565556"/>
            <a:ext cx="642426" cy="628766"/>
            <a:chOff x="9220200" y="6510338"/>
            <a:chExt cx="2314576" cy="2265362"/>
          </a:xfrm>
          <a:solidFill>
            <a:schemeClr val="tx2"/>
          </a:solidFill>
        </p:grpSpPr>
        <p:sp>
          <p:nvSpPr>
            <p:cNvPr id="9" name="Freeform 269">
              <a:extLst>
                <a:ext uri="{FF2B5EF4-FFF2-40B4-BE49-F238E27FC236}">
                  <a16:creationId xmlns:a16="http://schemas.microsoft.com/office/drawing/2014/main" xmlns="" id="{98FC3CE6-DDF5-4146-B4BD-A276074224F4}"/>
                </a:ext>
              </a:extLst>
            </p:cNvPr>
            <p:cNvSpPr>
              <a:spLocks/>
            </p:cNvSpPr>
            <p:nvPr/>
          </p:nvSpPr>
          <p:spPr bwMode="auto">
            <a:xfrm>
              <a:off x="10180638" y="7643813"/>
              <a:ext cx="439738" cy="657225"/>
            </a:xfrm>
            <a:custGeom>
              <a:avLst/>
              <a:gdLst>
                <a:gd name="T0" fmla="*/ 129 w 177"/>
                <a:gd name="T1" fmla="*/ 28 h 266"/>
                <a:gd name="T2" fmla="*/ 108 w 177"/>
                <a:gd name="T3" fmla="*/ 9 h 266"/>
                <a:gd name="T4" fmla="*/ 98 w 177"/>
                <a:gd name="T5" fmla="*/ 0 h 266"/>
                <a:gd name="T6" fmla="*/ 70 w 177"/>
                <a:gd name="T7" fmla="*/ 3 h 266"/>
                <a:gd name="T8" fmla="*/ 67 w 177"/>
                <a:gd name="T9" fmla="*/ 23 h 266"/>
                <a:gd name="T10" fmla="*/ 24 w 177"/>
                <a:gd name="T11" fmla="*/ 39 h 266"/>
                <a:gd name="T12" fmla="*/ 1 w 177"/>
                <a:gd name="T13" fmla="*/ 75 h 266"/>
                <a:gd name="T14" fmla="*/ 0 w 177"/>
                <a:gd name="T15" fmla="*/ 84 h 266"/>
                <a:gd name="T16" fmla="*/ 0 w 177"/>
                <a:gd name="T17" fmla="*/ 97 h 266"/>
                <a:gd name="T18" fmla="*/ 20 w 177"/>
                <a:gd name="T19" fmla="*/ 132 h 266"/>
                <a:gd name="T20" fmla="*/ 67 w 177"/>
                <a:gd name="T21" fmla="*/ 149 h 266"/>
                <a:gd name="T22" fmla="*/ 122 w 177"/>
                <a:gd name="T23" fmla="*/ 161 h 266"/>
                <a:gd name="T24" fmla="*/ 134 w 177"/>
                <a:gd name="T25" fmla="*/ 169 h 266"/>
                <a:gd name="T26" fmla="*/ 136 w 177"/>
                <a:gd name="T27" fmla="*/ 178 h 266"/>
                <a:gd name="T28" fmla="*/ 136 w 177"/>
                <a:gd name="T29" fmla="*/ 184 h 266"/>
                <a:gd name="T30" fmla="*/ 126 w 177"/>
                <a:gd name="T31" fmla="*/ 201 h 266"/>
                <a:gd name="T32" fmla="*/ 67 w 177"/>
                <a:gd name="T33" fmla="*/ 209 h 266"/>
                <a:gd name="T34" fmla="*/ 41 w 177"/>
                <a:gd name="T35" fmla="*/ 187 h 266"/>
                <a:gd name="T36" fmla="*/ 40 w 177"/>
                <a:gd name="T37" fmla="*/ 180 h 266"/>
                <a:gd name="T38" fmla="*/ 40 w 177"/>
                <a:gd name="T39" fmla="*/ 171 h 266"/>
                <a:gd name="T40" fmla="*/ 9 w 177"/>
                <a:gd name="T41" fmla="*/ 164 h 266"/>
                <a:gd name="T42" fmla="*/ 0 w 177"/>
                <a:gd name="T43" fmla="*/ 175 h 266"/>
                <a:gd name="T44" fmla="*/ 2 w 177"/>
                <a:gd name="T45" fmla="*/ 196 h 266"/>
                <a:gd name="T46" fmla="*/ 34 w 177"/>
                <a:gd name="T47" fmla="*/ 235 h 266"/>
                <a:gd name="T48" fmla="*/ 67 w 177"/>
                <a:gd name="T49" fmla="*/ 258 h 266"/>
                <a:gd name="T50" fmla="*/ 77 w 177"/>
                <a:gd name="T51" fmla="*/ 266 h 266"/>
                <a:gd name="T52" fmla="*/ 105 w 177"/>
                <a:gd name="T53" fmla="*/ 264 h 266"/>
                <a:gd name="T54" fmla="*/ 108 w 177"/>
                <a:gd name="T55" fmla="*/ 245 h 266"/>
                <a:gd name="T56" fmla="*/ 154 w 177"/>
                <a:gd name="T57" fmla="*/ 229 h 266"/>
                <a:gd name="T58" fmla="*/ 171 w 177"/>
                <a:gd name="T59" fmla="*/ 206 h 266"/>
                <a:gd name="T60" fmla="*/ 177 w 177"/>
                <a:gd name="T61" fmla="*/ 175 h 266"/>
                <a:gd name="T62" fmla="*/ 155 w 177"/>
                <a:gd name="T63" fmla="*/ 136 h 266"/>
                <a:gd name="T64" fmla="*/ 134 w 177"/>
                <a:gd name="T65" fmla="*/ 127 h 266"/>
                <a:gd name="T66" fmla="*/ 108 w 177"/>
                <a:gd name="T67" fmla="*/ 120 h 266"/>
                <a:gd name="T68" fmla="*/ 59 w 177"/>
                <a:gd name="T69" fmla="*/ 108 h 266"/>
                <a:gd name="T70" fmla="*/ 40 w 177"/>
                <a:gd name="T71" fmla="*/ 90 h 266"/>
                <a:gd name="T72" fmla="*/ 41 w 177"/>
                <a:gd name="T73" fmla="*/ 82 h 266"/>
                <a:gd name="T74" fmla="*/ 67 w 177"/>
                <a:gd name="T75" fmla="*/ 59 h 266"/>
                <a:gd name="T76" fmla="*/ 123 w 177"/>
                <a:gd name="T77" fmla="*/ 68 h 266"/>
                <a:gd name="T78" fmla="*/ 132 w 177"/>
                <a:gd name="T79" fmla="*/ 95 h 266"/>
                <a:gd name="T80" fmla="*/ 159 w 177"/>
                <a:gd name="T81" fmla="*/ 98 h 266"/>
                <a:gd name="T82" fmla="*/ 169 w 177"/>
                <a:gd name="T83" fmla="*/ 88 h 266"/>
                <a:gd name="T84" fmla="*/ 148 w 177"/>
                <a:gd name="T85" fmla="*/ 3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7" h="266">
                  <a:moveTo>
                    <a:pt x="148" y="38"/>
                  </a:moveTo>
                  <a:cubicBezTo>
                    <a:pt x="142" y="34"/>
                    <a:pt x="136" y="31"/>
                    <a:pt x="129" y="28"/>
                  </a:cubicBezTo>
                  <a:cubicBezTo>
                    <a:pt x="122" y="26"/>
                    <a:pt x="115" y="24"/>
                    <a:pt x="108" y="23"/>
                  </a:cubicBezTo>
                  <a:cubicBezTo>
                    <a:pt x="108" y="9"/>
                    <a:pt x="108" y="9"/>
                    <a:pt x="108" y="9"/>
                  </a:cubicBezTo>
                  <a:cubicBezTo>
                    <a:pt x="108" y="6"/>
                    <a:pt x="107" y="4"/>
                    <a:pt x="105" y="3"/>
                  </a:cubicBezTo>
                  <a:cubicBezTo>
                    <a:pt x="103" y="1"/>
                    <a:pt x="101" y="0"/>
                    <a:pt x="98" y="0"/>
                  </a:cubicBezTo>
                  <a:cubicBezTo>
                    <a:pt x="77" y="0"/>
                    <a:pt x="77" y="0"/>
                    <a:pt x="77" y="0"/>
                  </a:cubicBezTo>
                  <a:cubicBezTo>
                    <a:pt x="74" y="0"/>
                    <a:pt x="72" y="1"/>
                    <a:pt x="70" y="3"/>
                  </a:cubicBezTo>
                  <a:cubicBezTo>
                    <a:pt x="68" y="4"/>
                    <a:pt x="67" y="6"/>
                    <a:pt x="67" y="9"/>
                  </a:cubicBezTo>
                  <a:cubicBezTo>
                    <a:pt x="67" y="23"/>
                    <a:pt x="67" y="23"/>
                    <a:pt x="67" y="23"/>
                  </a:cubicBezTo>
                  <a:cubicBezTo>
                    <a:pt x="59" y="24"/>
                    <a:pt x="51" y="25"/>
                    <a:pt x="44" y="28"/>
                  </a:cubicBezTo>
                  <a:cubicBezTo>
                    <a:pt x="37" y="31"/>
                    <a:pt x="30" y="35"/>
                    <a:pt x="24" y="39"/>
                  </a:cubicBezTo>
                  <a:cubicBezTo>
                    <a:pt x="18" y="44"/>
                    <a:pt x="14" y="49"/>
                    <a:pt x="9" y="55"/>
                  </a:cubicBezTo>
                  <a:cubicBezTo>
                    <a:pt x="5" y="61"/>
                    <a:pt x="2" y="68"/>
                    <a:pt x="1" y="75"/>
                  </a:cubicBezTo>
                  <a:cubicBezTo>
                    <a:pt x="1" y="74"/>
                    <a:pt x="1" y="74"/>
                    <a:pt x="1" y="74"/>
                  </a:cubicBezTo>
                  <a:cubicBezTo>
                    <a:pt x="0" y="78"/>
                    <a:pt x="0" y="81"/>
                    <a:pt x="0" y="84"/>
                  </a:cubicBezTo>
                  <a:cubicBezTo>
                    <a:pt x="0" y="87"/>
                    <a:pt x="0" y="90"/>
                    <a:pt x="0" y="93"/>
                  </a:cubicBezTo>
                  <a:cubicBezTo>
                    <a:pt x="0" y="97"/>
                    <a:pt x="0" y="97"/>
                    <a:pt x="0" y="97"/>
                  </a:cubicBezTo>
                  <a:cubicBezTo>
                    <a:pt x="0" y="105"/>
                    <a:pt x="1" y="112"/>
                    <a:pt x="5" y="117"/>
                  </a:cubicBezTo>
                  <a:cubicBezTo>
                    <a:pt x="9" y="123"/>
                    <a:pt x="14" y="128"/>
                    <a:pt x="20" y="132"/>
                  </a:cubicBezTo>
                  <a:cubicBezTo>
                    <a:pt x="27" y="136"/>
                    <a:pt x="34" y="139"/>
                    <a:pt x="42" y="142"/>
                  </a:cubicBezTo>
                  <a:cubicBezTo>
                    <a:pt x="50" y="144"/>
                    <a:pt x="58" y="147"/>
                    <a:pt x="67" y="149"/>
                  </a:cubicBezTo>
                  <a:cubicBezTo>
                    <a:pt x="67" y="149"/>
                    <a:pt x="98" y="155"/>
                    <a:pt x="108" y="157"/>
                  </a:cubicBezTo>
                  <a:cubicBezTo>
                    <a:pt x="113" y="158"/>
                    <a:pt x="118" y="160"/>
                    <a:pt x="122" y="161"/>
                  </a:cubicBezTo>
                  <a:cubicBezTo>
                    <a:pt x="125" y="162"/>
                    <a:pt x="129" y="164"/>
                    <a:pt x="131" y="166"/>
                  </a:cubicBezTo>
                  <a:cubicBezTo>
                    <a:pt x="132" y="167"/>
                    <a:pt x="133" y="168"/>
                    <a:pt x="134" y="169"/>
                  </a:cubicBezTo>
                  <a:cubicBezTo>
                    <a:pt x="135" y="171"/>
                    <a:pt x="135" y="172"/>
                    <a:pt x="136" y="174"/>
                  </a:cubicBezTo>
                  <a:cubicBezTo>
                    <a:pt x="136" y="175"/>
                    <a:pt x="136" y="176"/>
                    <a:pt x="136" y="178"/>
                  </a:cubicBezTo>
                  <a:cubicBezTo>
                    <a:pt x="136" y="179"/>
                    <a:pt x="136" y="180"/>
                    <a:pt x="136" y="181"/>
                  </a:cubicBezTo>
                  <a:cubicBezTo>
                    <a:pt x="136" y="182"/>
                    <a:pt x="136" y="183"/>
                    <a:pt x="136" y="184"/>
                  </a:cubicBezTo>
                  <a:cubicBezTo>
                    <a:pt x="135" y="185"/>
                    <a:pt x="135" y="186"/>
                    <a:pt x="135" y="187"/>
                  </a:cubicBezTo>
                  <a:cubicBezTo>
                    <a:pt x="134" y="192"/>
                    <a:pt x="131" y="197"/>
                    <a:pt x="126" y="201"/>
                  </a:cubicBezTo>
                  <a:cubicBezTo>
                    <a:pt x="121" y="205"/>
                    <a:pt x="115" y="208"/>
                    <a:pt x="108" y="209"/>
                  </a:cubicBezTo>
                  <a:cubicBezTo>
                    <a:pt x="108" y="209"/>
                    <a:pt x="88" y="213"/>
                    <a:pt x="67" y="209"/>
                  </a:cubicBezTo>
                  <a:cubicBezTo>
                    <a:pt x="60" y="208"/>
                    <a:pt x="55" y="206"/>
                    <a:pt x="50" y="201"/>
                  </a:cubicBezTo>
                  <a:cubicBezTo>
                    <a:pt x="46" y="197"/>
                    <a:pt x="43" y="193"/>
                    <a:pt x="41" y="187"/>
                  </a:cubicBezTo>
                  <a:cubicBezTo>
                    <a:pt x="41" y="185"/>
                    <a:pt x="41" y="184"/>
                    <a:pt x="41" y="182"/>
                  </a:cubicBezTo>
                  <a:cubicBezTo>
                    <a:pt x="41" y="181"/>
                    <a:pt x="40" y="180"/>
                    <a:pt x="40" y="180"/>
                  </a:cubicBezTo>
                  <a:cubicBezTo>
                    <a:pt x="40" y="175"/>
                    <a:pt x="40" y="175"/>
                    <a:pt x="40" y="175"/>
                  </a:cubicBezTo>
                  <a:cubicBezTo>
                    <a:pt x="40" y="174"/>
                    <a:pt x="40" y="173"/>
                    <a:pt x="40" y="171"/>
                  </a:cubicBezTo>
                  <a:cubicBezTo>
                    <a:pt x="38" y="167"/>
                    <a:pt x="35" y="164"/>
                    <a:pt x="30" y="164"/>
                  </a:cubicBezTo>
                  <a:cubicBezTo>
                    <a:pt x="9" y="164"/>
                    <a:pt x="9" y="164"/>
                    <a:pt x="9" y="164"/>
                  </a:cubicBezTo>
                  <a:cubicBezTo>
                    <a:pt x="5" y="164"/>
                    <a:pt x="2" y="166"/>
                    <a:pt x="1" y="168"/>
                  </a:cubicBezTo>
                  <a:cubicBezTo>
                    <a:pt x="0" y="170"/>
                    <a:pt x="0" y="172"/>
                    <a:pt x="0" y="175"/>
                  </a:cubicBezTo>
                  <a:cubicBezTo>
                    <a:pt x="0" y="178"/>
                    <a:pt x="0" y="181"/>
                    <a:pt x="0" y="184"/>
                  </a:cubicBezTo>
                  <a:cubicBezTo>
                    <a:pt x="0" y="187"/>
                    <a:pt x="0" y="191"/>
                    <a:pt x="2" y="196"/>
                  </a:cubicBezTo>
                  <a:cubicBezTo>
                    <a:pt x="3" y="202"/>
                    <a:pt x="6" y="208"/>
                    <a:pt x="10" y="214"/>
                  </a:cubicBezTo>
                  <a:cubicBezTo>
                    <a:pt x="16" y="223"/>
                    <a:pt x="24" y="230"/>
                    <a:pt x="34" y="235"/>
                  </a:cubicBezTo>
                  <a:cubicBezTo>
                    <a:pt x="44" y="240"/>
                    <a:pt x="55" y="243"/>
                    <a:pt x="67" y="244"/>
                  </a:cubicBezTo>
                  <a:cubicBezTo>
                    <a:pt x="67" y="258"/>
                    <a:pt x="67" y="258"/>
                    <a:pt x="67" y="258"/>
                  </a:cubicBezTo>
                  <a:cubicBezTo>
                    <a:pt x="67" y="260"/>
                    <a:pt x="68" y="262"/>
                    <a:pt x="70" y="264"/>
                  </a:cubicBezTo>
                  <a:cubicBezTo>
                    <a:pt x="72" y="265"/>
                    <a:pt x="74" y="266"/>
                    <a:pt x="77" y="266"/>
                  </a:cubicBezTo>
                  <a:cubicBezTo>
                    <a:pt x="98" y="266"/>
                    <a:pt x="98" y="266"/>
                    <a:pt x="98" y="266"/>
                  </a:cubicBezTo>
                  <a:cubicBezTo>
                    <a:pt x="101" y="266"/>
                    <a:pt x="103" y="265"/>
                    <a:pt x="105" y="264"/>
                  </a:cubicBezTo>
                  <a:cubicBezTo>
                    <a:pt x="107" y="262"/>
                    <a:pt x="108" y="260"/>
                    <a:pt x="108" y="258"/>
                  </a:cubicBezTo>
                  <a:cubicBezTo>
                    <a:pt x="108" y="245"/>
                    <a:pt x="108" y="245"/>
                    <a:pt x="108" y="245"/>
                  </a:cubicBezTo>
                  <a:cubicBezTo>
                    <a:pt x="117" y="244"/>
                    <a:pt x="126" y="242"/>
                    <a:pt x="133" y="240"/>
                  </a:cubicBezTo>
                  <a:cubicBezTo>
                    <a:pt x="141" y="238"/>
                    <a:pt x="148" y="234"/>
                    <a:pt x="154" y="229"/>
                  </a:cubicBezTo>
                  <a:cubicBezTo>
                    <a:pt x="157" y="227"/>
                    <a:pt x="160" y="223"/>
                    <a:pt x="163" y="219"/>
                  </a:cubicBezTo>
                  <a:cubicBezTo>
                    <a:pt x="166" y="215"/>
                    <a:pt x="169" y="211"/>
                    <a:pt x="171" y="206"/>
                  </a:cubicBezTo>
                  <a:cubicBezTo>
                    <a:pt x="173" y="201"/>
                    <a:pt x="174" y="196"/>
                    <a:pt x="175" y="191"/>
                  </a:cubicBezTo>
                  <a:cubicBezTo>
                    <a:pt x="176" y="186"/>
                    <a:pt x="177" y="180"/>
                    <a:pt x="177" y="175"/>
                  </a:cubicBezTo>
                  <a:cubicBezTo>
                    <a:pt x="177" y="166"/>
                    <a:pt x="175" y="158"/>
                    <a:pt x="171" y="151"/>
                  </a:cubicBezTo>
                  <a:cubicBezTo>
                    <a:pt x="167" y="145"/>
                    <a:pt x="162" y="140"/>
                    <a:pt x="155" y="136"/>
                  </a:cubicBezTo>
                  <a:cubicBezTo>
                    <a:pt x="152" y="134"/>
                    <a:pt x="149" y="132"/>
                    <a:pt x="145" y="131"/>
                  </a:cubicBezTo>
                  <a:cubicBezTo>
                    <a:pt x="142" y="129"/>
                    <a:pt x="138" y="128"/>
                    <a:pt x="134" y="127"/>
                  </a:cubicBezTo>
                  <a:cubicBezTo>
                    <a:pt x="131" y="126"/>
                    <a:pt x="127" y="125"/>
                    <a:pt x="123" y="124"/>
                  </a:cubicBezTo>
                  <a:cubicBezTo>
                    <a:pt x="119" y="123"/>
                    <a:pt x="114" y="122"/>
                    <a:pt x="108" y="120"/>
                  </a:cubicBezTo>
                  <a:cubicBezTo>
                    <a:pt x="93" y="117"/>
                    <a:pt x="67" y="110"/>
                    <a:pt x="67" y="110"/>
                  </a:cubicBezTo>
                  <a:cubicBezTo>
                    <a:pt x="59" y="108"/>
                    <a:pt x="59" y="108"/>
                    <a:pt x="59" y="108"/>
                  </a:cubicBezTo>
                  <a:cubicBezTo>
                    <a:pt x="54" y="107"/>
                    <a:pt x="50" y="105"/>
                    <a:pt x="46" y="101"/>
                  </a:cubicBezTo>
                  <a:cubicBezTo>
                    <a:pt x="42" y="97"/>
                    <a:pt x="40" y="94"/>
                    <a:pt x="40" y="90"/>
                  </a:cubicBezTo>
                  <a:cubicBezTo>
                    <a:pt x="40" y="87"/>
                    <a:pt x="40" y="84"/>
                    <a:pt x="41" y="81"/>
                  </a:cubicBezTo>
                  <a:cubicBezTo>
                    <a:pt x="41" y="82"/>
                    <a:pt x="41" y="82"/>
                    <a:pt x="41" y="82"/>
                  </a:cubicBezTo>
                  <a:cubicBezTo>
                    <a:pt x="42" y="76"/>
                    <a:pt x="45" y="71"/>
                    <a:pt x="50" y="67"/>
                  </a:cubicBezTo>
                  <a:cubicBezTo>
                    <a:pt x="55" y="63"/>
                    <a:pt x="61" y="60"/>
                    <a:pt x="67" y="59"/>
                  </a:cubicBezTo>
                  <a:cubicBezTo>
                    <a:pt x="67" y="59"/>
                    <a:pt x="89" y="55"/>
                    <a:pt x="108" y="59"/>
                  </a:cubicBezTo>
                  <a:cubicBezTo>
                    <a:pt x="115" y="60"/>
                    <a:pt x="120" y="63"/>
                    <a:pt x="123" y="68"/>
                  </a:cubicBezTo>
                  <a:cubicBezTo>
                    <a:pt x="127" y="73"/>
                    <a:pt x="129" y="80"/>
                    <a:pt x="129" y="89"/>
                  </a:cubicBezTo>
                  <a:cubicBezTo>
                    <a:pt x="129" y="92"/>
                    <a:pt x="130" y="94"/>
                    <a:pt x="132" y="95"/>
                  </a:cubicBezTo>
                  <a:cubicBezTo>
                    <a:pt x="134" y="97"/>
                    <a:pt x="136" y="98"/>
                    <a:pt x="139" y="98"/>
                  </a:cubicBezTo>
                  <a:cubicBezTo>
                    <a:pt x="159" y="98"/>
                    <a:pt x="159" y="98"/>
                    <a:pt x="159" y="98"/>
                  </a:cubicBezTo>
                  <a:cubicBezTo>
                    <a:pt x="164" y="98"/>
                    <a:pt x="167" y="97"/>
                    <a:pt x="168" y="95"/>
                  </a:cubicBezTo>
                  <a:cubicBezTo>
                    <a:pt x="169" y="93"/>
                    <a:pt x="169" y="90"/>
                    <a:pt x="169" y="88"/>
                  </a:cubicBezTo>
                  <a:cubicBezTo>
                    <a:pt x="170" y="77"/>
                    <a:pt x="168" y="67"/>
                    <a:pt x="164" y="59"/>
                  </a:cubicBezTo>
                  <a:cubicBezTo>
                    <a:pt x="160" y="50"/>
                    <a:pt x="155" y="43"/>
                    <a:pt x="14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270">
              <a:extLst>
                <a:ext uri="{FF2B5EF4-FFF2-40B4-BE49-F238E27FC236}">
                  <a16:creationId xmlns:a16="http://schemas.microsoft.com/office/drawing/2014/main" xmlns="" id="{775E550C-5F73-4206-9A4B-6844DC17302F}"/>
                </a:ext>
              </a:extLst>
            </p:cNvPr>
            <p:cNvSpPr>
              <a:spLocks noEditPoints="1"/>
            </p:cNvSpPr>
            <p:nvPr/>
          </p:nvSpPr>
          <p:spPr bwMode="auto">
            <a:xfrm>
              <a:off x="9537700" y="7464425"/>
              <a:ext cx="1706563" cy="1311275"/>
            </a:xfrm>
            <a:custGeom>
              <a:avLst/>
              <a:gdLst>
                <a:gd name="T0" fmla="*/ 649 w 689"/>
                <a:gd name="T1" fmla="*/ 25 h 530"/>
                <a:gd name="T2" fmla="*/ 649 w 689"/>
                <a:gd name="T3" fmla="*/ 489 h 530"/>
                <a:gd name="T4" fmla="*/ 649 w 689"/>
                <a:gd name="T5" fmla="*/ 490 h 530"/>
                <a:gd name="T6" fmla="*/ 648 w 689"/>
                <a:gd name="T7" fmla="*/ 490 h 530"/>
                <a:gd name="T8" fmla="*/ 40 w 689"/>
                <a:gd name="T9" fmla="*/ 490 h 530"/>
                <a:gd name="T10" fmla="*/ 40 w 689"/>
                <a:gd name="T11" fmla="*/ 489 h 530"/>
                <a:gd name="T12" fmla="*/ 40 w 689"/>
                <a:gd name="T13" fmla="*/ 488 h 530"/>
                <a:gd name="T14" fmla="*/ 40 w 689"/>
                <a:gd name="T15" fmla="*/ 25 h 530"/>
                <a:gd name="T16" fmla="*/ 0 w 689"/>
                <a:gd name="T17" fmla="*/ 25 h 530"/>
                <a:gd name="T18" fmla="*/ 0 w 689"/>
                <a:gd name="T19" fmla="*/ 487 h 530"/>
                <a:gd name="T20" fmla="*/ 38 w 689"/>
                <a:gd name="T21" fmla="*/ 530 h 530"/>
                <a:gd name="T22" fmla="*/ 642 w 689"/>
                <a:gd name="T23" fmla="*/ 530 h 530"/>
                <a:gd name="T24" fmla="*/ 677 w 689"/>
                <a:gd name="T25" fmla="*/ 520 h 530"/>
                <a:gd name="T26" fmla="*/ 689 w 689"/>
                <a:gd name="T27" fmla="*/ 478 h 530"/>
                <a:gd name="T28" fmla="*/ 689 w 689"/>
                <a:gd name="T29" fmla="*/ 25 h 530"/>
                <a:gd name="T30" fmla="*/ 649 w 689"/>
                <a:gd name="T31" fmla="*/ 25 h 530"/>
                <a:gd name="T32" fmla="*/ 41 w 689"/>
                <a:gd name="T33" fmla="*/ 492 h 530"/>
                <a:gd name="T34" fmla="*/ 41 w 689"/>
                <a:gd name="T35" fmla="*/ 49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9" h="530">
                  <a:moveTo>
                    <a:pt x="649" y="25"/>
                  </a:moveTo>
                  <a:cubicBezTo>
                    <a:pt x="649" y="489"/>
                    <a:pt x="649" y="489"/>
                    <a:pt x="649" y="489"/>
                  </a:cubicBezTo>
                  <a:cubicBezTo>
                    <a:pt x="649" y="488"/>
                    <a:pt x="649" y="489"/>
                    <a:pt x="649" y="490"/>
                  </a:cubicBezTo>
                  <a:cubicBezTo>
                    <a:pt x="649" y="490"/>
                    <a:pt x="649" y="490"/>
                    <a:pt x="648" y="490"/>
                  </a:cubicBezTo>
                  <a:cubicBezTo>
                    <a:pt x="40" y="490"/>
                    <a:pt x="40" y="490"/>
                    <a:pt x="40" y="490"/>
                  </a:cubicBezTo>
                  <a:cubicBezTo>
                    <a:pt x="40" y="490"/>
                    <a:pt x="40" y="488"/>
                    <a:pt x="40" y="489"/>
                  </a:cubicBezTo>
                  <a:cubicBezTo>
                    <a:pt x="40" y="489"/>
                    <a:pt x="40" y="488"/>
                    <a:pt x="40" y="488"/>
                  </a:cubicBezTo>
                  <a:cubicBezTo>
                    <a:pt x="40" y="25"/>
                    <a:pt x="40" y="25"/>
                    <a:pt x="40" y="25"/>
                  </a:cubicBezTo>
                  <a:cubicBezTo>
                    <a:pt x="40" y="0"/>
                    <a:pt x="0" y="0"/>
                    <a:pt x="0" y="25"/>
                  </a:cubicBezTo>
                  <a:cubicBezTo>
                    <a:pt x="0" y="487"/>
                    <a:pt x="0" y="487"/>
                    <a:pt x="0" y="487"/>
                  </a:cubicBezTo>
                  <a:cubicBezTo>
                    <a:pt x="0" y="509"/>
                    <a:pt x="14" y="530"/>
                    <a:pt x="38" y="530"/>
                  </a:cubicBezTo>
                  <a:cubicBezTo>
                    <a:pt x="642" y="530"/>
                    <a:pt x="642" y="530"/>
                    <a:pt x="642" y="530"/>
                  </a:cubicBezTo>
                  <a:cubicBezTo>
                    <a:pt x="655" y="530"/>
                    <a:pt x="666" y="529"/>
                    <a:pt x="677" y="520"/>
                  </a:cubicBezTo>
                  <a:cubicBezTo>
                    <a:pt x="689" y="509"/>
                    <a:pt x="689" y="493"/>
                    <a:pt x="689" y="478"/>
                  </a:cubicBezTo>
                  <a:cubicBezTo>
                    <a:pt x="689" y="25"/>
                    <a:pt x="689" y="25"/>
                    <a:pt x="689" y="25"/>
                  </a:cubicBezTo>
                  <a:cubicBezTo>
                    <a:pt x="689" y="0"/>
                    <a:pt x="649" y="0"/>
                    <a:pt x="649" y="25"/>
                  </a:cubicBezTo>
                  <a:close/>
                  <a:moveTo>
                    <a:pt x="41" y="492"/>
                  </a:moveTo>
                  <a:cubicBezTo>
                    <a:pt x="41" y="492"/>
                    <a:pt x="42" y="493"/>
                    <a:pt x="41" y="4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271">
              <a:extLst>
                <a:ext uri="{FF2B5EF4-FFF2-40B4-BE49-F238E27FC236}">
                  <a16:creationId xmlns:a16="http://schemas.microsoft.com/office/drawing/2014/main" xmlns="" id="{1BBCB0A8-E79D-4CFF-8ACC-BE21EF124A1F}"/>
                </a:ext>
              </a:extLst>
            </p:cNvPr>
            <p:cNvSpPr>
              <a:spLocks/>
            </p:cNvSpPr>
            <p:nvPr/>
          </p:nvSpPr>
          <p:spPr bwMode="auto">
            <a:xfrm>
              <a:off x="9220200" y="6510338"/>
              <a:ext cx="2314576" cy="1143000"/>
            </a:xfrm>
            <a:custGeom>
              <a:avLst/>
              <a:gdLst>
                <a:gd name="T0" fmla="*/ 926 w 934"/>
                <a:gd name="T1" fmla="*/ 411 h 462"/>
                <a:gd name="T2" fmla="*/ 788 w 934"/>
                <a:gd name="T3" fmla="*/ 285 h 462"/>
                <a:gd name="T4" fmla="*/ 557 w 934"/>
                <a:gd name="T5" fmla="*/ 74 h 462"/>
                <a:gd name="T6" fmla="*/ 485 w 934"/>
                <a:gd name="T7" fmla="*/ 8 h 462"/>
                <a:gd name="T8" fmla="*/ 457 w 934"/>
                <a:gd name="T9" fmla="*/ 8 h 462"/>
                <a:gd name="T10" fmla="*/ 321 w 934"/>
                <a:gd name="T11" fmla="*/ 135 h 462"/>
                <a:gd name="T12" fmla="*/ 91 w 934"/>
                <a:gd name="T13" fmla="*/ 348 h 462"/>
                <a:gd name="T14" fmla="*/ 19 w 934"/>
                <a:gd name="T15" fmla="*/ 416 h 462"/>
                <a:gd name="T16" fmla="*/ 47 w 934"/>
                <a:gd name="T17" fmla="*/ 444 h 462"/>
                <a:gd name="T18" fmla="*/ 183 w 934"/>
                <a:gd name="T19" fmla="*/ 317 h 462"/>
                <a:gd name="T20" fmla="*/ 413 w 934"/>
                <a:gd name="T21" fmla="*/ 104 h 462"/>
                <a:gd name="T22" fmla="*/ 471 w 934"/>
                <a:gd name="T23" fmla="*/ 49 h 462"/>
                <a:gd name="T24" fmla="*/ 594 w 934"/>
                <a:gd name="T25" fmla="*/ 162 h 462"/>
                <a:gd name="T26" fmla="*/ 825 w 934"/>
                <a:gd name="T27" fmla="*/ 373 h 462"/>
                <a:gd name="T28" fmla="*/ 897 w 934"/>
                <a:gd name="T29" fmla="*/ 439 h 462"/>
                <a:gd name="T30" fmla="*/ 926 w 934"/>
                <a:gd name="T31" fmla="*/ 439 h 462"/>
                <a:gd name="T32" fmla="*/ 926 w 934"/>
                <a:gd name="T33" fmla="*/ 41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34" h="462">
                  <a:moveTo>
                    <a:pt x="926" y="411"/>
                  </a:moveTo>
                  <a:cubicBezTo>
                    <a:pt x="880" y="369"/>
                    <a:pt x="834" y="327"/>
                    <a:pt x="788" y="285"/>
                  </a:cubicBezTo>
                  <a:cubicBezTo>
                    <a:pt x="557" y="74"/>
                    <a:pt x="557" y="74"/>
                    <a:pt x="557" y="74"/>
                  </a:cubicBezTo>
                  <a:cubicBezTo>
                    <a:pt x="533" y="52"/>
                    <a:pt x="509" y="30"/>
                    <a:pt x="485" y="8"/>
                  </a:cubicBezTo>
                  <a:cubicBezTo>
                    <a:pt x="477" y="0"/>
                    <a:pt x="465" y="0"/>
                    <a:pt x="457" y="8"/>
                  </a:cubicBezTo>
                  <a:cubicBezTo>
                    <a:pt x="411" y="50"/>
                    <a:pt x="366" y="93"/>
                    <a:pt x="321" y="135"/>
                  </a:cubicBezTo>
                  <a:cubicBezTo>
                    <a:pt x="244" y="206"/>
                    <a:pt x="168" y="277"/>
                    <a:pt x="91" y="348"/>
                  </a:cubicBezTo>
                  <a:cubicBezTo>
                    <a:pt x="67" y="371"/>
                    <a:pt x="43" y="393"/>
                    <a:pt x="19" y="416"/>
                  </a:cubicBezTo>
                  <a:cubicBezTo>
                    <a:pt x="0" y="433"/>
                    <a:pt x="28" y="462"/>
                    <a:pt x="47" y="444"/>
                  </a:cubicBezTo>
                  <a:cubicBezTo>
                    <a:pt x="93" y="402"/>
                    <a:pt x="138" y="360"/>
                    <a:pt x="183" y="317"/>
                  </a:cubicBezTo>
                  <a:cubicBezTo>
                    <a:pt x="260" y="246"/>
                    <a:pt x="336" y="175"/>
                    <a:pt x="413" y="104"/>
                  </a:cubicBezTo>
                  <a:cubicBezTo>
                    <a:pt x="432" y="86"/>
                    <a:pt x="452" y="67"/>
                    <a:pt x="471" y="49"/>
                  </a:cubicBezTo>
                  <a:cubicBezTo>
                    <a:pt x="512" y="87"/>
                    <a:pt x="553" y="124"/>
                    <a:pt x="594" y="162"/>
                  </a:cubicBezTo>
                  <a:cubicBezTo>
                    <a:pt x="671" y="232"/>
                    <a:pt x="748" y="303"/>
                    <a:pt x="825" y="373"/>
                  </a:cubicBezTo>
                  <a:cubicBezTo>
                    <a:pt x="849" y="395"/>
                    <a:pt x="873" y="417"/>
                    <a:pt x="897" y="439"/>
                  </a:cubicBezTo>
                  <a:cubicBezTo>
                    <a:pt x="905" y="446"/>
                    <a:pt x="918" y="447"/>
                    <a:pt x="926" y="439"/>
                  </a:cubicBezTo>
                  <a:cubicBezTo>
                    <a:pt x="933" y="431"/>
                    <a:pt x="934" y="418"/>
                    <a:pt x="926" y="4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272">
              <a:extLst>
                <a:ext uri="{FF2B5EF4-FFF2-40B4-BE49-F238E27FC236}">
                  <a16:creationId xmlns:a16="http://schemas.microsoft.com/office/drawing/2014/main" xmlns="" id="{F8606E40-7974-48CB-8F51-2CDF52DE4069}"/>
                </a:ext>
              </a:extLst>
            </p:cNvPr>
            <p:cNvSpPr>
              <a:spLocks/>
            </p:cNvSpPr>
            <p:nvPr/>
          </p:nvSpPr>
          <p:spPr bwMode="auto">
            <a:xfrm>
              <a:off x="9737725" y="6807200"/>
              <a:ext cx="896938" cy="660400"/>
            </a:xfrm>
            <a:custGeom>
              <a:avLst/>
              <a:gdLst>
                <a:gd name="T0" fmla="*/ 277 w 362"/>
                <a:gd name="T1" fmla="*/ 8 h 267"/>
                <a:gd name="T2" fmla="*/ 248 w 362"/>
                <a:gd name="T3" fmla="*/ 8 h 267"/>
                <a:gd name="T4" fmla="*/ 67 w 362"/>
                <a:gd name="T5" fmla="*/ 177 h 267"/>
                <a:gd name="T6" fmla="*/ 19 w 362"/>
                <a:gd name="T7" fmla="*/ 221 h 267"/>
                <a:gd name="T8" fmla="*/ 47 w 362"/>
                <a:gd name="T9" fmla="*/ 249 h 267"/>
                <a:gd name="T10" fmla="*/ 229 w 362"/>
                <a:gd name="T11" fmla="*/ 80 h 267"/>
                <a:gd name="T12" fmla="*/ 263 w 362"/>
                <a:gd name="T13" fmla="*/ 49 h 267"/>
                <a:gd name="T14" fmla="*/ 326 w 362"/>
                <a:gd name="T15" fmla="*/ 107 h 267"/>
                <a:gd name="T16" fmla="*/ 354 w 362"/>
                <a:gd name="T17" fmla="*/ 107 h 267"/>
                <a:gd name="T18" fmla="*/ 354 w 362"/>
                <a:gd name="T19" fmla="*/ 78 h 267"/>
                <a:gd name="T20" fmla="*/ 277 w 362"/>
                <a:gd name="T21" fmla="*/ 8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 h="267">
                  <a:moveTo>
                    <a:pt x="277" y="8"/>
                  </a:moveTo>
                  <a:cubicBezTo>
                    <a:pt x="268" y="0"/>
                    <a:pt x="257" y="0"/>
                    <a:pt x="248" y="8"/>
                  </a:cubicBezTo>
                  <a:cubicBezTo>
                    <a:pt x="67" y="177"/>
                    <a:pt x="67" y="177"/>
                    <a:pt x="67" y="177"/>
                  </a:cubicBezTo>
                  <a:cubicBezTo>
                    <a:pt x="51" y="192"/>
                    <a:pt x="35" y="206"/>
                    <a:pt x="19" y="221"/>
                  </a:cubicBezTo>
                  <a:cubicBezTo>
                    <a:pt x="0" y="239"/>
                    <a:pt x="29" y="267"/>
                    <a:pt x="47" y="249"/>
                  </a:cubicBezTo>
                  <a:cubicBezTo>
                    <a:pt x="229" y="80"/>
                    <a:pt x="229" y="80"/>
                    <a:pt x="229" y="80"/>
                  </a:cubicBezTo>
                  <a:cubicBezTo>
                    <a:pt x="240" y="70"/>
                    <a:pt x="251" y="59"/>
                    <a:pt x="263" y="49"/>
                  </a:cubicBezTo>
                  <a:cubicBezTo>
                    <a:pt x="284" y="68"/>
                    <a:pt x="305" y="87"/>
                    <a:pt x="326" y="107"/>
                  </a:cubicBezTo>
                  <a:cubicBezTo>
                    <a:pt x="334" y="114"/>
                    <a:pt x="346" y="115"/>
                    <a:pt x="354" y="107"/>
                  </a:cubicBezTo>
                  <a:cubicBezTo>
                    <a:pt x="362" y="99"/>
                    <a:pt x="362" y="86"/>
                    <a:pt x="354" y="78"/>
                  </a:cubicBezTo>
                  <a:cubicBezTo>
                    <a:pt x="328" y="55"/>
                    <a:pt x="303" y="31"/>
                    <a:pt x="27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273">
              <a:extLst>
                <a:ext uri="{FF2B5EF4-FFF2-40B4-BE49-F238E27FC236}">
                  <a16:creationId xmlns:a16="http://schemas.microsoft.com/office/drawing/2014/main" xmlns="" id="{493970B6-3F7F-4D09-A861-7BA2AE1F7429}"/>
                </a:ext>
              </a:extLst>
            </p:cNvPr>
            <p:cNvSpPr>
              <a:spLocks noEditPoints="1"/>
            </p:cNvSpPr>
            <p:nvPr/>
          </p:nvSpPr>
          <p:spPr bwMode="auto">
            <a:xfrm>
              <a:off x="9786938" y="7361238"/>
              <a:ext cx="1223963" cy="1222375"/>
            </a:xfrm>
            <a:custGeom>
              <a:avLst/>
              <a:gdLst>
                <a:gd name="T0" fmla="*/ 247 w 494"/>
                <a:gd name="T1" fmla="*/ 0 h 494"/>
                <a:gd name="T2" fmla="*/ 217 w 494"/>
                <a:gd name="T3" fmla="*/ 44 h 494"/>
                <a:gd name="T4" fmla="*/ 189 w 494"/>
                <a:gd name="T5" fmla="*/ 36 h 494"/>
                <a:gd name="T6" fmla="*/ 150 w 494"/>
                <a:gd name="T7" fmla="*/ 20 h 494"/>
                <a:gd name="T8" fmla="*/ 62 w 494"/>
                <a:gd name="T9" fmla="*/ 96 h 494"/>
                <a:gd name="T10" fmla="*/ 80 w 494"/>
                <a:gd name="T11" fmla="*/ 126 h 494"/>
                <a:gd name="T12" fmla="*/ 57 w 494"/>
                <a:gd name="T13" fmla="*/ 137 h 494"/>
                <a:gd name="T14" fmla="*/ 18 w 494"/>
                <a:gd name="T15" fmla="*/ 154 h 494"/>
                <a:gd name="T16" fmla="*/ 30 w 494"/>
                <a:gd name="T17" fmla="*/ 277 h 494"/>
                <a:gd name="T18" fmla="*/ 47 w 494"/>
                <a:gd name="T19" fmla="*/ 293 h 494"/>
                <a:gd name="T20" fmla="*/ 17 w 494"/>
                <a:gd name="T21" fmla="*/ 314 h 494"/>
                <a:gd name="T22" fmla="*/ 69 w 494"/>
                <a:gd name="T23" fmla="*/ 418 h 494"/>
                <a:gd name="T24" fmla="*/ 112 w 494"/>
                <a:gd name="T25" fmla="*/ 419 h 494"/>
                <a:gd name="T26" fmla="*/ 137 w 494"/>
                <a:gd name="T27" fmla="*/ 420 h 494"/>
                <a:gd name="T28" fmla="*/ 147 w 494"/>
                <a:gd name="T29" fmla="*/ 473 h 494"/>
                <a:gd name="T30" fmla="*/ 277 w 494"/>
                <a:gd name="T31" fmla="*/ 464 h 494"/>
                <a:gd name="T32" fmla="*/ 299 w 494"/>
                <a:gd name="T33" fmla="*/ 446 h 494"/>
                <a:gd name="T34" fmla="*/ 321 w 494"/>
                <a:gd name="T35" fmla="*/ 474 h 494"/>
                <a:gd name="T36" fmla="*/ 423 w 494"/>
                <a:gd name="T37" fmla="*/ 419 h 494"/>
                <a:gd name="T38" fmla="*/ 423 w 494"/>
                <a:gd name="T39" fmla="*/ 377 h 494"/>
                <a:gd name="T40" fmla="*/ 423 w 494"/>
                <a:gd name="T41" fmla="*/ 351 h 494"/>
                <a:gd name="T42" fmla="*/ 448 w 494"/>
                <a:gd name="T43" fmla="*/ 359 h 494"/>
                <a:gd name="T44" fmla="*/ 494 w 494"/>
                <a:gd name="T45" fmla="*/ 247 h 494"/>
                <a:gd name="T46" fmla="*/ 450 w 494"/>
                <a:gd name="T47" fmla="*/ 217 h 494"/>
                <a:gd name="T48" fmla="*/ 460 w 494"/>
                <a:gd name="T49" fmla="*/ 195 h 494"/>
                <a:gd name="T50" fmla="*/ 477 w 494"/>
                <a:gd name="T51" fmla="*/ 157 h 494"/>
                <a:gd name="T52" fmla="*/ 403 w 494"/>
                <a:gd name="T53" fmla="*/ 66 h 494"/>
                <a:gd name="T54" fmla="*/ 372 w 494"/>
                <a:gd name="T55" fmla="*/ 84 h 494"/>
                <a:gd name="T56" fmla="*/ 362 w 494"/>
                <a:gd name="T57" fmla="*/ 61 h 494"/>
                <a:gd name="T58" fmla="*/ 359 w 494"/>
                <a:gd name="T59" fmla="*/ 126 h 494"/>
                <a:gd name="T60" fmla="*/ 402 w 494"/>
                <a:gd name="T61" fmla="*/ 110 h 494"/>
                <a:gd name="T62" fmla="*/ 398 w 494"/>
                <a:gd name="T63" fmla="*/ 177 h 494"/>
                <a:gd name="T64" fmla="*/ 412 w 494"/>
                <a:gd name="T65" fmla="*/ 238 h 494"/>
                <a:gd name="T66" fmla="*/ 453 w 494"/>
                <a:gd name="T67" fmla="*/ 257 h 494"/>
                <a:gd name="T68" fmla="*/ 404 w 494"/>
                <a:gd name="T69" fmla="*/ 300 h 494"/>
                <a:gd name="T70" fmla="*/ 371 w 494"/>
                <a:gd name="T71" fmla="*/ 356 h 494"/>
                <a:gd name="T72" fmla="*/ 388 w 494"/>
                <a:gd name="T73" fmla="*/ 398 h 494"/>
                <a:gd name="T74" fmla="*/ 321 w 494"/>
                <a:gd name="T75" fmla="*/ 396 h 494"/>
                <a:gd name="T76" fmla="*/ 256 w 494"/>
                <a:gd name="T77" fmla="*/ 412 h 494"/>
                <a:gd name="T78" fmla="*/ 237 w 494"/>
                <a:gd name="T79" fmla="*/ 454 h 494"/>
                <a:gd name="T80" fmla="*/ 189 w 494"/>
                <a:gd name="T81" fmla="*/ 403 h 494"/>
                <a:gd name="T82" fmla="*/ 134 w 494"/>
                <a:gd name="T83" fmla="*/ 368 h 494"/>
                <a:gd name="T84" fmla="*/ 91 w 494"/>
                <a:gd name="T85" fmla="*/ 383 h 494"/>
                <a:gd name="T86" fmla="*/ 96 w 494"/>
                <a:gd name="T87" fmla="*/ 317 h 494"/>
                <a:gd name="T88" fmla="*/ 82 w 494"/>
                <a:gd name="T89" fmla="*/ 256 h 494"/>
                <a:gd name="T90" fmla="*/ 40 w 494"/>
                <a:gd name="T91" fmla="*/ 237 h 494"/>
                <a:gd name="T92" fmla="*/ 89 w 494"/>
                <a:gd name="T93" fmla="*/ 193 h 494"/>
                <a:gd name="T94" fmla="*/ 122 w 494"/>
                <a:gd name="T95" fmla="*/ 138 h 494"/>
                <a:gd name="T96" fmla="*/ 106 w 494"/>
                <a:gd name="T97" fmla="*/ 95 h 494"/>
                <a:gd name="T98" fmla="*/ 172 w 494"/>
                <a:gd name="T99" fmla="*/ 98 h 494"/>
                <a:gd name="T100" fmla="*/ 238 w 494"/>
                <a:gd name="T101" fmla="*/ 82 h 494"/>
                <a:gd name="T102" fmla="*/ 257 w 494"/>
                <a:gd name="T103" fmla="*/ 40 h 494"/>
                <a:gd name="T104" fmla="*/ 305 w 494"/>
                <a:gd name="T105" fmla="*/ 91 h 494"/>
                <a:gd name="T106" fmla="*/ 359 w 494"/>
                <a:gd name="T107" fmla="*/ 126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4" h="494">
                  <a:moveTo>
                    <a:pt x="347" y="21"/>
                  </a:moveTo>
                  <a:cubicBezTo>
                    <a:pt x="315" y="7"/>
                    <a:pt x="281" y="0"/>
                    <a:pt x="247" y="0"/>
                  </a:cubicBezTo>
                  <a:cubicBezTo>
                    <a:pt x="230" y="0"/>
                    <a:pt x="217" y="13"/>
                    <a:pt x="217" y="30"/>
                  </a:cubicBezTo>
                  <a:cubicBezTo>
                    <a:pt x="217" y="44"/>
                    <a:pt x="217" y="44"/>
                    <a:pt x="217" y="44"/>
                  </a:cubicBezTo>
                  <a:cubicBezTo>
                    <a:pt x="209" y="45"/>
                    <a:pt x="202" y="46"/>
                    <a:pt x="194" y="48"/>
                  </a:cubicBezTo>
                  <a:cubicBezTo>
                    <a:pt x="189" y="36"/>
                    <a:pt x="189" y="36"/>
                    <a:pt x="189" y="36"/>
                  </a:cubicBezTo>
                  <a:cubicBezTo>
                    <a:pt x="186" y="28"/>
                    <a:pt x="180" y="22"/>
                    <a:pt x="173" y="19"/>
                  </a:cubicBezTo>
                  <a:cubicBezTo>
                    <a:pt x="165" y="17"/>
                    <a:pt x="157" y="17"/>
                    <a:pt x="150" y="20"/>
                  </a:cubicBezTo>
                  <a:cubicBezTo>
                    <a:pt x="120" y="33"/>
                    <a:pt x="93" y="51"/>
                    <a:pt x="70" y="74"/>
                  </a:cubicBezTo>
                  <a:cubicBezTo>
                    <a:pt x="64" y="80"/>
                    <a:pt x="61" y="88"/>
                    <a:pt x="62" y="96"/>
                  </a:cubicBezTo>
                  <a:cubicBezTo>
                    <a:pt x="62" y="104"/>
                    <a:pt x="65" y="111"/>
                    <a:pt x="71" y="117"/>
                  </a:cubicBezTo>
                  <a:cubicBezTo>
                    <a:pt x="80" y="126"/>
                    <a:pt x="80" y="126"/>
                    <a:pt x="80" y="126"/>
                  </a:cubicBezTo>
                  <a:cubicBezTo>
                    <a:pt x="77" y="132"/>
                    <a:pt x="73" y="137"/>
                    <a:pt x="70" y="142"/>
                  </a:cubicBezTo>
                  <a:cubicBezTo>
                    <a:pt x="57" y="137"/>
                    <a:pt x="57" y="137"/>
                    <a:pt x="57" y="137"/>
                  </a:cubicBezTo>
                  <a:cubicBezTo>
                    <a:pt x="54" y="136"/>
                    <a:pt x="50" y="135"/>
                    <a:pt x="46" y="135"/>
                  </a:cubicBezTo>
                  <a:cubicBezTo>
                    <a:pt x="34" y="135"/>
                    <a:pt x="23" y="142"/>
                    <a:pt x="18" y="154"/>
                  </a:cubicBezTo>
                  <a:cubicBezTo>
                    <a:pt x="6" y="183"/>
                    <a:pt x="0" y="215"/>
                    <a:pt x="0" y="247"/>
                  </a:cubicBezTo>
                  <a:cubicBezTo>
                    <a:pt x="0" y="263"/>
                    <a:pt x="13" y="277"/>
                    <a:pt x="30" y="277"/>
                  </a:cubicBezTo>
                  <a:cubicBezTo>
                    <a:pt x="44" y="277"/>
                    <a:pt x="44" y="277"/>
                    <a:pt x="44" y="277"/>
                  </a:cubicBezTo>
                  <a:cubicBezTo>
                    <a:pt x="44" y="282"/>
                    <a:pt x="45" y="288"/>
                    <a:pt x="47" y="293"/>
                  </a:cubicBezTo>
                  <a:cubicBezTo>
                    <a:pt x="34" y="298"/>
                    <a:pt x="34" y="298"/>
                    <a:pt x="34" y="298"/>
                  </a:cubicBezTo>
                  <a:cubicBezTo>
                    <a:pt x="26" y="301"/>
                    <a:pt x="20" y="307"/>
                    <a:pt x="17" y="314"/>
                  </a:cubicBezTo>
                  <a:cubicBezTo>
                    <a:pt x="14" y="322"/>
                    <a:pt x="14" y="330"/>
                    <a:pt x="17" y="337"/>
                  </a:cubicBezTo>
                  <a:cubicBezTo>
                    <a:pt x="29" y="368"/>
                    <a:pt x="46" y="395"/>
                    <a:pt x="69" y="418"/>
                  </a:cubicBezTo>
                  <a:cubicBezTo>
                    <a:pt x="75" y="424"/>
                    <a:pt x="83" y="428"/>
                    <a:pt x="91" y="428"/>
                  </a:cubicBezTo>
                  <a:cubicBezTo>
                    <a:pt x="98" y="428"/>
                    <a:pt x="106" y="425"/>
                    <a:pt x="112" y="419"/>
                  </a:cubicBezTo>
                  <a:cubicBezTo>
                    <a:pt x="121" y="410"/>
                    <a:pt x="121" y="410"/>
                    <a:pt x="121" y="410"/>
                  </a:cubicBezTo>
                  <a:cubicBezTo>
                    <a:pt x="126" y="413"/>
                    <a:pt x="132" y="417"/>
                    <a:pt x="137" y="420"/>
                  </a:cubicBezTo>
                  <a:cubicBezTo>
                    <a:pt x="131" y="433"/>
                    <a:pt x="131" y="433"/>
                    <a:pt x="131" y="433"/>
                  </a:cubicBezTo>
                  <a:cubicBezTo>
                    <a:pt x="125" y="448"/>
                    <a:pt x="132" y="466"/>
                    <a:pt x="147" y="473"/>
                  </a:cubicBezTo>
                  <a:cubicBezTo>
                    <a:pt x="178" y="487"/>
                    <a:pt x="212" y="494"/>
                    <a:pt x="247" y="494"/>
                  </a:cubicBezTo>
                  <a:cubicBezTo>
                    <a:pt x="263" y="494"/>
                    <a:pt x="277" y="480"/>
                    <a:pt x="277" y="464"/>
                  </a:cubicBezTo>
                  <a:cubicBezTo>
                    <a:pt x="277" y="450"/>
                    <a:pt x="277" y="450"/>
                    <a:pt x="277" y="450"/>
                  </a:cubicBezTo>
                  <a:cubicBezTo>
                    <a:pt x="284" y="449"/>
                    <a:pt x="292" y="447"/>
                    <a:pt x="299" y="446"/>
                  </a:cubicBezTo>
                  <a:cubicBezTo>
                    <a:pt x="304" y="458"/>
                    <a:pt x="304" y="458"/>
                    <a:pt x="304" y="458"/>
                  </a:cubicBezTo>
                  <a:cubicBezTo>
                    <a:pt x="307" y="466"/>
                    <a:pt x="313" y="471"/>
                    <a:pt x="321" y="474"/>
                  </a:cubicBezTo>
                  <a:cubicBezTo>
                    <a:pt x="328" y="477"/>
                    <a:pt x="336" y="477"/>
                    <a:pt x="344" y="474"/>
                  </a:cubicBezTo>
                  <a:cubicBezTo>
                    <a:pt x="374" y="461"/>
                    <a:pt x="400" y="443"/>
                    <a:pt x="423" y="419"/>
                  </a:cubicBezTo>
                  <a:cubicBezTo>
                    <a:pt x="429" y="414"/>
                    <a:pt x="432" y="406"/>
                    <a:pt x="432" y="398"/>
                  </a:cubicBezTo>
                  <a:cubicBezTo>
                    <a:pt x="432" y="390"/>
                    <a:pt x="428" y="382"/>
                    <a:pt x="423" y="377"/>
                  </a:cubicBezTo>
                  <a:cubicBezTo>
                    <a:pt x="413" y="367"/>
                    <a:pt x="413" y="367"/>
                    <a:pt x="413" y="367"/>
                  </a:cubicBezTo>
                  <a:cubicBezTo>
                    <a:pt x="417" y="362"/>
                    <a:pt x="420" y="357"/>
                    <a:pt x="423" y="351"/>
                  </a:cubicBezTo>
                  <a:cubicBezTo>
                    <a:pt x="436" y="357"/>
                    <a:pt x="436" y="357"/>
                    <a:pt x="436" y="357"/>
                  </a:cubicBezTo>
                  <a:cubicBezTo>
                    <a:pt x="440" y="358"/>
                    <a:pt x="444" y="359"/>
                    <a:pt x="448" y="359"/>
                  </a:cubicBezTo>
                  <a:cubicBezTo>
                    <a:pt x="460" y="359"/>
                    <a:pt x="471" y="352"/>
                    <a:pt x="475" y="340"/>
                  </a:cubicBezTo>
                  <a:cubicBezTo>
                    <a:pt x="487" y="311"/>
                    <a:pt x="494" y="279"/>
                    <a:pt x="494" y="247"/>
                  </a:cubicBezTo>
                  <a:cubicBezTo>
                    <a:pt x="494" y="230"/>
                    <a:pt x="480" y="217"/>
                    <a:pt x="464" y="217"/>
                  </a:cubicBezTo>
                  <a:cubicBezTo>
                    <a:pt x="450" y="217"/>
                    <a:pt x="450" y="217"/>
                    <a:pt x="450" y="217"/>
                  </a:cubicBezTo>
                  <a:cubicBezTo>
                    <a:pt x="449" y="211"/>
                    <a:pt x="448" y="206"/>
                    <a:pt x="447" y="200"/>
                  </a:cubicBezTo>
                  <a:cubicBezTo>
                    <a:pt x="460" y="195"/>
                    <a:pt x="460" y="195"/>
                    <a:pt x="460" y="195"/>
                  </a:cubicBezTo>
                  <a:cubicBezTo>
                    <a:pt x="467" y="193"/>
                    <a:pt x="473" y="187"/>
                    <a:pt x="476" y="180"/>
                  </a:cubicBezTo>
                  <a:cubicBezTo>
                    <a:pt x="479" y="172"/>
                    <a:pt x="480" y="164"/>
                    <a:pt x="477" y="157"/>
                  </a:cubicBezTo>
                  <a:cubicBezTo>
                    <a:pt x="465" y="126"/>
                    <a:pt x="447" y="99"/>
                    <a:pt x="424" y="75"/>
                  </a:cubicBezTo>
                  <a:cubicBezTo>
                    <a:pt x="419" y="70"/>
                    <a:pt x="411" y="66"/>
                    <a:pt x="403" y="66"/>
                  </a:cubicBezTo>
                  <a:cubicBezTo>
                    <a:pt x="395" y="66"/>
                    <a:pt x="388" y="69"/>
                    <a:pt x="382" y="75"/>
                  </a:cubicBezTo>
                  <a:cubicBezTo>
                    <a:pt x="372" y="84"/>
                    <a:pt x="372" y="84"/>
                    <a:pt x="372" y="84"/>
                  </a:cubicBezTo>
                  <a:cubicBezTo>
                    <a:pt x="367" y="80"/>
                    <a:pt x="362" y="77"/>
                    <a:pt x="356" y="73"/>
                  </a:cubicBezTo>
                  <a:cubicBezTo>
                    <a:pt x="362" y="61"/>
                    <a:pt x="362" y="61"/>
                    <a:pt x="362" y="61"/>
                  </a:cubicBezTo>
                  <a:cubicBezTo>
                    <a:pt x="369" y="46"/>
                    <a:pt x="362" y="28"/>
                    <a:pt x="347" y="21"/>
                  </a:cubicBezTo>
                  <a:close/>
                  <a:moveTo>
                    <a:pt x="359" y="126"/>
                  </a:moveTo>
                  <a:cubicBezTo>
                    <a:pt x="373" y="139"/>
                    <a:pt x="373" y="139"/>
                    <a:pt x="373" y="139"/>
                  </a:cubicBezTo>
                  <a:cubicBezTo>
                    <a:pt x="402" y="110"/>
                    <a:pt x="402" y="110"/>
                    <a:pt x="402" y="110"/>
                  </a:cubicBezTo>
                  <a:cubicBezTo>
                    <a:pt x="416" y="126"/>
                    <a:pt x="427" y="143"/>
                    <a:pt x="436" y="162"/>
                  </a:cubicBezTo>
                  <a:cubicBezTo>
                    <a:pt x="398" y="177"/>
                    <a:pt x="398" y="177"/>
                    <a:pt x="398" y="177"/>
                  </a:cubicBezTo>
                  <a:cubicBezTo>
                    <a:pt x="404" y="195"/>
                    <a:pt x="404" y="195"/>
                    <a:pt x="404" y="195"/>
                  </a:cubicBezTo>
                  <a:cubicBezTo>
                    <a:pt x="408" y="209"/>
                    <a:pt x="411" y="223"/>
                    <a:pt x="412" y="238"/>
                  </a:cubicBezTo>
                  <a:cubicBezTo>
                    <a:pt x="413" y="257"/>
                    <a:pt x="413" y="257"/>
                    <a:pt x="413" y="257"/>
                  </a:cubicBezTo>
                  <a:cubicBezTo>
                    <a:pt x="453" y="257"/>
                    <a:pt x="453" y="257"/>
                    <a:pt x="453" y="257"/>
                  </a:cubicBezTo>
                  <a:cubicBezTo>
                    <a:pt x="452" y="277"/>
                    <a:pt x="449" y="297"/>
                    <a:pt x="442" y="316"/>
                  </a:cubicBezTo>
                  <a:cubicBezTo>
                    <a:pt x="404" y="300"/>
                    <a:pt x="404" y="300"/>
                    <a:pt x="404" y="300"/>
                  </a:cubicBezTo>
                  <a:cubicBezTo>
                    <a:pt x="396" y="318"/>
                    <a:pt x="396" y="318"/>
                    <a:pt x="396" y="318"/>
                  </a:cubicBezTo>
                  <a:cubicBezTo>
                    <a:pt x="390" y="331"/>
                    <a:pt x="381" y="344"/>
                    <a:pt x="371" y="356"/>
                  </a:cubicBezTo>
                  <a:cubicBezTo>
                    <a:pt x="359" y="370"/>
                    <a:pt x="359" y="370"/>
                    <a:pt x="359" y="370"/>
                  </a:cubicBezTo>
                  <a:cubicBezTo>
                    <a:pt x="388" y="398"/>
                    <a:pt x="388" y="398"/>
                    <a:pt x="388" y="398"/>
                  </a:cubicBezTo>
                  <a:cubicBezTo>
                    <a:pt x="373" y="412"/>
                    <a:pt x="356" y="424"/>
                    <a:pt x="337" y="433"/>
                  </a:cubicBezTo>
                  <a:cubicBezTo>
                    <a:pt x="321" y="396"/>
                    <a:pt x="321" y="396"/>
                    <a:pt x="321" y="396"/>
                  </a:cubicBezTo>
                  <a:cubicBezTo>
                    <a:pt x="303" y="402"/>
                    <a:pt x="303" y="402"/>
                    <a:pt x="303" y="402"/>
                  </a:cubicBezTo>
                  <a:cubicBezTo>
                    <a:pt x="288" y="408"/>
                    <a:pt x="272" y="411"/>
                    <a:pt x="256" y="412"/>
                  </a:cubicBezTo>
                  <a:cubicBezTo>
                    <a:pt x="237" y="413"/>
                    <a:pt x="237" y="413"/>
                    <a:pt x="237" y="413"/>
                  </a:cubicBezTo>
                  <a:cubicBezTo>
                    <a:pt x="237" y="454"/>
                    <a:pt x="237" y="454"/>
                    <a:pt x="237" y="454"/>
                  </a:cubicBezTo>
                  <a:cubicBezTo>
                    <a:pt x="214" y="453"/>
                    <a:pt x="193" y="448"/>
                    <a:pt x="172" y="440"/>
                  </a:cubicBezTo>
                  <a:cubicBezTo>
                    <a:pt x="189" y="403"/>
                    <a:pt x="189" y="403"/>
                    <a:pt x="189" y="403"/>
                  </a:cubicBezTo>
                  <a:cubicBezTo>
                    <a:pt x="172" y="394"/>
                    <a:pt x="172" y="394"/>
                    <a:pt x="172" y="394"/>
                  </a:cubicBezTo>
                  <a:cubicBezTo>
                    <a:pt x="158" y="387"/>
                    <a:pt x="145" y="378"/>
                    <a:pt x="134" y="368"/>
                  </a:cubicBezTo>
                  <a:cubicBezTo>
                    <a:pt x="120" y="355"/>
                    <a:pt x="120" y="355"/>
                    <a:pt x="120" y="355"/>
                  </a:cubicBezTo>
                  <a:cubicBezTo>
                    <a:pt x="91" y="383"/>
                    <a:pt x="91" y="383"/>
                    <a:pt x="91" y="383"/>
                  </a:cubicBezTo>
                  <a:cubicBezTo>
                    <a:pt x="77" y="368"/>
                    <a:pt x="66" y="350"/>
                    <a:pt x="58" y="332"/>
                  </a:cubicBezTo>
                  <a:cubicBezTo>
                    <a:pt x="96" y="317"/>
                    <a:pt x="96" y="317"/>
                    <a:pt x="96" y="317"/>
                  </a:cubicBezTo>
                  <a:cubicBezTo>
                    <a:pt x="90" y="299"/>
                    <a:pt x="90" y="299"/>
                    <a:pt x="90" y="299"/>
                  </a:cubicBezTo>
                  <a:cubicBezTo>
                    <a:pt x="85" y="285"/>
                    <a:pt x="82" y="271"/>
                    <a:pt x="82" y="256"/>
                  </a:cubicBezTo>
                  <a:cubicBezTo>
                    <a:pt x="81" y="237"/>
                    <a:pt x="81" y="237"/>
                    <a:pt x="81" y="237"/>
                  </a:cubicBezTo>
                  <a:cubicBezTo>
                    <a:pt x="40" y="237"/>
                    <a:pt x="40" y="237"/>
                    <a:pt x="40" y="237"/>
                  </a:cubicBezTo>
                  <a:cubicBezTo>
                    <a:pt x="41" y="217"/>
                    <a:pt x="45" y="197"/>
                    <a:pt x="52" y="178"/>
                  </a:cubicBezTo>
                  <a:cubicBezTo>
                    <a:pt x="89" y="193"/>
                    <a:pt x="89" y="193"/>
                    <a:pt x="89" y="193"/>
                  </a:cubicBezTo>
                  <a:cubicBezTo>
                    <a:pt x="97" y="176"/>
                    <a:pt x="97" y="176"/>
                    <a:pt x="97" y="176"/>
                  </a:cubicBezTo>
                  <a:cubicBezTo>
                    <a:pt x="104" y="162"/>
                    <a:pt x="112" y="149"/>
                    <a:pt x="122" y="138"/>
                  </a:cubicBezTo>
                  <a:cubicBezTo>
                    <a:pt x="135" y="124"/>
                    <a:pt x="135" y="124"/>
                    <a:pt x="135" y="124"/>
                  </a:cubicBezTo>
                  <a:cubicBezTo>
                    <a:pt x="106" y="95"/>
                    <a:pt x="106" y="95"/>
                    <a:pt x="106" y="95"/>
                  </a:cubicBezTo>
                  <a:cubicBezTo>
                    <a:pt x="121" y="81"/>
                    <a:pt x="138" y="70"/>
                    <a:pt x="156" y="61"/>
                  </a:cubicBezTo>
                  <a:cubicBezTo>
                    <a:pt x="172" y="98"/>
                    <a:pt x="172" y="98"/>
                    <a:pt x="172" y="98"/>
                  </a:cubicBezTo>
                  <a:cubicBezTo>
                    <a:pt x="190" y="91"/>
                    <a:pt x="190" y="91"/>
                    <a:pt x="190" y="91"/>
                  </a:cubicBezTo>
                  <a:cubicBezTo>
                    <a:pt x="205" y="86"/>
                    <a:pt x="221" y="83"/>
                    <a:pt x="238" y="82"/>
                  </a:cubicBezTo>
                  <a:cubicBezTo>
                    <a:pt x="257" y="81"/>
                    <a:pt x="257" y="81"/>
                    <a:pt x="257" y="81"/>
                  </a:cubicBezTo>
                  <a:cubicBezTo>
                    <a:pt x="257" y="40"/>
                    <a:pt x="257" y="40"/>
                    <a:pt x="257" y="40"/>
                  </a:cubicBezTo>
                  <a:cubicBezTo>
                    <a:pt x="279" y="41"/>
                    <a:pt x="301" y="46"/>
                    <a:pt x="321" y="54"/>
                  </a:cubicBezTo>
                  <a:cubicBezTo>
                    <a:pt x="305" y="91"/>
                    <a:pt x="305" y="91"/>
                    <a:pt x="305" y="91"/>
                  </a:cubicBezTo>
                  <a:cubicBezTo>
                    <a:pt x="322" y="99"/>
                    <a:pt x="322" y="99"/>
                    <a:pt x="322" y="99"/>
                  </a:cubicBezTo>
                  <a:cubicBezTo>
                    <a:pt x="335" y="106"/>
                    <a:pt x="348" y="115"/>
                    <a:pt x="359"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9" name="Freeform 219">
            <a:extLst>
              <a:ext uri="{FF2B5EF4-FFF2-40B4-BE49-F238E27FC236}">
                <a16:creationId xmlns:a16="http://schemas.microsoft.com/office/drawing/2014/main" xmlns="" id="{C10E0DF6-CCF6-4F3E-A5F2-D4E784A4482C}"/>
              </a:ext>
            </a:extLst>
          </p:cNvPr>
          <p:cNvSpPr>
            <a:spLocks noChangeArrowheads="1"/>
          </p:cNvSpPr>
          <p:nvPr/>
        </p:nvSpPr>
        <p:spPr bwMode="auto">
          <a:xfrm>
            <a:off x="670879" y="1596036"/>
            <a:ext cx="558904" cy="628766"/>
          </a:xfrm>
          <a:custGeom>
            <a:avLst/>
            <a:gdLst>
              <a:gd name="T0" fmla="*/ 149245 w 546"/>
              <a:gd name="T1" fmla="*/ 131958 h 619"/>
              <a:gd name="T2" fmla="*/ 149245 w 546"/>
              <a:gd name="T3" fmla="*/ 131958 h 619"/>
              <a:gd name="T4" fmla="*/ 85283 w 546"/>
              <a:gd name="T5" fmla="*/ 131958 h 619"/>
              <a:gd name="T6" fmla="*/ 79862 w 546"/>
              <a:gd name="T7" fmla="*/ 137337 h 619"/>
              <a:gd name="T8" fmla="*/ 85283 w 546"/>
              <a:gd name="T9" fmla="*/ 147736 h 619"/>
              <a:gd name="T10" fmla="*/ 149245 w 546"/>
              <a:gd name="T11" fmla="*/ 147736 h 619"/>
              <a:gd name="T12" fmla="*/ 154304 w 546"/>
              <a:gd name="T13" fmla="*/ 137337 h 619"/>
              <a:gd name="T14" fmla="*/ 149245 w 546"/>
              <a:gd name="T15" fmla="*/ 131958 h 619"/>
              <a:gd name="T16" fmla="*/ 149245 w 546"/>
              <a:gd name="T17" fmla="*/ 95024 h 619"/>
              <a:gd name="T18" fmla="*/ 149245 w 546"/>
              <a:gd name="T19" fmla="*/ 95024 h 619"/>
              <a:gd name="T20" fmla="*/ 85283 w 546"/>
              <a:gd name="T21" fmla="*/ 95024 h 619"/>
              <a:gd name="T22" fmla="*/ 79862 w 546"/>
              <a:gd name="T23" fmla="*/ 105782 h 619"/>
              <a:gd name="T24" fmla="*/ 85283 w 546"/>
              <a:gd name="T25" fmla="*/ 110802 h 619"/>
              <a:gd name="T26" fmla="*/ 149245 w 546"/>
              <a:gd name="T27" fmla="*/ 110802 h 619"/>
              <a:gd name="T28" fmla="*/ 154304 w 546"/>
              <a:gd name="T29" fmla="*/ 105782 h 619"/>
              <a:gd name="T30" fmla="*/ 149245 w 546"/>
              <a:gd name="T31" fmla="*/ 95024 h 619"/>
              <a:gd name="T32" fmla="*/ 149245 w 546"/>
              <a:gd name="T33" fmla="*/ 0 h 619"/>
              <a:gd name="T34" fmla="*/ 149245 w 546"/>
              <a:gd name="T35" fmla="*/ 0 h 619"/>
              <a:gd name="T36" fmla="*/ 63962 w 546"/>
              <a:gd name="T37" fmla="*/ 0 h 619"/>
              <a:gd name="T38" fmla="*/ 37582 w 546"/>
              <a:gd name="T39" fmla="*/ 26535 h 619"/>
              <a:gd name="T40" fmla="*/ 26741 w 546"/>
              <a:gd name="T41" fmla="*/ 26535 h 619"/>
              <a:gd name="T42" fmla="*/ 0 w 546"/>
              <a:gd name="T43" fmla="*/ 52711 h 619"/>
              <a:gd name="T44" fmla="*/ 0 w 546"/>
              <a:gd name="T45" fmla="*/ 195427 h 619"/>
              <a:gd name="T46" fmla="*/ 26741 w 546"/>
              <a:gd name="T47" fmla="*/ 221603 h 619"/>
              <a:gd name="T48" fmla="*/ 132983 w 546"/>
              <a:gd name="T49" fmla="*/ 221603 h 619"/>
              <a:gd name="T50" fmla="*/ 165145 w 546"/>
              <a:gd name="T51" fmla="*/ 195427 h 619"/>
              <a:gd name="T52" fmla="*/ 170566 w 546"/>
              <a:gd name="T53" fmla="*/ 195427 h 619"/>
              <a:gd name="T54" fmla="*/ 196946 w 546"/>
              <a:gd name="T55" fmla="*/ 168892 h 619"/>
              <a:gd name="T56" fmla="*/ 196946 w 546"/>
              <a:gd name="T57" fmla="*/ 68848 h 619"/>
              <a:gd name="T58" fmla="*/ 196946 w 546"/>
              <a:gd name="T59" fmla="*/ 52711 h 619"/>
              <a:gd name="T60" fmla="*/ 149245 w 546"/>
              <a:gd name="T61" fmla="*/ 0 h 619"/>
              <a:gd name="T62" fmla="*/ 132983 w 546"/>
              <a:gd name="T63" fmla="*/ 211205 h 619"/>
              <a:gd name="T64" fmla="*/ 132983 w 546"/>
              <a:gd name="T65" fmla="*/ 211205 h 619"/>
              <a:gd name="T66" fmla="*/ 26741 w 546"/>
              <a:gd name="T67" fmla="*/ 211205 h 619"/>
              <a:gd name="T68" fmla="*/ 16262 w 546"/>
              <a:gd name="T69" fmla="*/ 195427 h 619"/>
              <a:gd name="T70" fmla="*/ 16262 w 546"/>
              <a:gd name="T71" fmla="*/ 52711 h 619"/>
              <a:gd name="T72" fmla="*/ 26741 w 546"/>
              <a:gd name="T73" fmla="*/ 42313 h 619"/>
              <a:gd name="T74" fmla="*/ 37582 w 546"/>
              <a:gd name="T75" fmla="*/ 42313 h 619"/>
              <a:gd name="T76" fmla="*/ 37582 w 546"/>
              <a:gd name="T77" fmla="*/ 168892 h 619"/>
              <a:gd name="T78" fmla="*/ 63962 w 546"/>
              <a:gd name="T79" fmla="*/ 195427 h 619"/>
              <a:gd name="T80" fmla="*/ 149245 w 546"/>
              <a:gd name="T81" fmla="*/ 195427 h 619"/>
              <a:gd name="T82" fmla="*/ 132983 w 546"/>
              <a:gd name="T83" fmla="*/ 211205 h 619"/>
              <a:gd name="T84" fmla="*/ 186466 w 546"/>
              <a:gd name="T85" fmla="*/ 168892 h 619"/>
              <a:gd name="T86" fmla="*/ 186466 w 546"/>
              <a:gd name="T87" fmla="*/ 168892 h 619"/>
              <a:gd name="T88" fmla="*/ 170566 w 546"/>
              <a:gd name="T89" fmla="*/ 179649 h 619"/>
              <a:gd name="T90" fmla="*/ 63962 w 546"/>
              <a:gd name="T91" fmla="*/ 179649 h 619"/>
              <a:gd name="T92" fmla="*/ 48062 w 546"/>
              <a:gd name="T93" fmla="*/ 168892 h 619"/>
              <a:gd name="T94" fmla="*/ 48062 w 546"/>
              <a:gd name="T95" fmla="*/ 26535 h 619"/>
              <a:gd name="T96" fmla="*/ 63962 w 546"/>
              <a:gd name="T97" fmla="*/ 10399 h 619"/>
              <a:gd name="T98" fmla="*/ 132983 w 546"/>
              <a:gd name="T99" fmla="*/ 10399 h 619"/>
              <a:gd name="T100" fmla="*/ 132983 w 546"/>
              <a:gd name="T101" fmla="*/ 42313 h 619"/>
              <a:gd name="T102" fmla="*/ 165145 w 546"/>
              <a:gd name="T103" fmla="*/ 68848 h 619"/>
              <a:gd name="T104" fmla="*/ 186466 w 546"/>
              <a:gd name="T105" fmla="*/ 68848 h 619"/>
              <a:gd name="T106" fmla="*/ 186466 w 546"/>
              <a:gd name="T107" fmla="*/ 168892 h 619"/>
              <a:gd name="T108" fmla="*/ 165145 w 546"/>
              <a:gd name="T109" fmla="*/ 52711 h 619"/>
              <a:gd name="T110" fmla="*/ 165145 w 546"/>
              <a:gd name="T111" fmla="*/ 52711 h 619"/>
              <a:gd name="T112" fmla="*/ 149245 w 546"/>
              <a:gd name="T113" fmla="*/ 31555 h 619"/>
              <a:gd name="T114" fmla="*/ 149245 w 546"/>
              <a:gd name="T115" fmla="*/ 10399 h 619"/>
              <a:gd name="T116" fmla="*/ 149245 w 546"/>
              <a:gd name="T117" fmla="*/ 10399 h 619"/>
              <a:gd name="T118" fmla="*/ 186466 w 546"/>
              <a:gd name="T119" fmla="*/ 52711 h 619"/>
              <a:gd name="T120" fmla="*/ 165145 w 546"/>
              <a:gd name="T121" fmla="*/ 52711 h 6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6" h="619">
                <a:moveTo>
                  <a:pt x="413" y="368"/>
                </a:moveTo>
                <a:lnTo>
                  <a:pt x="413" y="368"/>
                </a:lnTo>
                <a:cubicBezTo>
                  <a:pt x="236" y="368"/>
                  <a:pt x="236" y="368"/>
                  <a:pt x="236" y="368"/>
                </a:cubicBezTo>
                <a:cubicBezTo>
                  <a:pt x="221" y="368"/>
                  <a:pt x="221" y="383"/>
                  <a:pt x="221" y="383"/>
                </a:cubicBezTo>
                <a:cubicBezTo>
                  <a:pt x="221" y="398"/>
                  <a:pt x="221" y="412"/>
                  <a:pt x="236" y="412"/>
                </a:cubicBezTo>
                <a:cubicBezTo>
                  <a:pt x="413" y="412"/>
                  <a:pt x="413" y="412"/>
                  <a:pt x="413" y="412"/>
                </a:cubicBezTo>
                <a:cubicBezTo>
                  <a:pt x="427" y="412"/>
                  <a:pt x="427" y="398"/>
                  <a:pt x="427" y="383"/>
                </a:cubicBezTo>
                <a:cubicBezTo>
                  <a:pt x="427" y="383"/>
                  <a:pt x="427" y="368"/>
                  <a:pt x="413" y="368"/>
                </a:cubicBezTo>
                <a:close/>
                <a:moveTo>
                  <a:pt x="413" y="265"/>
                </a:moveTo>
                <a:lnTo>
                  <a:pt x="413" y="265"/>
                </a:lnTo>
                <a:cubicBezTo>
                  <a:pt x="236" y="265"/>
                  <a:pt x="236" y="265"/>
                  <a:pt x="236" y="265"/>
                </a:cubicBezTo>
                <a:cubicBezTo>
                  <a:pt x="221" y="265"/>
                  <a:pt x="221" y="280"/>
                  <a:pt x="221" y="295"/>
                </a:cubicBezTo>
                <a:cubicBezTo>
                  <a:pt x="221" y="295"/>
                  <a:pt x="221" y="309"/>
                  <a:pt x="236" y="309"/>
                </a:cubicBezTo>
                <a:cubicBezTo>
                  <a:pt x="413" y="309"/>
                  <a:pt x="413" y="309"/>
                  <a:pt x="413" y="309"/>
                </a:cubicBezTo>
                <a:cubicBezTo>
                  <a:pt x="427" y="309"/>
                  <a:pt x="427" y="295"/>
                  <a:pt x="427" y="295"/>
                </a:cubicBezTo>
                <a:cubicBezTo>
                  <a:pt x="427" y="280"/>
                  <a:pt x="427" y="265"/>
                  <a:pt x="413" y="265"/>
                </a:cubicBezTo>
                <a:close/>
                <a:moveTo>
                  <a:pt x="413" y="0"/>
                </a:moveTo>
                <a:lnTo>
                  <a:pt x="413" y="0"/>
                </a:lnTo>
                <a:lnTo>
                  <a:pt x="177" y="0"/>
                </a:lnTo>
                <a:cubicBezTo>
                  <a:pt x="133" y="0"/>
                  <a:pt x="104" y="29"/>
                  <a:pt x="104" y="74"/>
                </a:cubicBezTo>
                <a:cubicBezTo>
                  <a:pt x="74" y="74"/>
                  <a:pt x="74" y="74"/>
                  <a:pt x="74" y="74"/>
                </a:cubicBezTo>
                <a:cubicBezTo>
                  <a:pt x="30" y="74"/>
                  <a:pt x="0" y="118"/>
                  <a:pt x="0" y="147"/>
                </a:cubicBezTo>
                <a:cubicBezTo>
                  <a:pt x="0" y="545"/>
                  <a:pt x="0" y="545"/>
                  <a:pt x="0" y="545"/>
                </a:cubicBezTo>
                <a:cubicBezTo>
                  <a:pt x="0" y="589"/>
                  <a:pt x="45" y="618"/>
                  <a:pt x="74" y="618"/>
                </a:cubicBezTo>
                <a:cubicBezTo>
                  <a:pt x="368" y="618"/>
                  <a:pt x="368" y="618"/>
                  <a:pt x="368" y="618"/>
                </a:cubicBezTo>
                <a:cubicBezTo>
                  <a:pt x="413" y="618"/>
                  <a:pt x="457" y="589"/>
                  <a:pt x="457" y="545"/>
                </a:cubicBezTo>
                <a:cubicBezTo>
                  <a:pt x="472" y="545"/>
                  <a:pt x="472" y="545"/>
                  <a:pt x="472" y="545"/>
                </a:cubicBezTo>
                <a:cubicBezTo>
                  <a:pt x="516" y="545"/>
                  <a:pt x="545" y="501"/>
                  <a:pt x="545" y="471"/>
                </a:cubicBezTo>
                <a:cubicBezTo>
                  <a:pt x="545" y="192"/>
                  <a:pt x="545" y="192"/>
                  <a:pt x="545" y="192"/>
                </a:cubicBezTo>
                <a:cubicBezTo>
                  <a:pt x="545" y="147"/>
                  <a:pt x="545" y="147"/>
                  <a:pt x="545" y="147"/>
                </a:cubicBezTo>
                <a:lnTo>
                  <a:pt x="413" y="0"/>
                </a:lnTo>
                <a:close/>
                <a:moveTo>
                  <a:pt x="368" y="589"/>
                </a:moveTo>
                <a:lnTo>
                  <a:pt x="368" y="589"/>
                </a:lnTo>
                <a:cubicBezTo>
                  <a:pt x="74" y="589"/>
                  <a:pt x="74" y="589"/>
                  <a:pt x="74" y="589"/>
                </a:cubicBezTo>
                <a:cubicBezTo>
                  <a:pt x="59" y="589"/>
                  <a:pt x="45" y="559"/>
                  <a:pt x="45" y="545"/>
                </a:cubicBezTo>
                <a:cubicBezTo>
                  <a:pt x="45" y="147"/>
                  <a:pt x="45" y="147"/>
                  <a:pt x="45" y="147"/>
                </a:cubicBezTo>
                <a:cubicBezTo>
                  <a:pt x="45" y="133"/>
                  <a:pt x="59" y="118"/>
                  <a:pt x="74" y="118"/>
                </a:cubicBezTo>
                <a:cubicBezTo>
                  <a:pt x="104" y="118"/>
                  <a:pt x="104" y="118"/>
                  <a:pt x="104" y="118"/>
                </a:cubicBezTo>
                <a:cubicBezTo>
                  <a:pt x="104" y="471"/>
                  <a:pt x="104" y="471"/>
                  <a:pt x="104" y="471"/>
                </a:cubicBezTo>
                <a:cubicBezTo>
                  <a:pt x="104" y="501"/>
                  <a:pt x="133" y="545"/>
                  <a:pt x="177" y="545"/>
                </a:cubicBezTo>
                <a:cubicBezTo>
                  <a:pt x="413" y="545"/>
                  <a:pt x="413" y="545"/>
                  <a:pt x="413" y="545"/>
                </a:cubicBezTo>
                <a:cubicBezTo>
                  <a:pt x="413" y="559"/>
                  <a:pt x="398" y="589"/>
                  <a:pt x="368" y="589"/>
                </a:cubicBezTo>
                <a:close/>
                <a:moveTo>
                  <a:pt x="516" y="471"/>
                </a:moveTo>
                <a:lnTo>
                  <a:pt x="516" y="471"/>
                </a:lnTo>
                <a:cubicBezTo>
                  <a:pt x="516" y="486"/>
                  <a:pt x="486" y="501"/>
                  <a:pt x="472" y="501"/>
                </a:cubicBezTo>
                <a:cubicBezTo>
                  <a:pt x="177" y="501"/>
                  <a:pt x="177" y="501"/>
                  <a:pt x="177" y="501"/>
                </a:cubicBezTo>
                <a:cubicBezTo>
                  <a:pt x="163" y="501"/>
                  <a:pt x="133" y="486"/>
                  <a:pt x="133" y="471"/>
                </a:cubicBezTo>
                <a:cubicBezTo>
                  <a:pt x="133" y="74"/>
                  <a:pt x="133" y="74"/>
                  <a:pt x="133" y="74"/>
                </a:cubicBezTo>
                <a:cubicBezTo>
                  <a:pt x="133" y="59"/>
                  <a:pt x="163" y="29"/>
                  <a:pt x="177" y="29"/>
                </a:cubicBezTo>
                <a:cubicBezTo>
                  <a:pt x="368" y="29"/>
                  <a:pt x="368" y="29"/>
                  <a:pt x="368" y="29"/>
                </a:cubicBezTo>
                <a:cubicBezTo>
                  <a:pt x="368" y="74"/>
                  <a:pt x="368" y="118"/>
                  <a:pt x="368" y="118"/>
                </a:cubicBezTo>
                <a:cubicBezTo>
                  <a:pt x="368" y="147"/>
                  <a:pt x="413" y="192"/>
                  <a:pt x="457" y="192"/>
                </a:cubicBezTo>
                <a:cubicBezTo>
                  <a:pt x="457" y="192"/>
                  <a:pt x="472" y="192"/>
                  <a:pt x="516" y="192"/>
                </a:cubicBezTo>
                <a:lnTo>
                  <a:pt x="516" y="471"/>
                </a:lnTo>
                <a:close/>
                <a:moveTo>
                  <a:pt x="457" y="147"/>
                </a:moveTo>
                <a:lnTo>
                  <a:pt x="457" y="147"/>
                </a:lnTo>
                <a:cubicBezTo>
                  <a:pt x="427" y="147"/>
                  <a:pt x="413" y="118"/>
                  <a:pt x="413" y="88"/>
                </a:cubicBezTo>
                <a:cubicBezTo>
                  <a:pt x="413" y="88"/>
                  <a:pt x="413" y="74"/>
                  <a:pt x="413" y="29"/>
                </a:cubicBezTo>
                <a:cubicBezTo>
                  <a:pt x="516" y="147"/>
                  <a:pt x="516" y="147"/>
                  <a:pt x="516" y="147"/>
                </a:cubicBezTo>
                <a:lnTo>
                  <a:pt x="457" y="147"/>
                </a:lnTo>
                <a:close/>
              </a:path>
            </a:pathLst>
          </a:custGeom>
          <a:solidFill>
            <a:schemeClr val="tx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91431" tIns="45716" rIns="91431" bIns="45716" anchor="ctr"/>
          <a:lstStyle/>
          <a:p>
            <a:endParaRPr lang="en-US" dirty="0"/>
          </a:p>
        </p:txBody>
      </p:sp>
      <p:sp>
        <p:nvSpPr>
          <p:cNvPr id="4" name="Rectangle 3">
            <a:extLst>
              <a:ext uri="{FF2B5EF4-FFF2-40B4-BE49-F238E27FC236}">
                <a16:creationId xmlns:a16="http://schemas.microsoft.com/office/drawing/2014/main" xmlns="" id="{1C70EBF9-F2CE-4B8A-B69F-08D4BD1FE12F}"/>
              </a:ext>
            </a:extLst>
          </p:cNvPr>
          <p:cNvSpPr/>
          <p:nvPr/>
        </p:nvSpPr>
        <p:spPr>
          <a:xfrm>
            <a:off x="1339057" y="1572588"/>
            <a:ext cx="2192734" cy="646331"/>
          </a:xfrm>
          <a:prstGeom prst="rect">
            <a:avLst/>
          </a:prstGeom>
        </p:spPr>
        <p:txBody>
          <a:bodyPr wrap="square">
            <a:spAutoFit/>
          </a:bodyPr>
          <a:lstStyle/>
          <a:p>
            <a:r>
              <a:rPr lang="en-US" b="1" dirty="0">
                <a:latin typeface="+mj-lt"/>
              </a:rPr>
              <a:t>Convert a traditional IRA to a Roth. </a:t>
            </a:r>
          </a:p>
        </p:txBody>
      </p:sp>
      <p:sp>
        <p:nvSpPr>
          <p:cNvPr id="20" name="Rectangle 19">
            <a:extLst>
              <a:ext uri="{FF2B5EF4-FFF2-40B4-BE49-F238E27FC236}">
                <a16:creationId xmlns:a16="http://schemas.microsoft.com/office/drawing/2014/main" xmlns="" id="{E5DE6D78-CF4C-4A3F-8E92-588D9CB7F603}"/>
              </a:ext>
            </a:extLst>
          </p:cNvPr>
          <p:cNvSpPr/>
          <p:nvPr/>
        </p:nvSpPr>
        <p:spPr>
          <a:xfrm>
            <a:off x="576103" y="2635698"/>
            <a:ext cx="3751668" cy="400110"/>
          </a:xfrm>
          <a:prstGeom prst="rect">
            <a:avLst/>
          </a:prstGeom>
        </p:spPr>
        <p:txBody>
          <a:bodyPr wrap="none">
            <a:spAutoFit/>
          </a:bodyPr>
          <a:lstStyle/>
          <a:p>
            <a:r>
              <a:rPr lang="en-US" sz="2000" b="1" dirty="0">
                <a:latin typeface="+mj-lt"/>
              </a:rPr>
              <a:t>Everyone can do a  "Buy Back"   IRA</a:t>
            </a:r>
          </a:p>
        </p:txBody>
      </p:sp>
      <p:sp>
        <p:nvSpPr>
          <p:cNvPr id="21" name="Rectangle: Rounded Corners 20">
            <a:extLst>
              <a:ext uri="{FF2B5EF4-FFF2-40B4-BE49-F238E27FC236}">
                <a16:creationId xmlns:a16="http://schemas.microsoft.com/office/drawing/2014/main" xmlns="" id="{8AA14C7D-0C64-4035-89E4-E01F36E7219F}"/>
              </a:ext>
            </a:extLst>
          </p:cNvPr>
          <p:cNvSpPr/>
          <p:nvPr/>
        </p:nvSpPr>
        <p:spPr>
          <a:xfrm>
            <a:off x="267128" y="2575560"/>
            <a:ext cx="6462445" cy="548640"/>
          </a:xfrm>
          <a:prstGeom prst="round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xmlns="" id="{6BE3B794-D488-47F7-AAD0-4F61BFB19F08}"/>
              </a:ext>
            </a:extLst>
          </p:cNvPr>
          <p:cNvSpPr/>
          <p:nvPr/>
        </p:nvSpPr>
        <p:spPr>
          <a:xfrm>
            <a:off x="576103" y="3372375"/>
            <a:ext cx="3441007" cy="369332"/>
          </a:xfrm>
          <a:prstGeom prst="rect">
            <a:avLst/>
          </a:prstGeom>
        </p:spPr>
        <p:txBody>
          <a:bodyPr wrap="none">
            <a:spAutoFit/>
          </a:bodyPr>
          <a:lstStyle/>
          <a:p>
            <a:r>
              <a:rPr lang="en-US" dirty="0">
                <a:latin typeface="+mj-lt"/>
              </a:rPr>
              <a:t>Take savings for Roth Contribution </a:t>
            </a:r>
          </a:p>
        </p:txBody>
      </p:sp>
      <p:sp>
        <p:nvSpPr>
          <p:cNvPr id="24" name="Rectangle 23">
            <a:extLst>
              <a:ext uri="{FF2B5EF4-FFF2-40B4-BE49-F238E27FC236}">
                <a16:creationId xmlns:a16="http://schemas.microsoft.com/office/drawing/2014/main" xmlns="" id="{088D028B-6547-4080-8775-DF2B43AB290A}"/>
              </a:ext>
            </a:extLst>
          </p:cNvPr>
          <p:cNvSpPr/>
          <p:nvPr/>
        </p:nvSpPr>
        <p:spPr>
          <a:xfrm>
            <a:off x="576103" y="3741707"/>
            <a:ext cx="3626314" cy="523220"/>
          </a:xfrm>
          <a:prstGeom prst="rect">
            <a:avLst/>
          </a:prstGeom>
        </p:spPr>
        <p:txBody>
          <a:bodyPr wrap="none">
            <a:spAutoFit/>
          </a:bodyPr>
          <a:lstStyle/>
          <a:p>
            <a:r>
              <a:rPr lang="en-US" sz="2800" b="1" dirty="0" smtClean="0"/>
              <a:t>$</a:t>
            </a:r>
            <a:r>
              <a:rPr lang="en-US" sz="2800" b="1" dirty="0" smtClean="0"/>
              <a:t>7,0</a:t>
            </a:r>
            <a:r>
              <a:rPr lang="en-US" sz="2800" b="1" dirty="0" smtClean="0"/>
              <a:t>00 </a:t>
            </a:r>
            <a:r>
              <a:rPr lang="en-US" sz="2800" b="1" dirty="0"/>
              <a:t>+ </a:t>
            </a:r>
            <a:r>
              <a:rPr lang="en-US" sz="2800" b="1" dirty="0" smtClean="0"/>
              <a:t>$</a:t>
            </a:r>
            <a:r>
              <a:rPr lang="en-US" sz="2800" b="1" dirty="0" smtClean="0"/>
              <a:t>7,</a:t>
            </a:r>
            <a:r>
              <a:rPr lang="en-US" sz="2800" b="1" dirty="0" smtClean="0"/>
              <a:t>00</a:t>
            </a:r>
            <a:r>
              <a:rPr lang="en-US" sz="2800" b="1" dirty="0"/>
              <a:t>= </a:t>
            </a:r>
            <a:r>
              <a:rPr lang="en-US" sz="2800" b="1" dirty="0" smtClean="0"/>
              <a:t>14,000</a:t>
            </a:r>
            <a:endParaRPr lang="en-US" sz="2800" b="1" dirty="0"/>
          </a:p>
        </p:txBody>
      </p:sp>
      <p:sp>
        <p:nvSpPr>
          <p:cNvPr id="25" name="Rectangle 24">
            <a:extLst>
              <a:ext uri="{FF2B5EF4-FFF2-40B4-BE49-F238E27FC236}">
                <a16:creationId xmlns:a16="http://schemas.microsoft.com/office/drawing/2014/main" xmlns="" id="{93D5B992-ED25-4ADD-A737-7FD613897F11}"/>
              </a:ext>
            </a:extLst>
          </p:cNvPr>
          <p:cNvSpPr/>
          <p:nvPr/>
        </p:nvSpPr>
        <p:spPr>
          <a:xfrm>
            <a:off x="576103" y="4268499"/>
            <a:ext cx="5821530" cy="369332"/>
          </a:xfrm>
          <a:prstGeom prst="rect">
            <a:avLst/>
          </a:prstGeom>
        </p:spPr>
        <p:txBody>
          <a:bodyPr wrap="none">
            <a:spAutoFit/>
          </a:bodyPr>
          <a:lstStyle/>
          <a:p>
            <a:r>
              <a:rPr lang="en-US" dirty="0">
                <a:latin typeface="+mj-lt"/>
              </a:rPr>
              <a:t>At 30%, </a:t>
            </a:r>
            <a:r>
              <a:rPr lang="en-US" dirty="0" smtClean="0">
                <a:latin typeface="+mj-lt"/>
              </a:rPr>
              <a:t>14,000 </a:t>
            </a:r>
            <a:r>
              <a:rPr lang="en-US" dirty="0">
                <a:latin typeface="+mj-lt"/>
              </a:rPr>
              <a:t>will pay the </a:t>
            </a:r>
            <a:r>
              <a:rPr lang="en-US" b="1" dirty="0">
                <a:latin typeface="+mj-lt"/>
              </a:rPr>
              <a:t>tax on a conversion of $</a:t>
            </a:r>
            <a:r>
              <a:rPr lang="en-US" b="1" dirty="0" smtClean="0">
                <a:latin typeface="+mj-lt"/>
              </a:rPr>
              <a:t>46,666.67</a:t>
            </a:r>
            <a:endParaRPr lang="en-US" b="1" dirty="0">
              <a:latin typeface="+mj-lt"/>
            </a:endParaRPr>
          </a:p>
        </p:txBody>
      </p:sp>
      <p:sp>
        <p:nvSpPr>
          <p:cNvPr id="32" name="TextBox 31">
            <a:extLst>
              <a:ext uri="{FF2B5EF4-FFF2-40B4-BE49-F238E27FC236}">
                <a16:creationId xmlns:a16="http://schemas.microsoft.com/office/drawing/2014/main" xmlns="" id="{E5D92CE5-882A-4838-A450-FD6A3F3A7BE4}"/>
              </a:ext>
            </a:extLst>
          </p:cNvPr>
          <p:cNvSpPr txBox="1"/>
          <p:nvPr/>
        </p:nvSpPr>
        <p:spPr>
          <a:xfrm>
            <a:off x="118786" y="5856487"/>
            <a:ext cx="9272864" cy="523220"/>
          </a:xfrm>
          <a:prstGeom prst="rect">
            <a:avLst/>
          </a:prstGeom>
          <a:noFill/>
        </p:spPr>
        <p:txBody>
          <a:bodyPr wrap="square" rtlCol="0">
            <a:spAutoFit/>
          </a:bodyPr>
          <a:lstStyle/>
          <a:p>
            <a:r>
              <a:rPr lang="en-US" sz="1400" dirty="0">
                <a:latin typeface="+mj-lt"/>
              </a:rPr>
              <a:t>This hypothetical example is for illustrative purposes only, should not be deemed a representation of past or future results and is no guarantee of return or future performance. This example does not represent any specific product and/or service.</a:t>
            </a:r>
          </a:p>
        </p:txBody>
      </p:sp>
    </p:spTree>
    <p:extLst>
      <p:ext uri="{BB962C8B-B14F-4D97-AF65-F5344CB8AC3E}">
        <p14:creationId xmlns:p14="http://schemas.microsoft.com/office/powerpoint/2010/main" val="31069515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xmlns="" id="{B54ED68E-9CA7-440E-ACE8-4A9B659ED7FC}"/>
              </a:ext>
            </a:extLst>
          </p:cNvPr>
          <p:cNvSpPr txBox="1">
            <a:spLocks/>
          </p:cNvSpPr>
          <p:nvPr/>
        </p:nvSpPr>
        <p:spPr>
          <a:xfrm>
            <a:off x="1535153" y="2960238"/>
            <a:ext cx="9121695"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a:t>Social Security And Provisional Income</a:t>
            </a:r>
          </a:p>
        </p:txBody>
      </p:sp>
      <p:pic>
        <p:nvPicPr>
          <p:cNvPr id="4" name="Picture 3">
            <a:extLst>
              <a:ext uri="{FF2B5EF4-FFF2-40B4-BE49-F238E27FC236}">
                <a16:creationId xmlns:a16="http://schemas.microsoft.com/office/drawing/2014/main" xmlns="" id="{AE6BCAFD-D02A-4B32-B96C-24660DE9CF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515" y="308024"/>
            <a:ext cx="3693152" cy="2334836"/>
          </a:xfrm>
          <a:prstGeom prst="rect">
            <a:avLst/>
          </a:prstGeom>
        </p:spPr>
      </p:pic>
    </p:spTree>
    <p:extLst>
      <p:ext uri="{BB962C8B-B14F-4D97-AF65-F5344CB8AC3E}">
        <p14:creationId xmlns:p14="http://schemas.microsoft.com/office/powerpoint/2010/main" val="3156269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EA2860AC-B847-409C-A833-C70062FB45AB}"/>
              </a:ext>
            </a:extLst>
          </p:cNvPr>
          <p:cNvSpPr/>
          <p:nvPr/>
        </p:nvSpPr>
        <p:spPr>
          <a:xfrm>
            <a:off x="819259" y="2355125"/>
            <a:ext cx="4503973" cy="1200329"/>
          </a:xfrm>
          <a:prstGeom prst="rect">
            <a:avLst/>
          </a:prstGeom>
        </p:spPr>
        <p:txBody>
          <a:bodyPr wrap="square">
            <a:spAutoFit/>
          </a:bodyPr>
          <a:lstStyle/>
          <a:p>
            <a:pPr>
              <a:spcBef>
                <a:spcPct val="0"/>
              </a:spcBef>
            </a:pPr>
            <a:r>
              <a:rPr lang="en-US" altLang="en-US" sz="3200" b="1" dirty="0">
                <a:latin typeface="Lato" panose="020F0502020204030203" pitchFamily="34" charset="0"/>
                <a:ea typeface="Lato" panose="020F0502020204030203" pitchFamily="34" charset="0"/>
                <a:cs typeface="Lato" panose="020F0502020204030203" pitchFamily="34" charset="0"/>
              </a:rPr>
              <a:t>Note:  </a:t>
            </a:r>
            <a:r>
              <a:rPr lang="en-US" altLang="en-US" sz="2000" dirty="0"/>
              <a:t/>
            </a:r>
            <a:br>
              <a:rPr lang="en-US" altLang="en-US" sz="2000" dirty="0"/>
            </a:br>
            <a:r>
              <a:rPr lang="en-US" altLang="en-US" sz="2000" dirty="0"/>
              <a:t>Consult your tax advisor pertaining to your specific situation</a:t>
            </a:r>
          </a:p>
        </p:txBody>
      </p:sp>
      <p:grpSp>
        <p:nvGrpSpPr>
          <p:cNvPr id="41" name="Group 40">
            <a:extLst>
              <a:ext uri="{FF2B5EF4-FFF2-40B4-BE49-F238E27FC236}">
                <a16:creationId xmlns:a16="http://schemas.microsoft.com/office/drawing/2014/main" xmlns="" id="{187C4892-25F0-4C5E-9390-49EEE86F41F8}"/>
              </a:ext>
            </a:extLst>
          </p:cNvPr>
          <p:cNvGrpSpPr/>
          <p:nvPr/>
        </p:nvGrpSpPr>
        <p:grpSpPr>
          <a:xfrm>
            <a:off x="5323232" y="541650"/>
            <a:ext cx="5631544" cy="5381541"/>
            <a:chOff x="4572001" y="514350"/>
            <a:chExt cx="6070201" cy="5800725"/>
          </a:xfrm>
        </p:grpSpPr>
        <p:grpSp>
          <p:nvGrpSpPr>
            <p:cNvPr id="42" name="Group 41">
              <a:extLst>
                <a:ext uri="{FF2B5EF4-FFF2-40B4-BE49-F238E27FC236}">
                  <a16:creationId xmlns:a16="http://schemas.microsoft.com/office/drawing/2014/main" xmlns="" id="{7B087BC9-8B96-4E47-B4B5-E69111B12606}"/>
                </a:ext>
              </a:extLst>
            </p:cNvPr>
            <p:cNvGrpSpPr/>
            <p:nvPr/>
          </p:nvGrpSpPr>
          <p:grpSpPr>
            <a:xfrm>
              <a:off x="4572001" y="514350"/>
              <a:ext cx="6070201" cy="5800725"/>
              <a:chOff x="4572001" y="514350"/>
              <a:chExt cx="6070201" cy="5800725"/>
            </a:xfrm>
          </p:grpSpPr>
          <p:cxnSp>
            <p:nvCxnSpPr>
              <p:cNvPr id="49" name="Straight Connector 48">
                <a:extLst>
                  <a:ext uri="{FF2B5EF4-FFF2-40B4-BE49-F238E27FC236}">
                    <a16:creationId xmlns:a16="http://schemas.microsoft.com/office/drawing/2014/main" xmlns="" id="{436AD773-30AF-4D90-9155-9487F3CE2A9C}"/>
                  </a:ext>
                </a:extLst>
              </p:cNvPr>
              <p:cNvCxnSpPr>
                <a:cxnSpLocks/>
              </p:cNvCxnSpPr>
              <p:nvPr/>
            </p:nvCxnSpPr>
            <p:spPr>
              <a:xfrm>
                <a:off x="8153400" y="4187825"/>
                <a:ext cx="284982" cy="49877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151D86A9-657E-4411-81C3-5A9E8BDD7A62}"/>
                  </a:ext>
                </a:extLst>
              </p:cNvPr>
              <p:cNvCxnSpPr>
                <a:cxnSpLocks/>
              </p:cNvCxnSpPr>
              <p:nvPr/>
            </p:nvCxnSpPr>
            <p:spPr>
              <a:xfrm flipH="1">
                <a:off x="6852934" y="4237909"/>
                <a:ext cx="319392" cy="43886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27903875-1545-49C5-BF5B-8790894616D8}"/>
                  </a:ext>
                </a:extLst>
              </p:cNvPr>
              <p:cNvCxnSpPr>
                <a:cxnSpLocks/>
              </p:cNvCxnSpPr>
              <p:nvPr/>
            </p:nvCxnSpPr>
            <p:spPr>
              <a:xfrm>
                <a:off x="6178706" y="3250753"/>
                <a:ext cx="580553" cy="32112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1C721800-B1B2-4AD9-B708-0FCD7F41C757}"/>
                  </a:ext>
                </a:extLst>
              </p:cNvPr>
              <p:cNvCxnSpPr>
                <a:cxnSpLocks/>
              </p:cNvCxnSpPr>
              <p:nvPr/>
            </p:nvCxnSpPr>
            <p:spPr>
              <a:xfrm flipH="1">
                <a:off x="8492757" y="3250753"/>
                <a:ext cx="580553" cy="32112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5C58D4C1-0FD7-4010-BD0B-9AED06E78186}"/>
                  </a:ext>
                </a:extLst>
              </p:cNvPr>
              <p:cNvCxnSpPr>
                <a:cxnSpLocks/>
              </p:cNvCxnSpPr>
              <p:nvPr/>
            </p:nvCxnSpPr>
            <p:spPr>
              <a:xfrm>
                <a:off x="7618229" y="2152650"/>
                <a:ext cx="0" cy="351037"/>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xmlns="" id="{4784B685-EE9F-4A13-A2E6-2344DF9F92F5}"/>
                  </a:ext>
                </a:extLst>
              </p:cNvPr>
              <p:cNvSpPr/>
              <p:nvPr/>
            </p:nvSpPr>
            <p:spPr>
              <a:xfrm>
                <a:off x="5335495" y="1249802"/>
                <a:ext cx="4506607" cy="4506607"/>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5" name="Hexagon 54">
                <a:extLst>
                  <a:ext uri="{FF2B5EF4-FFF2-40B4-BE49-F238E27FC236}">
                    <a16:creationId xmlns:a16="http://schemas.microsoft.com/office/drawing/2014/main" xmlns="" id="{49E1EA53-84C5-41FE-8362-D92394444D32}"/>
                  </a:ext>
                </a:extLst>
              </p:cNvPr>
              <p:cNvSpPr/>
              <p:nvPr/>
            </p:nvSpPr>
            <p:spPr>
              <a:xfrm>
                <a:off x="6686551" y="514350"/>
                <a:ext cx="1869676" cy="1638300"/>
              </a:xfrm>
              <a:prstGeom prst="hexagon">
                <a:avLst>
                  <a:gd name="adj" fmla="val 27994"/>
                  <a:gd name="vf" fmla="val 115470"/>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6" name="Hexagon 55">
                <a:extLst>
                  <a:ext uri="{FF2B5EF4-FFF2-40B4-BE49-F238E27FC236}">
                    <a16:creationId xmlns:a16="http://schemas.microsoft.com/office/drawing/2014/main" xmlns="" id="{BD219501-A7F7-402A-84E8-60F8F2968128}"/>
                  </a:ext>
                </a:extLst>
              </p:cNvPr>
              <p:cNvSpPr/>
              <p:nvPr/>
            </p:nvSpPr>
            <p:spPr>
              <a:xfrm>
                <a:off x="8772526" y="2038350"/>
                <a:ext cx="1869676" cy="1638300"/>
              </a:xfrm>
              <a:prstGeom prst="hexagon">
                <a:avLst>
                  <a:gd name="adj" fmla="val 27994"/>
                  <a:gd name="vf" fmla="val 115470"/>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7" name="Hexagon 56">
                <a:extLst>
                  <a:ext uri="{FF2B5EF4-FFF2-40B4-BE49-F238E27FC236}">
                    <a16:creationId xmlns:a16="http://schemas.microsoft.com/office/drawing/2014/main" xmlns="" id="{A438CE4E-1AFC-4239-BA3F-0B5256741606}"/>
                  </a:ext>
                </a:extLst>
              </p:cNvPr>
              <p:cNvSpPr/>
              <p:nvPr/>
            </p:nvSpPr>
            <p:spPr>
              <a:xfrm>
                <a:off x="4572001" y="2038350"/>
                <a:ext cx="1869676" cy="1638300"/>
              </a:xfrm>
              <a:prstGeom prst="hexagon">
                <a:avLst>
                  <a:gd name="adj" fmla="val 27994"/>
                  <a:gd name="vf" fmla="val 115470"/>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8" name="Hexagon 57">
                <a:extLst>
                  <a:ext uri="{FF2B5EF4-FFF2-40B4-BE49-F238E27FC236}">
                    <a16:creationId xmlns:a16="http://schemas.microsoft.com/office/drawing/2014/main" xmlns="" id="{2FC809C1-512A-4FB9-A1A9-B367C0808D99}"/>
                  </a:ext>
                </a:extLst>
              </p:cNvPr>
              <p:cNvSpPr/>
              <p:nvPr/>
            </p:nvSpPr>
            <p:spPr>
              <a:xfrm>
                <a:off x="5438776" y="4648200"/>
                <a:ext cx="1869676" cy="1638300"/>
              </a:xfrm>
              <a:prstGeom prst="hexagon">
                <a:avLst>
                  <a:gd name="adj" fmla="val 27994"/>
                  <a:gd name="vf" fmla="val 115470"/>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9" name="Hexagon 58">
                <a:extLst>
                  <a:ext uri="{FF2B5EF4-FFF2-40B4-BE49-F238E27FC236}">
                    <a16:creationId xmlns:a16="http://schemas.microsoft.com/office/drawing/2014/main" xmlns="" id="{D8B22B25-9918-4552-93B4-E455C0A20F2A}"/>
                  </a:ext>
                </a:extLst>
              </p:cNvPr>
              <p:cNvSpPr/>
              <p:nvPr/>
            </p:nvSpPr>
            <p:spPr>
              <a:xfrm>
                <a:off x="7972426" y="4676775"/>
                <a:ext cx="1869676" cy="1638300"/>
              </a:xfrm>
              <a:prstGeom prst="hexagon">
                <a:avLst>
                  <a:gd name="adj" fmla="val 27994"/>
                  <a:gd name="vf" fmla="val 11547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0" name="Hexagon 59">
                <a:extLst>
                  <a:ext uri="{FF2B5EF4-FFF2-40B4-BE49-F238E27FC236}">
                    <a16:creationId xmlns:a16="http://schemas.microsoft.com/office/drawing/2014/main" xmlns="" id="{DA284282-FF05-4CAE-B82C-6C39C83F7D94}"/>
                  </a:ext>
                </a:extLst>
              </p:cNvPr>
              <p:cNvSpPr/>
              <p:nvPr/>
            </p:nvSpPr>
            <p:spPr>
              <a:xfrm rot="5400000">
                <a:off x="6607885" y="2639503"/>
                <a:ext cx="2020688" cy="1749056"/>
              </a:xfrm>
              <a:prstGeom prst="hexagon">
                <a:avLst>
                  <a:gd name="adj" fmla="val 27994"/>
                  <a:gd name="vf" fmla="val 115470"/>
                </a:avLst>
              </a:prstGeom>
              <a:solidFill>
                <a:srgbClr val="191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1" name="Oval 60">
                <a:extLst>
                  <a:ext uri="{FF2B5EF4-FFF2-40B4-BE49-F238E27FC236}">
                    <a16:creationId xmlns:a16="http://schemas.microsoft.com/office/drawing/2014/main" xmlns="" id="{C41C0F71-29FE-436C-8461-4B2D394A5615}"/>
                  </a:ext>
                </a:extLst>
              </p:cNvPr>
              <p:cNvSpPr/>
              <p:nvPr/>
            </p:nvSpPr>
            <p:spPr>
              <a:xfrm>
                <a:off x="7549649" y="2253238"/>
                <a:ext cx="137160" cy="13716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2" name="Oval 61">
                <a:extLst>
                  <a:ext uri="{FF2B5EF4-FFF2-40B4-BE49-F238E27FC236}">
                    <a16:creationId xmlns:a16="http://schemas.microsoft.com/office/drawing/2014/main" xmlns="" id="{74AD2172-B542-434E-821A-5E6C6FEE40B8}"/>
                  </a:ext>
                </a:extLst>
              </p:cNvPr>
              <p:cNvSpPr/>
              <p:nvPr/>
            </p:nvSpPr>
            <p:spPr>
              <a:xfrm>
                <a:off x="8719851" y="3331847"/>
                <a:ext cx="137160" cy="13716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3" name="Oval 62">
                <a:extLst>
                  <a:ext uri="{FF2B5EF4-FFF2-40B4-BE49-F238E27FC236}">
                    <a16:creationId xmlns:a16="http://schemas.microsoft.com/office/drawing/2014/main" xmlns="" id="{AA19CDD5-B3A6-4629-B752-5B68ADB84D5E}"/>
                  </a:ext>
                </a:extLst>
              </p:cNvPr>
              <p:cNvSpPr/>
              <p:nvPr/>
            </p:nvSpPr>
            <p:spPr>
              <a:xfrm>
                <a:off x="6359128" y="3317558"/>
                <a:ext cx="137160" cy="13716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4" name="Oval 63">
                <a:extLst>
                  <a:ext uri="{FF2B5EF4-FFF2-40B4-BE49-F238E27FC236}">
                    <a16:creationId xmlns:a16="http://schemas.microsoft.com/office/drawing/2014/main" xmlns="" id="{A9A5FF9B-90FE-4F16-A507-ACF7D7887733}"/>
                  </a:ext>
                </a:extLst>
              </p:cNvPr>
              <p:cNvSpPr/>
              <p:nvPr/>
            </p:nvSpPr>
            <p:spPr>
              <a:xfrm>
                <a:off x="6944915" y="4394835"/>
                <a:ext cx="137160" cy="13716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5" name="Oval 64">
                <a:extLst>
                  <a:ext uri="{FF2B5EF4-FFF2-40B4-BE49-F238E27FC236}">
                    <a16:creationId xmlns:a16="http://schemas.microsoft.com/office/drawing/2014/main" xmlns="" id="{7BD5353F-5648-457B-8DCE-B870C5540FC1}"/>
                  </a:ext>
                </a:extLst>
              </p:cNvPr>
              <p:cNvSpPr/>
              <p:nvPr/>
            </p:nvSpPr>
            <p:spPr>
              <a:xfrm>
                <a:off x="8245078" y="4398585"/>
                <a:ext cx="137160" cy="13716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6" name="Oval 65">
                <a:extLst>
                  <a:ext uri="{FF2B5EF4-FFF2-40B4-BE49-F238E27FC236}">
                    <a16:creationId xmlns:a16="http://schemas.microsoft.com/office/drawing/2014/main" xmlns="" id="{8ADCA6D0-1912-411E-BC1A-1D53E5AA4D85}"/>
                  </a:ext>
                </a:extLst>
              </p:cNvPr>
              <p:cNvSpPr/>
              <p:nvPr/>
            </p:nvSpPr>
            <p:spPr>
              <a:xfrm>
                <a:off x="6139713" y="1577953"/>
                <a:ext cx="219415" cy="2194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7" name="Oval 66">
                <a:extLst>
                  <a:ext uri="{FF2B5EF4-FFF2-40B4-BE49-F238E27FC236}">
                    <a16:creationId xmlns:a16="http://schemas.microsoft.com/office/drawing/2014/main" xmlns="" id="{3968F7D0-6B2E-44F7-A35A-FC32EEC0A082}"/>
                  </a:ext>
                </a:extLst>
              </p:cNvPr>
              <p:cNvSpPr/>
              <p:nvPr/>
            </p:nvSpPr>
            <p:spPr>
              <a:xfrm>
                <a:off x="8797556" y="1577953"/>
                <a:ext cx="219415" cy="219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8" name="Oval 67">
                <a:extLst>
                  <a:ext uri="{FF2B5EF4-FFF2-40B4-BE49-F238E27FC236}">
                    <a16:creationId xmlns:a16="http://schemas.microsoft.com/office/drawing/2014/main" xmlns="" id="{5DCD8449-F4B5-4BD6-9D9D-140D09C80E6B}"/>
                  </a:ext>
                </a:extLst>
              </p:cNvPr>
              <p:cNvSpPr/>
              <p:nvPr/>
            </p:nvSpPr>
            <p:spPr>
              <a:xfrm>
                <a:off x="9622687" y="4103967"/>
                <a:ext cx="219415" cy="219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9" name="Oval 68">
                <a:extLst>
                  <a:ext uri="{FF2B5EF4-FFF2-40B4-BE49-F238E27FC236}">
                    <a16:creationId xmlns:a16="http://schemas.microsoft.com/office/drawing/2014/main" xmlns="" id="{74E8E985-3EEC-4D71-B230-EF3D64078FD7}"/>
                  </a:ext>
                </a:extLst>
              </p:cNvPr>
              <p:cNvSpPr/>
              <p:nvPr/>
            </p:nvSpPr>
            <p:spPr>
              <a:xfrm>
                <a:off x="5362065" y="4103967"/>
                <a:ext cx="219415" cy="219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0" name="Oval 69">
                <a:extLst>
                  <a:ext uri="{FF2B5EF4-FFF2-40B4-BE49-F238E27FC236}">
                    <a16:creationId xmlns:a16="http://schemas.microsoft.com/office/drawing/2014/main" xmlns="" id="{52E113AB-D67F-4770-B54D-C5CBA806432A}"/>
                  </a:ext>
                </a:extLst>
              </p:cNvPr>
              <p:cNvSpPr/>
              <p:nvPr/>
            </p:nvSpPr>
            <p:spPr>
              <a:xfrm>
                <a:off x="7522070" y="5650512"/>
                <a:ext cx="219415" cy="219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sp>
          <p:nvSpPr>
            <p:cNvPr id="43" name="Rectangle 55">
              <a:extLst>
                <a:ext uri="{FF2B5EF4-FFF2-40B4-BE49-F238E27FC236}">
                  <a16:creationId xmlns:a16="http://schemas.microsoft.com/office/drawing/2014/main" xmlns="" id="{B7356877-71DC-438A-A763-F317291C1C1B}"/>
                </a:ext>
              </a:extLst>
            </p:cNvPr>
            <p:cNvSpPr>
              <a:spLocks noChangeArrowheads="1"/>
            </p:cNvSpPr>
            <p:nvPr/>
          </p:nvSpPr>
          <p:spPr bwMode="auto">
            <a:xfrm>
              <a:off x="9071129" y="2591981"/>
              <a:ext cx="1301498" cy="53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a:solidFill>
                    <a:schemeClr val="bg1">
                      <a:lumMod val="65000"/>
                    </a:schemeClr>
                  </a:solidFill>
                  <a:latin typeface="Open Sans Semibold" pitchFamily="34" charset="0"/>
                </a:rPr>
                <a:t>Investment Plan</a:t>
              </a:r>
            </a:p>
          </p:txBody>
        </p:sp>
        <p:sp>
          <p:nvSpPr>
            <p:cNvPr id="44" name="Rectangle 56">
              <a:extLst>
                <a:ext uri="{FF2B5EF4-FFF2-40B4-BE49-F238E27FC236}">
                  <a16:creationId xmlns:a16="http://schemas.microsoft.com/office/drawing/2014/main" xmlns="" id="{8CEEEAF9-DAE3-4683-BD34-EA937FFF8952}"/>
                </a:ext>
              </a:extLst>
            </p:cNvPr>
            <p:cNvSpPr>
              <a:spLocks noChangeArrowheads="1"/>
            </p:cNvSpPr>
            <p:nvPr/>
          </p:nvSpPr>
          <p:spPr bwMode="auto">
            <a:xfrm>
              <a:off x="6978816" y="1195000"/>
              <a:ext cx="1276893" cy="2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a:solidFill>
                    <a:schemeClr val="bg1">
                      <a:lumMod val="65000"/>
                    </a:schemeClr>
                  </a:solidFill>
                  <a:latin typeface="Open Sans Semibold" pitchFamily="34" charset="0"/>
                </a:rPr>
                <a:t>Income Plan</a:t>
              </a:r>
            </a:p>
          </p:txBody>
        </p:sp>
        <p:sp>
          <p:nvSpPr>
            <p:cNvPr id="45" name="Rectangle 57">
              <a:extLst>
                <a:ext uri="{FF2B5EF4-FFF2-40B4-BE49-F238E27FC236}">
                  <a16:creationId xmlns:a16="http://schemas.microsoft.com/office/drawing/2014/main" xmlns="" id="{54ED2832-1669-48BC-9756-4BE3C64E2A42}"/>
                </a:ext>
              </a:extLst>
            </p:cNvPr>
            <p:cNvSpPr>
              <a:spLocks noChangeArrowheads="1"/>
            </p:cNvSpPr>
            <p:nvPr/>
          </p:nvSpPr>
          <p:spPr bwMode="auto">
            <a:xfrm>
              <a:off x="5662124" y="5250857"/>
              <a:ext cx="1434192" cy="53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a:solidFill>
                    <a:schemeClr val="bg1">
                      <a:lumMod val="65000"/>
                    </a:schemeClr>
                  </a:solidFill>
                  <a:latin typeface="Open Sans Semibold" pitchFamily="34" charset="0"/>
                </a:rPr>
                <a:t>Healthcare Plan</a:t>
              </a:r>
            </a:p>
          </p:txBody>
        </p:sp>
        <p:sp>
          <p:nvSpPr>
            <p:cNvPr id="46" name="Rectangle 58">
              <a:extLst>
                <a:ext uri="{FF2B5EF4-FFF2-40B4-BE49-F238E27FC236}">
                  <a16:creationId xmlns:a16="http://schemas.microsoft.com/office/drawing/2014/main" xmlns="" id="{28B573A7-6728-40F0-8662-1DEC7D72C246}"/>
                </a:ext>
              </a:extLst>
            </p:cNvPr>
            <p:cNvSpPr>
              <a:spLocks noChangeArrowheads="1"/>
            </p:cNvSpPr>
            <p:nvPr/>
          </p:nvSpPr>
          <p:spPr bwMode="auto">
            <a:xfrm>
              <a:off x="8478243" y="5352275"/>
              <a:ext cx="900503" cy="2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a:solidFill>
                    <a:srgbClr val="262626"/>
                  </a:solidFill>
                  <a:latin typeface="Open Sans Semibold" pitchFamily="34" charset="0"/>
                </a:rPr>
                <a:t>Tax Plan</a:t>
              </a:r>
            </a:p>
          </p:txBody>
        </p:sp>
        <p:sp>
          <p:nvSpPr>
            <p:cNvPr id="47" name="Rectangle 57">
              <a:extLst>
                <a:ext uri="{FF2B5EF4-FFF2-40B4-BE49-F238E27FC236}">
                  <a16:creationId xmlns:a16="http://schemas.microsoft.com/office/drawing/2014/main" xmlns="" id="{777B8703-F479-464E-94AB-BF378D15EBA5}"/>
                </a:ext>
              </a:extLst>
            </p:cNvPr>
            <p:cNvSpPr>
              <a:spLocks noChangeArrowheads="1"/>
            </p:cNvSpPr>
            <p:nvPr/>
          </p:nvSpPr>
          <p:spPr bwMode="auto">
            <a:xfrm>
              <a:off x="4629178" y="2600220"/>
              <a:ext cx="1755322" cy="53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600" b="1" dirty="0">
                  <a:solidFill>
                    <a:schemeClr val="bg1">
                      <a:lumMod val="65000"/>
                    </a:schemeClr>
                  </a:solidFill>
                  <a:latin typeface="Open Sans Semibold" pitchFamily="34" charset="0"/>
                </a:rPr>
                <a:t>Legacy And Estate Plan</a:t>
              </a:r>
            </a:p>
          </p:txBody>
        </p:sp>
        <p:sp>
          <p:nvSpPr>
            <p:cNvPr id="48" name="Text Placeholder 1">
              <a:extLst>
                <a:ext uri="{FF2B5EF4-FFF2-40B4-BE49-F238E27FC236}">
                  <a16:creationId xmlns:a16="http://schemas.microsoft.com/office/drawing/2014/main" xmlns="" id="{9801AC7E-B060-480B-A235-53DB8CBCF789}"/>
                </a:ext>
              </a:extLst>
            </p:cNvPr>
            <p:cNvSpPr txBox="1">
              <a:spLocks/>
            </p:cNvSpPr>
            <p:nvPr/>
          </p:nvSpPr>
          <p:spPr>
            <a:xfrm>
              <a:off x="6249420" y="3240453"/>
              <a:ext cx="2779968" cy="5950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b="0" dirty="0">
                  <a:solidFill>
                    <a:schemeClr val="bg1"/>
                  </a:solidFill>
                  <a:latin typeface="Lato" panose="020F0502020204030203" pitchFamily="34" charset="0"/>
                  <a:ea typeface="Lato" panose="020F0502020204030203" pitchFamily="34" charset="0"/>
                  <a:cs typeface="Lato" panose="020F0502020204030203" pitchFamily="34" charset="0"/>
                </a:rPr>
                <a:t>COMPLETE</a:t>
              </a:r>
              <a:br>
                <a:rPr lang="en-US" sz="1800" b="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1800" b="0" dirty="0">
                  <a:solidFill>
                    <a:schemeClr val="bg1"/>
                  </a:solidFill>
                  <a:latin typeface="Lato" panose="020F0502020204030203" pitchFamily="34" charset="0"/>
                  <a:ea typeface="Lato" panose="020F0502020204030203" pitchFamily="34" charset="0"/>
                  <a:cs typeface="Lato" panose="020F0502020204030203" pitchFamily="34" charset="0"/>
                </a:rPr>
                <a:t>PLANNING</a:t>
              </a:r>
            </a:p>
          </p:txBody>
        </p:sp>
      </p:grpSp>
    </p:spTree>
    <p:extLst>
      <p:ext uri="{BB962C8B-B14F-4D97-AF65-F5344CB8AC3E}">
        <p14:creationId xmlns:p14="http://schemas.microsoft.com/office/powerpoint/2010/main" val="2424947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EF27FDCD-0BB5-432B-85B6-7E3F16EC692A}"/>
              </a:ext>
            </a:extLst>
          </p:cNvPr>
          <p:cNvSpPr>
            <a:spLocks noGrp="1"/>
          </p:cNvSpPr>
          <p:nvPr>
            <p:ph type="body" sz="quarter" idx="10"/>
          </p:nvPr>
        </p:nvSpPr>
        <p:spPr>
          <a:xfrm>
            <a:off x="537710" y="2002293"/>
            <a:ext cx="10609261" cy="508678"/>
          </a:xfrm>
        </p:spPr>
        <p:txBody>
          <a:bodyPr/>
          <a:lstStyle/>
          <a:p>
            <a:r>
              <a:rPr lang="en-US" dirty="0"/>
              <a:t>What is Provisional Income?</a:t>
            </a:r>
          </a:p>
        </p:txBody>
      </p:sp>
      <p:grpSp>
        <p:nvGrpSpPr>
          <p:cNvPr id="9" name="Group 8">
            <a:extLst>
              <a:ext uri="{FF2B5EF4-FFF2-40B4-BE49-F238E27FC236}">
                <a16:creationId xmlns:a16="http://schemas.microsoft.com/office/drawing/2014/main" xmlns="" id="{CB1D21E4-FF2C-4470-B916-F3CCF12ABF0A}"/>
              </a:ext>
            </a:extLst>
          </p:cNvPr>
          <p:cNvGrpSpPr/>
          <p:nvPr/>
        </p:nvGrpSpPr>
        <p:grpSpPr>
          <a:xfrm>
            <a:off x="7170948" y="-1"/>
            <a:ext cx="5021053" cy="4264930"/>
            <a:chOff x="7170948" y="-1"/>
            <a:chExt cx="5021053" cy="4264930"/>
          </a:xfrm>
        </p:grpSpPr>
        <p:pic>
          <p:nvPicPr>
            <p:cNvPr id="4" name="Picture 3">
              <a:extLst>
                <a:ext uri="{FF2B5EF4-FFF2-40B4-BE49-F238E27FC236}">
                  <a16:creationId xmlns:a16="http://schemas.microsoft.com/office/drawing/2014/main" xmlns="" id="{7D3E272A-7B5C-4E83-85FD-38EF87F7C02A}"/>
                </a:ext>
              </a:extLst>
            </p:cNvPr>
            <p:cNvPicPr>
              <a:picLocks noChangeAspect="1"/>
            </p:cNvPicPr>
            <p:nvPr/>
          </p:nvPicPr>
          <p:blipFill>
            <a:blip r:embed="rId3"/>
            <a:stretch>
              <a:fillRect/>
            </a:stretch>
          </p:blipFill>
          <p:spPr>
            <a:xfrm>
              <a:off x="7524750" y="0"/>
              <a:ext cx="4667250" cy="3409950"/>
            </a:xfrm>
            <a:prstGeom prst="rect">
              <a:avLst/>
            </a:prstGeom>
          </p:spPr>
        </p:pic>
        <p:sp>
          <p:nvSpPr>
            <p:cNvPr id="5" name="Rectangle 4">
              <a:extLst>
                <a:ext uri="{FF2B5EF4-FFF2-40B4-BE49-F238E27FC236}">
                  <a16:creationId xmlns:a16="http://schemas.microsoft.com/office/drawing/2014/main" xmlns="" id="{EAF8903A-D4B4-4A2D-B1D3-FE7AD5436AAE}"/>
                </a:ext>
              </a:extLst>
            </p:cNvPr>
            <p:cNvSpPr/>
            <p:nvPr/>
          </p:nvSpPr>
          <p:spPr>
            <a:xfrm rot="5400000">
              <a:off x="6458397" y="960201"/>
              <a:ext cx="4264929"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4FBF18BE-8633-45BC-A8B1-33B8A796A582}"/>
                </a:ext>
              </a:extLst>
            </p:cNvPr>
            <p:cNvSpPr/>
            <p:nvPr/>
          </p:nvSpPr>
          <p:spPr>
            <a:xfrm rot="5400000">
              <a:off x="6210747" y="960200"/>
              <a:ext cx="4264929"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A9E64A20-F7E5-4E9E-8E25-57813F57A73F}"/>
                </a:ext>
              </a:extLst>
            </p:cNvPr>
            <p:cNvSpPr/>
            <p:nvPr/>
          </p:nvSpPr>
          <p:spPr>
            <a:xfrm>
              <a:off x="7418599" y="1232777"/>
              <a:ext cx="4773402"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421F8640-2A98-46D1-B46E-2BF8E9D64691}"/>
                </a:ext>
              </a:extLst>
            </p:cNvPr>
            <p:cNvSpPr/>
            <p:nvPr/>
          </p:nvSpPr>
          <p:spPr>
            <a:xfrm>
              <a:off x="7418597" y="1581816"/>
              <a:ext cx="4773402" cy="2344527"/>
            </a:xfrm>
            <a:prstGeom prst="rect">
              <a:avLst/>
            </a:prstGeom>
            <a:gradFill>
              <a:gsLst>
                <a:gs pos="0">
                  <a:schemeClr val="bg1">
                    <a:alpha val="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Rectangle 9">
            <a:extLst>
              <a:ext uri="{FF2B5EF4-FFF2-40B4-BE49-F238E27FC236}">
                <a16:creationId xmlns:a16="http://schemas.microsoft.com/office/drawing/2014/main" xmlns="" id="{D3CEF89D-0AE7-465D-9889-8B67413D150D}"/>
              </a:ext>
            </a:extLst>
          </p:cNvPr>
          <p:cNvSpPr/>
          <p:nvPr/>
        </p:nvSpPr>
        <p:spPr>
          <a:xfrm>
            <a:off x="634253" y="2610037"/>
            <a:ext cx="353172"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xmlns="" id="{D77BC5B4-C865-4695-BAF9-ECA68DD27F62}"/>
              </a:ext>
            </a:extLst>
          </p:cNvPr>
          <p:cNvSpPr/>
          <p:nvPr/>
        </p:nvSpPr>
        <p:spPr>
          <a:xfrm>
            <a:off x="537710" y="2957321"/>
            <a:ext cx="7672840" cy="830997"/>
          </a:xfrm>
          <a:prstGeom prst="rect">
            <a:avLst/>
          </a:prstGeom>
        </p:spPr>
        <p:txBody>
          <a:bodyPr wrap="square">
            <a:spAutoFit/>
          </a:bodyPr>
          <a:lstStyle/>
          <a:p>
            <a:r>
              <a:rPr lang="en-US" sz="2400" dirty="0">
                <a:latin typeface="+mj-lt"/>
              </a:rPr>
              <a:t>Provisional Income is the income the IRS tracks to determine if your Social Security will be taxed.</a:t>
            </a:r>
          </a:p>
        </p:txBody>
      </p:sp>
      <p:grpSp>
        <p:nvGrpSpPr>
          <p:cNvPr id="12" name="Group 11">
            <a:extLst>
              <a:ext uri="{FF2B5EF4-FFF2-40B4-BE49-F238E27FC236}">
                <a16:creationId xmlns:a16="http://schemas.microsoft.com/office/drawing/2014/main" xmlns="" id="{9406D83A-EEE1-4828-A20B-0CBDF901CBF1}"/>
              </a:ext>
            </a:extLst>
          </p:cNvPr>
          <p:cNvGrpSpPr/>
          <p:nvPr/>
        </p:nvGrpSpPr>
        <p:grpSpPr>
          <a:xfrm>
            <a:off x="634253" y="928643"/>
            <a:ext cx="986515" cy="863411"/>
            <a:chOff x="2569485" y="4937447"/>
            <a:chExt cx="464344" cy="406400"/>
          </a:xfrm>
          <a:solidFill>
            <a:srgbClr val="002464"/>
          </a:solidFill>
        </p:grpSpPr>
        <p:sp>
          <p:nvSpPr>
            <p:cNvPr id="13" name="AutoShape 103">
              <a:extLst>
                <a:ext uri="{FF2B5EF4-FFF2-40B4-BE49-F238E27FC236}">
                  <a16:creationId xmlns:a16="http://schemas.microsoft.com/office/drawing/2014/main" xmlns="" id="{D15B40C5-9D0D-4CFD-BF95-0F48E8D8DDAC}"/>
                </a:ext>
              </a:extLst>
            </p:cNvPr>
            <p:cNvSpPr>
              <a:spLocks/>
            </p:cNvSpPr>
            <p:nvPr/>
          </p:nvSpPr>
          <p:spPr bwMode="auto">
            <a:xfrm>
              <a:off x="2642510" y="5009678"/>
              <a:ext cx="166688" cy="109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sp>
          <p:nvSpPr>
            <p:cNvPr id="14" name="AutoShape 104">
              <a:extLst>
                <a:ext uri="{FF2B5EF4-FFF2-40B4-BE49-F238E27FC236}">
                  <a16:creationId xmlns:a16="http://schemas.microsoft.com/office/drawing/2014/main" xmlns="" id="{2B0BD606-B4D4-4472-8DF1-8B88B4754BBB}"/>
                </a:ext>
              </a:extLst>
            </p:cNvPr>
            <p:cNvSpPr>
              <a:spLocks/>
            </p:cNvSpPr>
            <p:nvPr/>
          </p:nvSpPr>
          <p:spPr bwMode="auto">
            <a:xfrm>
              <a:off x="2569485" y="4937447"/>
              <a:ext cx="464344" cy="406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Gill Sans" charset="0"/>
                <a:sym typeface="Gill Sans" charset="0"/>
              </a:endParaRPr>
            </a:p>
          </p:txBody>
        </p:sp>
      </p:grpSp>
      <p:sp>
        <p:nvSpPr>
          <p:cNvPr id="15" name="Rectangle 14">
            <a:extLst>
              <a:ext uri="{FF2B5EF4-FFF2-40B4-BE49-F238E27FC236}">
                <a16:creationId xmlns:a16="http://schemas.microsoft.com/office/drawing/2014/main" xmlns="" id="{D018A516-C593-4F66-85C3-3F542B38632A}"/>
              </a:ext>
            </a:extLst>
          </p:cNvPr>
          <p:cNvSpPr/>
          <p:nvPr/>
        </p:nvSpPr>
        <p:spPr>
          <a:xfrm>
            <a:off x="601209" y="5553530"/>
            <a:ext cx="5997415" cy="276999"/>
          </a:xfrm>
          <a:prstGeom prst="rect">
            <a:avLst/>
          </a:prstGeom>
        </p:spPr>
        <p:txBody>
          <a:bodyPr wrap="square">
            <a:spAutoFit/>
          </a:bodyPr>
          <a:lstStyle/>
          <a:p>
            <a:r>
              <a:rPr lang="en-US" sz="1200" dirty="0"/>
              <a:t>Source:  </a:t>
            </a:r>
            <a:r>
              <a:rPr lang="en-US" sz="1200" dirty="0">
                <a:hlinkClick r:id="rId4">
                  <a:extLst>
                    <a:ext uri="{A12FA001-AC4F-418D-AE19-62706E023703}">
                      <ahyp:hlinkClr xmlns:ahyp="http://schemas.microsoft.com/office/drawing/2018/hyperlinkcolor" xmlns="" val="tx"/>
                    </a:ext>
                  </a:extLst>
                </a:hlinkClick>
              </a:rPr>
              <a:t>https://www.irs.gov/publications/p590b/ch02.html</a:t>
            </a:r>
            <a:r>
              <a:rPr lang="en-US" sz="1200" dirty="0"/>
              <a:t>; accessed Jan 2020</a:t>
            </a:r>
          </a:p>
        </p:txBody>
      </p:sp>
    </p:spTree>
    <p:extLst>
      <p:ext uri="{BB962C8B-B14F-4D97-AF65-F5344CB8AC3E}">
        <p14:creationId xmlns:p14="http://schemas.microsoft.com/office/powerpoint/2010/main" val="3372010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E7DE0B0-0480-4EDE-8743-E13709217D12}"/>
              </a:ext>
            </a:extLst>
          </p:cNvPr>
          <p:cNvSpPr>
            <a:spLocks noGrp="1"/>
          </p:cNvSpPr>
          <p:nvPr>
            <p:ph type="body" sz="quarter" idx="10"/>
          </p:nvPr>
        </p:nvSpPr>
        <p:spPr/>
        <p:txBody>
          <a:bodyPr/>
          <a:lstStyle/>
          <a:p>
            <a:r>
              <a:rPr lang="en-US" dirty="0"/>
              <a:t>Provisional Income Thresholds</a:t>
            </a:r>
          </a:p>
        </p:txBody>
      </p:sp>
      <p:graphicFrame>
        <p:nvGraphicFramePr>
          <p:cNvPr id="4" name="Table 3">
            <a:extLst>
              <a:ext uri="{FF2B5EF4-FFF2-40B4-BE49-F238E27FC236}">
                <a16:creationId xmlns:a16="http://schemas.microsoft.com/office/drawing/2014/main" xmlns="" id="{7ED80516-B740-4ABA-951D-9D8C5B8B5067}"/>
              </a:ext>
            </a:extLst>
          </p:cNvPr>
          <p:cNvGraphicFramePr>
            <a:graphicFrameLocks noGrp="1"/>
          </p:cNvGraphicFramePr>
          <p:nvPr>
            <p:extLst>
              <p:ext uri="{D42A27DB-BD31-4B8C-83A1-F6EECF244321}">
                <p14:modId xmlns:p14="http://schemas.microsoft.com/office/powerpoint/2010/main" val="2537355089"/>
              </p:ext>
            </p:extLst>
          </p:nvPr>
        </p:nvGraphicFramePr>
        <p:xfrm>
          <a:off x="537710" y="1569095"/>
          <a:ext cx="10841490" cy="3206106"/>
        </p:xfrm>
        <a:graphic>
          <a:graphicData uri="http://schemas.openxmlformats.org/drawingml/2006/table">
            <a:tbl>
              <a:tblPr firstRow="1" bandRow="1">
                <a:tableStyleId>{B301B821-A1FF-4177-AEE7-76D212191A09}</a:tableStyleId>
              </a:tblPr>
              <a:tblGrid>
                <a:gridCol w="3613830">
                  <a:extLst>
                    <a:ext uri="{9D8B030D-6E8A-4147-A177-3AD203B41FA5}">
                      <a16:colId xmlns:a16="http://schemas.microsoft.com/office/drawing/2014/main" xmlns="" val="20000"/>
                    </a:ext>
                  </a:extLst>
                </a:gridCol>
                <a:gridCol w="4335423">
                  <a:extLst>
                    <a:ext uri="{9D8B030D-6E8A-4147-A177-3AD203B41FA5}">
                      <a16:colId xmlns:a16="http://schemas.microsoft.com/office/drawing/2014/main" xmlns="" val="20001"/>
                    </a:ext>
                  </a:extLst>
                </a:gridCol>
                <a:gridCol w="2892237">
                  <a:extLst>
                    <a:ext uri="{9D8B030D-6E8A-4147-A177-3AD203B41FA5}">
                      <a16:colId xmlns:a16="http://schemas.microsoft.com/office/drawing/2014/main" xmlns="" val="20002"/>
                    </a:ext>
                  </a:extLst>
                </a:gridCol>
              </a:tblGrid>
              <a:tr h="631893">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a:solidFill>
                            <a:srgbClr val="002464"/>
                          </a:solidFill>
                          <a:latin typeface="Lato Black" panose="020F0502020204030203" pitchFamily="34" charset="0"/>
                          <a:ea typeface="Lato Black" panose="020F0502020204030203" pitchFamily="34" charset="0"/>
                          <a:cs typeface="Lato Black" panose="020F0502020204030203" pitchFamily="34" charset="0"/>
                        </a:rPr>
                        <a:t>Combined income limitations for taxation of Social Security retirement benefits</a:t>
                      </a:r>
                      <a:endParaRPr lang="en-US" sz="1800" dirty="0">
                        <a:solidFill>
                          <a:srgbClr val="002464"/>
                        </a:solidFill>
                        <a:latin typeface="Lato Black" panose="020F0502020204030203" pitchFamily="34" charset="0"/>
                        <a:ea typeface="Lato Black" panose="020F0502020204030203" pitchFamily="34" charset="0"/>
                        <a:cs typeface="Lato Black" panose="020F0502020204030203" pitchFamily="34" charset="0"/>
                      </a:endParaRPr>
                    </a:p>
                  </a:txBody>
                  <a:tcPr marL="51437" marR="51437" marT="25718" marB="2571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858072">
                <a:tc>
                  <a:txBody>
                    <a:bodyPr/>
                    <a:lstStyle/>
                    <a:p>
                      <a:pPr algn="ctr" fontAlgn="b"/>
                      <a:r>
                        <a:rPr lang="en-US" sz="1400" b="1" u="none" strike="noStrike" dirty="0">
                          <a:latin typeface="+mj-lt"/>
                        </a:rPr>
                        <a:t>Percentage of benefits that are taxable</a:t>
                      </a:r>
                      <a:endParaRPr lang="en-US" sz="1400" b="1" i="0" u="none" strike="noStrike" dirty="0">
                        <a:solidFill>
                          <a:srgbClr val="00703C"/>
                        </a:solidFill>
                        <a:latin typeface="+mj-lt"/>
                      </a:endParaRPr>
                    </a:p>
                  </a:txBody>
                  <a:tcPr marL="5358" marR="5358" marT="5358"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1" u="none" strike="noStrike" dirty="0">
                          <a:latin typeface="+mj-lt"/>
                        </a:rPr>
                        <a:t>Single, head of household and qualifying widower</a:t>
                      </a:r>
                      <a:endParaRPr lang="en-US" sz="1400" b="1" i="0" u="none" strike="noStrike" dirty="0">
                        <a:solidFill>
                          <a:srgbClr val="00703C"/>
                        </a:solidFill>
                        <a:latin typeface="+mj-lt"/>
                      </a:endParaRPr>
                    </a:p>
                  </a:txBody>
                  <a:tcPr marL="5358" marR="5358" marT="5358"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b="1" u="none" strike="noStrike" dirty="0">
                          <a:latin typeface="+mj-lt"/>
                        </a:rPr>
                        <a:t>Married filing jointly</a:t>
                      </a:r>
                      <a:endParaRPr lang="en-US" sz="1400" b="1" i="0" u="none" strike="noStrike" dirty="0">
                        <a:solidFill>
                          <a:srgbClr val="00703C"/>
                        </a:solidFill>
                        <a:latin typeface="+mj-lt"/>
                      </a:endParaRPr>
                    </a:p>
                  </a:txBody>
                  <a:tcPr marL="5358" marR="5358" marT="5358"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572047">
                <a:tc>
                  <a:txBody>
                    <a:bodyPr/>
                    <a:lstStyle/>
                    <a:p>
                      <a:pPr algn="ctr" fontAlgn="b"/>
                      <a:r>
                        <a:rPr lang="en-US" sz="1400" u="none" strike="noStrike" dirty="0"/>
                        <a:t>0%</a:t>
                      </a:r>
                      <a:endParaRPr lang="en-US" sz="1400" b="0" i="0" u="none" strike="noStrike" dirty="0">
                        <a:solidFill>
                          <a:srgbClr val="000000"/>
                        </a:solidFill>
                        <a:latin typeface="+mn-lt"/>
                      </a:endParaRPr>
                    </a:p>
                  </a:txBody>
                  <a:tcPr marL="5358" marR="5358" marT="5358"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Below $25,000</a:t>
                      </a:r>
                      <a:endParaRPr lang="en-US" sz="1400" b="0" i="0" u="none" strike="noStrike" dirty="0">
                        <a:solidFill>
                          <a:srgbClr val="000000"/>
                        </a:solidFill>
                        <a:latin typeface="+mn-lt"/>
                      </a:endParaRPr>
                    </a:p>
                  </a:txBody>
                  <a:tcPr marL="5358" marR="5358" marT="5358"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Below $32,000</a:t>
                      </a:r>
                      <a:endParaRPr lang="en-US" sz="1400" b="0" i="0" u="none" strike="noStrike" dirty="0">
                        <a:solidFill>
                          <a:srgbClr val="000000"/>
                        </a:solidFill>
                        <a:latin typeface="+mn-lt"/>
                      </a:endParaRPr>
                    </a:p>
                  </a:txBody>
                  <a:tcPr marL="5358" marR="5358" marT="5358"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572047">
                <a:tc>
                  <a:txBody>
                    <a:bodyPr/>
                    <a:lstStyle/>
                    <a:p>
                      <a:pPr algn="ctr" fontAlgn="b"/>
                      <a:r>
                        <a:rPr lang="en-US" sz="1400" u="none" strike="noStrike" dirty="0"/>
                        <a:t>Up to 50%</a:t>
                      </a:r>
                      <a:endParaRPr lang="en-US" sz="1400" b="0" i="0" u="none" strike="noStrike" dirty="0">
                        <a:solidFill>
                          <a:srgbClr val="000000"/>
                        </a:solidFill>
                        <a:latin typeface="+mn-lt"/>
                      </a:endParaRPr>
                    </a:p>
                  </a:txBody>
                  <a:tcPr marL="5358" marR="5358" marT="5358"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$25,000 - $34,000</a:t>
                      </a:r>
                      <a:endParaRPr lang="en-US" sz="1400" b="0" i="0" u="none" strike="noStrike" dirty="0">
                        <a:solidFill>
                          <a:srgbClr val="000000"/>
                        </a:solidFill>
                        <a:latin typeface="+mn-lt"/>
                      </a:endParaRPr>
                    </a:p>
                  </a:txBody>
                  <a:tcPr marL="5358" marR="5358" marT="5358"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$32,000 - $44,000</a:t>
                      </a:r>
                      <a:endParaRPr lang="en-US" sz="1400" b="0" i="0" u="none" strike="noStrike" dirty="0">
                        <a:solidFill>
                          <a:srgbClr val="000000"/>
                        </a:solidFill>
                        <a:latin typeface="+mn-lt"/>
                      </a:endParaRPr>
                    </a:p>
                  </a:txBody>
                  <a:tcPr marL="5358" marR="5358" marT="5358"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572047">
                <a:tc>
                  <a:txBody>
                    <a:bodyPr/>
                    <a:lstStyle/>
                    <a:p>
                      <a:pPr algn="ctr" fontAlgn="b"/>
                      <a:r>
                        <a:rPr lang="en-US" sz="1400" u="none" strike="noStrike" dirty="0"/>
                        <a:t>Up to 85%</a:t>
                      </a:r>
                      <a:endParaRPr lang="en-US" sz="1400" b="0" i="0" u="none" strike="noStrike" dirty="0">
                        <a:solidFill>
                          <a:srgbClr val="000000"/>
                        </a:solidFill>
                        <a:latin typeface="+mn-lt"/>
                      </a:endParaRPr>
                    </a:p>
                  </a:txBody>
                  <a:tcPr marL="5358" marR="5358" marT="5358" marB="0"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Above $34,000</a:t>
                      </a:r>
                      <a:endParaRPr lang="en-US" sz="1400" b="0" i="0" u="none" strike="noStrike" dirty="0">
                        <a:solidFill>
                          <a:srgbClr val="000000"/>
                        </a:solidFill>
                        <a:latin typeface="+mn-lt"/>
                      </a:endParaRPr>
                    </a:p>
                  </a:txBody>
                  <a:tcPr marL="5358" marR="5358" marT="5358"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b"/>
                      <a:r>
                        <a:rPr lang="en-US" sz="1400" u="none" strike="noStrike" dirty="0"/>
                        <a:t>Above $44,000</a:t>
                      </a:r>
                      <a:endParaRPr lang="en-US" sz="1400" b="0" i="0" u="none" strike="noStrike" dirty="0">
                        <a:solidFill>
                          <a:srgbClr val="000000"/>
                        </a:solidFill>
                        <a:latin typeface="+mn-lt"/>
                      </a:endParaRPr>
                    </a:p>
                  </a:txBody>
                  <a:tcPr marL="5358" marR="5358" marT="5358" marB="0" anchor="ct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bl>
          </a:graphicData>
        </a:graphic>
      </p:graphicFrame>
      <p:sp>
        <p:nvSpPr>
          <p:cNvPr id="5" name="TextBox 4">
            <a:extLst>
              <a:ext uri="{FF2B5EF4-FFF2-40B4-BE49-F238E27FC236}">
                <a16:creationId xmlns:a16="http://schemas.microsoft.com/office/drawing/2014/main" xmlns="" id="{901F4F62-6A57-45F3-AD23-D213998F53B4}"/>
              </a:ext>
            </a:extLst>
          </p:cNvPr>
          <p:cNvSpPr txBox="1"/>
          <p:nvPr/>
        </p:nvSpPr>
        <p:spPr>
          <a:xfrm flipH="1">
            <a:off x="1006416" y="5832550"/>
            <a:ext cx="5363561" cy="276999"/>
          </a:xfrm>
          <a:prstGeom prst="rect">
            <a:avLst/>
          </a:prstGeom>
          <a:noFill/>
        </p:spPr>
        <p:txBody>
          <a:bodyPr wrap="square" rtlCol="0">
            <a:spAutoFit/>
          </a:bodyPr>
          <a:lstStyle>
            <a:defPPr>
              <a:defRPr lang="en-US"/>
            </a:defPPr>
            <a:lvl1pPr>
              <a:defRPr sz="1000">
                <a:solidFill>
                  <a:schemeClr val="tx2"/>
                </a:solidFill>
              </a:defRPr>
            </a:lvl1pPr>
          </a:lstStyle>
          <a:p>
            <a:r>
              <a:rPr lang="en-US" sz="1200" dirty="0">
                <a:solidFill>
                  <a:schemeClr val="tx1"/>
                </a:solidFill>
                <a:cs typeface="Arial" pitchFamily="34" charset="0"/>
              </a:rPr>
              <a:t>Source: </a:t>
            </a:r>
            <a:r>
              <a:rPr lang="en-US" sz="1200" dirty="0">
                <a:solidFill>
                  <a:schemeClr val="tx1"/>
                </a:solidFill>
                <a:cs typeface="Arial" pitchFamily="34" charset="0"/>
                <a:hlinkClick r:id="rId3"/>
              </a:rPr>
              <a:t>https://www.ssa.gov/planners/taxes.html</a:t>
            </a:r>
            <a:r>
              <a:rPr lang="en-US" sz="1200" dirty="0">
                <a:solidFill>
                  <a:schemeClr val="tx1"/>
                </a:solidFill>
              </a:rPr>
              <a:t>;  accessed Jan 2020</a:t>
            </a:r>
          </a:p>
        </p:txBody>
      </p:sp>
    </p:spTree>
    <p:extLst>
      <p:ext uri="{BB962C8B-B14F-4D97-AF65-F5344CB8AC3E}">
        <p14:creationId xmlns:p14="http://schemas.microsoft.com/office/powerpoint/2010/main" val="2433092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D671A100-530D-4E79-9A1A-B118D22B0263}"/>
              </a:ext>
            </a:extLst>
          </p:cNvPr>
          <p:cNvSpPr>
            <a:spLocks noGrp="1"/>
          </p:cNvSpPr>
          <p:nvPr>
            <p:ph type="body" sz="quarter" idx="10"/>
          </p:nvPr>
        </p:nvSpPr>
        <p:spPr/>
        <p:txBody>
          <a:bodyPr/>
          <a:lstStyle/>
          <a:p>
            <a:r>
              <a:rPr lang="en-US" dirty="0"/>
              <a:t>What Counts as Provisional Income</a:t>
            </a:r>
          </a:p>
        </p:txBody>
      </p:sp>
      <p:graphicFrame>
        <p:nvGraphicFramePr>
          <p:cNvPr id="3" name="Table 2">
            <a:extLst>
              <a:ext uri="{FF2B5EF4-FFF2-40B4-BE49-F238E27FC236}">
                <a16:creationId xmlns:a16="http://schemas.microsoft.com/office/drawing/2014/main" xmlns="" id="{A6BDD5C6-D9B4-4AE4-A3D2-95C021CCC85B}"/>
              </a:ext>
            </a:extLst>
          </p:cNvPr>
          <p:cNvGraphicFramePr>
            <a:graphicFrameLocks noGrp="1"/>
          </p:cNvGraphicFramePr>
          <p:nvPr>
            <p:extLst>
              <p:ext uri="{D42A27DB-BD31-4B8C-83A1-F6EECF244321}">
                <p14:modId xmlns:p14="http://schemas.microsoft.com/office/powerpoint/2010/main" val="3514829267"/>
              </p:ext>
            </p:extLst>
          </p:nvPr>
        </p:nvGraphicFramePr>
        <p:xfrm>
          <a:off x="537709" y="1533846"/>
          <a:ext cx="10870520" cy="2980096"/>
        </p:xfrm>
        <a:graphic>
          <a:graphicData uri="http://schemas.openxmlformats.org/drawingml/2006/table">
            <a:tbl>
              <a:tblPr firstRow="1" bandRow="1">
                <a:tableStyleId>{5C22544A-7EE6-4342-B048-85BDC9FD1C3A}</a:tableStyleId>
              </a:tblPr>
              <a:tblGrid>
                <a:gridCol w="5435260">
                  <a:extLst>
                    <a:ext uri="{9D8B030D-6E8A-4147-A177-3AD203B41FA5}">
                      <a16:colId xmlns:a16="http://schemas.microsoft.com/office/drawing/2014/main" xmlns="" val="801163405"/>
                    </a:ext>
                  </a:extLst>
                </a:gridCol>
                <a:gridCol w="5435260">
                  <a:extLst>
                    <a:ext uri="{9D8B030D-6E8A-4147-A177-3AD203B41FA5}">
                      <a16:colId xmlns:a16="http://schemas.microsoft.com/office/drawing/2014/main" xmlns="" val="3954138214"/>
                    </a:ext>
                  </a:extLst>
                </a:gridCol>
              </a:tblGrid>
              <a:tr h="745024">
                <a:tc>
                  <a:txBody>
                    <a:bodyPr/>
                    <a:lstStyle/>
                    <a:p>
                      <a:pPr algn="ctr"/>
                      <a:r>
                        <a:rPr lang="en-US" sz="18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ALL Earned</a:t>
                      </a:r>
                      <a:r>
                        <a:rPr lang="en-US" sz="1800" baseline="0" dirty="0">
                          <a:solidFill>
                            <a:srgbClr val="002464"/>
                          </a:solidFill>
                          <a:latin typeface="Lato Black" panose="020F0502020204030203" pitchFamily="34" charset="0"/>
                          <a:ea typeface="Lato Black" panose="020F0502020204030203" pitchFamily="34" charset="0"/>
                          <a:cs typeface="Lato Black" panose="020F0502020204030203" pitchFamily="34" charset="0"/>
                        </a:rPr>
                        <a:t> Income</a:t>
                      </a:r>
                      <a:endParaRPr lang="en-US" sz="1800" dirty="0">
                        <a:solidFill>
                          <a:srgbClr val="002464"/>
                        </a:solidFill>
                        <a:latin typeface="Lato Black" panose="020F0502020204030203" pitchFamily="34" charset="0"/>
                        <a:ea typeface="Lato Black" panose="020F0502020204030203" pitchFamily="34" charset="0"/>
                        <a:cs typeface="Lato Black" panose="020F0502020204030203" pitchFamily="34" charset="0"/>
                      </a:endParaRPr>
                    </a:p>
                  </a:txBody>
                  <a:tcPr anchor="ctr">
                    <a:lnR w="28575" cap="flat" cmpd="sng" algn="ctr">
                      <a:solidFill>
                        <a:schemeClr val="bg1">
                          <a:lumMod val="65000"/>
                        </a:schemeClr>
                      </a:solidFill>
                      <a:prstDash val="solid"/>
                      <a:round/>
                      <a:headEnd type="none" w="med" len="med"/>
                      <a:tailEnd type="none" w="med" len="med"/>
                    </a:lnR>
                    <a:lnB w="28575"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1099s</a:t>
                      </a:r>
                      <a:r>
                        <a:rPr lang="en-US" sz="1800" b="1" i="1" kern="12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 from taxable bucket</a:t>
                      </a:r>
                      <a:endParaRPr lang="en-US" sz="1800" b="1" kern="1200" dirty="0">
                        <a:solidFill>
                          <a:srgbClr val="002464"/>
                        </a:solidFill>
                        <a:latin typeface="Lato Black" panose="020F0502020204030203" pitchFamily="34" charset="0"/>
                        <a:ea typeface="Lato Black" panose="020F0502020204030203" pitchFamily="34" charset="0"/>
                        <a:cs typeface="Lato Black" panose="020F0502020204030203" pitchFamily="34" charset="0"/>
                      </a:endParaRPr>
                    </a:p>
                  </a:txBody>
                  <a:tcPr anchor="ctr">
                    <a:lnL w="28575" cap="flat" cmpd="sng" algn="ctr">
                      <a:solidFill>
                        <a:schemeClr val="bg1">
                          <a:lumMod val="65000"/>
                        </a:schemeClr>
                      </a:solidFill>
                      <a:prstDash val="solid"/>
                      <a:round/>
                      <a:headEnd type="none" w="med" len="med"/>
                      <a:tailEnd type="none" w="med" len="med"/>
                    </a:lnL>
                    <a:lnB w="28575"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xmlns="" val="3973964843"/>
                  </a:ext>
                </a:extLst>
              </a:tr>
              <a:tr h="745024">
                <a:tc>
                  <a:txBody>
                    <a:bodyPr/>
                    <a:lstStyle/>
                    <a:p>
                      <a:pPr algn="ctr"/>
                      <a:r>
                        <a:rPr lang="en-US" sz="1800" b="1" kern="1200" dirty="0">
                          <a:solidFill>
                            <a:schemeClr val="tx1"/>
                          </a:solidFill>
                          <a:latin typeface="+mj-lt"/>
                          <a:ea typeface="+mn-ea"/>
                          <a:cs typeface="+mn-cs"/>
                        </a:rPr>
                        <a:t>Distributions</a:t>
                      </a:r>
                      <a:r>
                        <a:rPr lang="en-US" sz="1800" i="1" kern="1200" dirty="0">
                          <a:solidFill>
                            <a:schemeClr val="tx2"/>
                          </a:solidFill>
                          <a:latin typeface="+mj-lt"/>
                          <a:ea typeface="+mn-ea"/>
                          <a:cs typeface="+mn-cs"/>
                        </a:rPr>
                        <a:t> from Qualified</a:t>
                      </a:r>
                    </a:p>
                    <a:p>
                      <a:pPr algn="ctr"/>
                      <a:r>
                        <a:rPr lang="en-US" sz="1800" i="1" kern="1200" dirty="0">
                          <a:solidFill>
                            <a:schemeClr val="tx2"/>
                          </a:solidFill>
                          <a:latin typeface="+mj-lt"/>
                          <a:ea typeface="+mn-ea"/>
                          <a:cs typeface="+mn-cs"/>
                        </a:rPr>
                        <a:t>Plans (IRAs, 401(k)s, etc.)</a:t>
                      </a:r>
                      <a:endParaRPr lang="en-US" sz="1800" kern="1200" dirty="0">
                        <a:solidFill>
                          <a:schemeClr val="accent2"/>
                        </a:solidFill>
                        <a:latin typeface="+mj-lt"/>
                        <a:ea typeface="+mn-ea"/>
                        <a:cs typeface="+mn-cs"/>
                      </a:endParaRPr>
                    </a:p>
                  </a:txBody>
                  <a:tcPr anchor="ctr">
                    <a:lnR w="28575" cap="flat" cmpd="sng" algn="ctr">
                      <a:solidFill>
                        <a:schemeClr val="bg1">
                          <a:lumMod val="65000"/>
                        </a:schemeClr>
                      </a:solidFill>
                      <a:prstDash val="solid"/>
                      <a:round/>
                      <a:headEnd type="none" w="med" len="med"/>
                      <a:tailEnd type="none" w="med" len="med"/>
                    </a:lnR>
                    <a:lnT w="28575"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a:r>
                        <a:rPr lang="en-US" sz="1800" b="1" kern="1200" dirty="0">
                          <a:solidFill>
                            <a:schemeClr val="tx1"/>
                          </a:solidFill>
                          <a:latin typeface="+mj-lt"/>
                          <a:ea typeface="+mn-ea"/>
                          <a:cs typeface="+mn-cs"/>
                        </a:rPr>
                        <a:t>Required Minimum</a:t>
                      </a:r>
                    </a:p>
                    <a:p>
                      <a:pPr algn="ctr"/>
                      <a:r>
                        <a:rPr lang="en-US" sz="1800" b="1" kern="1200" dirty="0">
                          <a:solidFill>
                            <a:schemeClr val="tx1"/>
                          </a:solidFill>
                          <a:latin typeface="+mj-lt"/>
                          <a:ea typeface="+mn-ea"/>
                          <a:cs typeface="+mn-cs"/>
                        </a:rPr>
                        <a:t>Distributions </a:t>
                      </a:r>
                      <a:r>
                        <a:rPr lang="en-US" sz="1800" i="1" kern="1200" dirty="0">
                          <a:solidFill>
                            <a:schemeClr val="tx2"/>
                          </a:solidFill>
                          <a:latin typeface="+mj-lt"/>
                          <a:ea typeface="+mn-ea"/>
                          <a:cs typeface="+mn-cs"/>
                        </a:rPr>
                        <a:t>(RMDs)</a:t>
                      </a:r>
                    </a:p>
                  </a:txBody>
                  <a:tcPr anchor="ctr">
                    <a:lnL w="28575" cap="flat" cmpd="sng" algn="ctr">
                      <a:solidFill>
                        <a:schemeClr val="bg1">
                          <a:lumMod val="65000"/>
                        </a:schemeClr>
                      </a:solidFill>
                      <a:prstDash val="solid"/>
                      <a:round/>
                      <a:headEnd type="none" w="med" len="med"/>
                      <a:tailEnd type="none" w="med" len="med"/>
                    </a:lnL>
                    <a:lnT w="28575"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4067826469"/>
                  </a:ext>
                </a:extLst>
              </a:tr>
              <a:tr h="745024">
                <a:tc>
                  <a:txBody>
                    <a:bodyPr/>
                    <a:lstStyle/>
                    <a:p>
                      <a:pPr algn="ctr"/>
                      <a:r>
                        <a:rPr lang="en-US" sz="1800" b="1" kern="1200" dirty="0">
                          <a:solidFill>
                            <a:schemeClr val="tx1"/>
                          </a:solidFill>
                          <a:latin typeface="+mj-lt"/>
                          <a:ea typeface="+mn-ea"/>
                          <a:cs typeface="+mn-cs"/>
                        </a:rPr>
                        <a:t>Pensions</a:t>
                      </a:r>
                      <a:endParaRPr lang="en-US" b="1" dirty="0">
                        <a:solidFill>
                          <a:schemeClr val="tx1"/>
                        </a:solidFill>
                        <a:latin typeface="+mj-lt"/>
                      </a:endParaRPr>
                    </a:p>
                  </a:txBody>
                  <a:tcPr anchor="ctr">
                    <a:lnR w="28575"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latin typeface="+mj-lt"/>
                          <a:ea typeface="+mn-ea"/>
                          <a:cs typeface="+mn-cs"/>
                        </a:rPr>
                        <a:t>Interest</a:t>
                      </a:r>
                      <a:r>
                        <a:rPr lang="en-US" sz="1800" i="1" kern="1200" dirty="0">
                          <a:solidFill>
                            <a:schemeClr val="tx2"/>
                          </a:solidFill>
                          <a:latin typeface="+mj-lt"/>
                          <a:ea typeface="+mn-ea"/>
                          <a:cs typeface="+mn-cs"/>
                        </a:rPr>
                        <a:t> from Municipal Bonds</a:t>
                      </a:r>
                      <a:endParaRPr lang="en-US" sz="1800" kern="1200" dirty="0">
                        <a:solidFill>
                          <a:schemeClr val="accent2"/>
                        </a:solidFill>
                        <a:latin typeface="+mj-lt"/>
                        <a:ea typeface="+mn-ea"/>
                        <a:cs typeface="+mn-cs"/>
                      </a:endParaRPr>
                    </a:p>
                  </a:txBody>
                  <a:tcPr anchor="ctr">
                    <a:lnL w="28575"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xmlns="" val="3586555446"/>
                  </a:ext>
                </a:extLst>
              </a:tr>
              <a:tr h="74502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j-lt"/>
                          <a:ea typeface="+mn-ea"/>
                          <a:cs typeface="+mn-cs"/>
                        </a:rPr>
                        <a:t>Rental</a:t>
                      </a:r>
                      <a:r>
                        <a:rPr lang="en-US" sz="1800" b="1" i="1" kern="1200" dirty="0">
                          <a:solidFill>
                            <a:schemeClr val="tx2"/>
                          </a:solidFill>
                          <a:latin typeface="+mj-lt"/>
                          <a:ea typeface="+mn-ea"/>
                          <a:cs typeface="+mn-cs"/>
                        </a:rPr>
                        <a:t> income</a:t>
                      </a:r>
                      <a:endParaRPr lang="en-US" sz="1800" b="1" kern="1200" dirty="0">
                        <a:solidFill>
                          <a:schemeClr val="accent2"/>
                        </a:solidFill>
                        <a:latin typeface="+mj-lt"/>
                        <a:ea typeface="+mn-ea"/>
                        <a:cs typeface="+mn-cs"/>
                      </a:endParaRPr>
                    </a:p>
                  </a:txBody>
                  <a:tcPr anchor="ctr">
                    <a:lnR w="28575"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i="1" kern="1200" dirty="0">
                          <a:solidFill>
                            <a:schemeClr val="tx2"/>
                          </a:solidFill>
                          <a:latin typeface="+mj-lt"/>
                          <a:ea typeface="+mn-ea"/>
                          <a:cs typeface="+mn-cs"/>
                        </a:rPr>
                        <a:t>One-half of your </a:t>
                      </a:r>
                      <a:r>
                        <a:rPr lang="en-US" sz="1800" kern="1200" dirty="0">
                          <a:solidFill>
                            <a:schemeClr val="tx1"/>
                          </a:solidFill>
                          <a:latin typeface="+mj-lt"/>
                          <a:ea typeface="+mn-ea"/>
                          <a:cs typeface="+mn-cs"/>
                        </a:rPr>
                        <a:t>Social Security</a:t>
                      </a:r>
                    </a:p>
                  </a:txBody>
                  <a:tcPr anchor="ctr">
                    <a:lnL w="28575"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xmlns="" val="1450323006"/>
                  </a:ext>
                </a:extLst>
              </a:tr>
            </a:tbl>
          </a:graphicData>
        </a:graphic>
      </p:graphicFrame>
    </p:spTree>
    <p:extLst>
      <p:ext uri="{BB962C8B-B14F-4D97-AF65-F5344CB8AC3E}">
        <p14:creationId xmlns:p14="http://schemas.microsoft.com/office/powerpoint/2010/main" val="3582495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0C1CC220-9136-4312-AC50-AF4E9EA0FAE3}"/>
              </a:ext>
            </a:extLst>
          </p:cNvPr>
          <p:cNvSpPr>
            <a:spLocks noGrp="1"/>
          </p:cNvSpPr>
          <p:nvPr>
            <p:ph type="body" sz="quarter" idx="10"/>
          </p:nvPr>
        </p:nvSpPr>
        <p:spPr/>
        <p:txBody>
          <a:bodyPr/>
          <a:lstStyle/>
          <a:p>
            <a:r>
              <a:rPr lang="en-US" dirty="0">
                <a:solidFill>
                  <a:schemeClr val="tx2"/>
                </a:solidFill>
              </a:rPr>
              <a:t>Example of Social Security Taxation</a:t>
            </a:r>
          </a:p>
        </p:txBody>
      </p:sp>
      <p:graphicFrame>
        <p:nvGraphicFramePr>
          <p:cNvPr id="3" name="Table 2">
            <a:extLst>
              <a:ext uri="{FF2B5EF4-FFF2-40B4-BE49-F238E27FC236}">
                <a16:creationId xmlns:a16="http://schemas.microsoft.com/office/drawing/2014/main" xmlns="" id="{18AD1510-CFDC-40C5-BCE2-35635D94A407}"/>
              </a:ext>
            </a:extLst>
          </p:cNvPr>
          <p:cNvGraphicFramePr>
            <a:graphicFrameLocks noGrp="1"/>
          </p:cNvGraphicFramePr>
          <p:nvPr>
            <p:extLst>
              <p:ext uri="{D42A27DB-BD31-4B8C-83A1-F6EECF244321}">
                <p14:modId xmlns:p14="http://schemas.microsoft.com/office/powerpoint/2010/main" val="2586841781"/>
              </p:ext>
            </p:extLst>
          </p:nvPr>
        </p:nvGraphicFramePr>
        <p:xfrm>
          <a:off x="537710" y="1530043"/>
          <a:ext cx="11001147" cy="1358300"/>
        </p:xfrm>
        <a:graphic>
          <a:graphicData uri="http://schemas.openxmlformats.org/drawingml/2006/table">
            <a:tbl>
              <a:tblPr firstRow="1" bandRow="1">
                <a:tableStyleId>{5C22544A-7EE6-4342-B048-85BDC9FD1C3A}</a:tableStyleId>
              </a:tblPr>
              <a:tblGrid>
                <a:gridCol w="3667049">
                  <a:extLst>
                    <a:ext uri="{9D8B030D-6E8A-4147-A177-3AD203B41FA5}">
                      <a16:colId xmlns:a16="http://schemas.microsoft.com/office/drawing/2014/main" xmlns="" val="733196053"/>
                    </a:ext>
                  </a:extLst>
                </a:gridCol>
                <a:gridCol w="3951624">
                  <a:extLst>
                    <a:ext uri="{9D8B030D-6E8A-4147-A177-3AD203B41FA5}">
                      <a16:colId xmlns:a16="http://schemas.microsoft.com/office/drawing/2014/main" xmlns="" val="978429109"/>
                    </a:ext>
                  </a:extLst>
                </a:gridCol>
                <a:gridCol w="3382474">
                  <a:extLst>
                    <a:ext uri="{9D8B030D-6E8A-4147-A177-3AD203B41FA5}">
                      <a16:colId xmlns:a16="http://schemas.microsoft.com/office/drawing/2014/main" xmlns="" val="4181030352"/>
                    </a:ext>
                  </a:extLst>
                </a:gridCol>
              </a:tblGrid>
              <a:tr h="468765">
                <a:tc gridSpan="3">
                  <a:txBody>
                    <a:bodyPr/>
                    <a:lstStyle/>
                    <a:p>
                      <a:pPr marL="91440" algn="l"/>
                      <a:r>
                        <a:rPr lang="en-US" sz="2000" dirty="0">
                          <a:solidFill>
                            <a:schemeClr val="bg1"/>
                          </a:solidFill>
                          <a:latin typeface="Lato Black" panose="020F0502020204030203" pitchFamily="34" charset="0"/>
                          <a:ea typeface="Lato Black" panose="020F0502020204030203" pitchFamily="34" charset="0"/>
                          <a:cs typeface="Lato Black" panose="020F0502020204030203" pitchFamily="34" charset="0"/>
                        </a:rPr>
                        <a:t>Sample Data</a:t>
                      </a:r>
                    </a:p>
                  </a:txBody>
                  <a:tcPr>
                    <a:lnB w="6350" cap="flat" cmpd="sng" algn="ctr">
                      <a:solidFill>
                        <a:schemeClr val="bg1">
                          <a:lumMod val="65000"/>
                        </a:schemeClr>
                      </a:solidFill>
                      <a:prstDash val="solid"/>
                      <a:round/>
                      <a:headEnd type="none" w="med" len="med"/>
                      <a:tailEnd type="none" w="med" len="med"/>
                    </a:lnB>
                    <a:solidFill>
                      <a:srgbClr val="002464"/>
                    </a:solidFill>
                  </a:tcPr>
                </a:tc>
                <a:tc hMerge="1">
                  <a:txBody>
                    <a:bodyPr/>
                    <a:lstStyle/>
                    <a:p>
                      <a:pPr algn="ctr"/>
                      <a:endParaRPr lang="en-US" sz="1600" dirty="0"/>
                    </a:p>
                  </a:txBody>
                  <a:tcPr/>
                </a:tc>
                <a:tc hMerge="1">
                  <a:txBody>
                    <a:bodyPr/>
                    <a:lstStyle/>
                    <a:p>
                      <a:pPr algn="ctr"/>
                      <a:endParaRPr lang="en-US" sz="1600" dirty="0"/>
                    </a:p>
                  </a:txBody>
                  <a:tcPr/>
                </a:tc>
                <a:extLst>
                  <a:ext uri="{0D108BD9-81ED-4DB2-BD59-A6C34878D82A}">
                    <a16:rowId xmlns:a16="http://schemas.microsoft.com/office/drawing/2014/main" xmlns="" val="3771126138"/>
                  </a:ext>
                </a:extLst>
              </a:tr>
              <a:tr h="468765">
                <a:tc>
                  <a:txBody>
                    <a:bodyPr/>
                    <a:lstStyle/>
                    <a:p>
                      <a:pPr marL="91440" algn="l"/>
                      <a:r>
                        <a:rPr lang="en-US" sz="1600" b="1" dirty="0"/>
                        <a:t>Gross Income</a:t>
                      </a: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600" b="1" dirty="0"/>
                        <a:t>Social Security</a:t>
                      </a:r>
                      <a:r>
                        <a:rPr lang="en-US" sz="1600" b="1" baseline="0" dirty="0"/>
                        <a:t> Income</a:t>
                      </a:r>
                      <a:endParaRPr lang="en-US" sz="1600" b="1" dirty="0"/>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600" b="1" dirty="0"/>
                        <a:t>Tax Exempt</a:t>
                      </a:r>
                      <a:r>
                        <a:rPr lang="en-US" sz="1600" b="1" baseline="0" dirty="0"/>
                        <a:t> Interest</a:t>
                      </a:r>
                      <a:endParaRPr lang="en-US" sz="1600" b="1" dirty="0"/>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xmlns="" val="2508771542"/>
                  </a:ext>
                </a:extLst>
              </a:tr>
              <a:tr h="420770">
                <a:tc>
                  <a:txBody>
                    <a:bodyPr/>
                    <a:lstStyle/>
                    <a:p>
                      <a:pPr marL="91440" algn="l"/>
                      <a:r>
                        <a:rPr lang="en-US" sz="1600" dirty="0"/>
                        <a:t>$32,184</a:t>
                      </a: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600" dirty="0"/>
                        <a:t>$40,596</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600" dirty="0"/>
                        <a:t>$0</a:t>
                      </a: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xmlns="" val="2718621288"/>
                  </a:ext>
                </a:extLst>
              </a:tr>
            </a:tbl>
          </a:graphicData>
        </a:graphic>
      </p:graphicFrame>
      <p:graphicFrame>
        <p:nvGraphicFramePr>
          <p:cNvPr id="4" name="Content Placeholder 5">
            <a:extLst>
              <a:ext uri="{FF2B5EF4-FFF2-40B4-BE49-F238E27FC236}">
                <a16:creationId xmlns:a16="http://schemas.microsoft.com/office/drawing/2014/main" xmlns="" id="{2DD10732-585B-42D5-B828-349624F430AE}"/>
              </a:ext>
            </a:extLst>
          </p:cNvPr>
          <p:cNvGraphicFramePr>
            <a:graphicFrameLocks/>
          </p:cNvGraphicFramePr>
          <p:nvPr>
            <p:extLst>
              <p:ext uri="{D42A27DB-BD31-4B8C-83A1-F6EECF244321}">
                <p14:modId xmlns:p14="http://schemas.microsoft.com/office/powerpoint/2010/main" val="940020570"/>
              </p:ext>
            </p:extLst>
          </p:nvPr>
        </p:nvGraphicFramePr>
        <p:xfrm>
          <a:off x="537709" y="3251200"/>
          <a:ext cx="11001146" cy="1509486"/>
        </p:xfrm>
        <a:graphic>
          <a:graphicData uri="http://schemas.openxmlformats.org/drawingml/2006/table">
            <a:tbl>
              <a:tblPr firstRow="1" bandRow="1">
                <a:tableStyleId>{5C22544A-7EE6-4342-B048-85BDC9FD1C3A}</a:tableStyleId>
              </a:tblPr>
              <a:tblGrid>
                <a:gridCol w="1010309">
                  <a:extLst>
                    <a:ext uri="{9D8B030D-6E8A-4147-A177-3AD203B41FA5}">
                      <a16:colId xmlns:a16="http://schemas.microsoft.com/office/drawing/2014/main" xmlns="" val="2350949668"/>
                    </a:ext>
                  </a:extLst>
                </a:gridCol>
                <a:gridCol w="1616495">
                  <a:extLst>
                    <a:ext uri="{9D8B030D-6E8A-4147-A177-3AD203B41FA5}">
                      <a16:colId xmlns:a16="http://schemas.microsoft.com/office/drawing/2014/main" xmlns="" val="793913084"/>
                    </a:ext>
                  </a:extLst>
                </a:gridCol>
                <a:gridCol w="1122566">
                  <a:extLst>
                    <a:ext uri="{9D8B030D-6E8A-4147-A177-3AD203B41FA5}">
                      <a16:colId xmlns:a16="http://schemas.microsoft.com/office/drawing/2014/main" xmlns="" val="4048076453"/>
                    </a:ext>
                  </a:extLst>
                </a:gridCol>
                <a:gridCol w="965407">
                  <a:extLst>
                    <a:ext uri="{9D8B030D-6E8A-4147-A177-3AD203B41FA5}">
                      <a16:colId xmlns:a16="http://schemas.microsoft.com/office/drawing/2014/main" xmlns="" val="1587419381"/>
                    </a:ext>
                  </a:extLst>
                </a:gridCol>
                <a:gridCol w="1055213">
                  <a:extLst>
                    <a:ext uri="{9D8B030D-6E8A-4147-A177-3AD203B41FA5}">
                      <a16:colId xmlns:a16="http://schemas.microsoft.com/office/drawing/2014/main" xmlns="" val="2142176958"/>
                    </a:ext>
                  </a:extLst>
                </a:gridCol>
                <a:gridCol w="1436884">
                  <a:extLst>
                    <a:ext uri="{9D8B030D-6E8A-4147-A177-3AD203B41FA5}">
                      <a16:colId xmlns:a16="http://schemas.microsoft.com/office/drawing/2014/main" xmlns="" val="2215897178"/>
                    </a:ext>
                  </a:extLst>
                </a:gridCol>
                <a:gridCol w="1257274">
                  <a:extLst>
                    <a:ext uri="{9D8B030D-6E8A-4147-A177-3AD203B41FA5}">
                      <a16:colId xmlns:a16="http://schemas.microsoft.com/office/drawing/2014/main" xmlns="" val="1981903461"/>
                    </a:ext>
                  </a:extLst>
                </a:gridCol>
                <a:gridCol w="1279724">
                  <a:extLst>
                    <a:ext uri="{9D8B030D-6E8A-4147-A177-3AD203B41FA5}">
                      <a16:colId xmlns:a16="http://schemas.microsoft.com/office/drawing/2014/main" xmlns="" val="1275361693"/>
                    </a:ext>
                  </a:extLst>
                </a:gridCol>
                <a:gridCol w="1257274">
                  <a:extLst>
                    <a:ext uri="{9D8B030D-6E8A-4147-A177-3AD203B41FA5}">
                      <a16:colId xmlns:a16="http://schemas.microsoft.com/office/drawing/2014/main" xmlns="" val="1647390574"/>
                    </a:ext>
                  </a:extLst>
                </a:gridCol>
              </a:tblGrid>
              <a:tr h="501021">
                <a:tc gridSpan="9">
                  <a:txBody>
                    <a:bodyPr/>
                    <a:lstStyle/>
                    <a:p>
                      <a:pPr marL="91440" algn="l"/>
                      <a:r>
                        <a:rPr lang="en-US" sz="2000" dirty="0">
                          <a:latin typeface="Lato Black" panose="020F0502020204030203" pitchFamily="34" charset="0"/>
                          <a:ea typeface="Lato Black" panose="020F0502020204030203" pitchFamily="34" charset="0"/>
                          <a:cs typeface="Lato Black" panose="020F0502020204030203" pitchFamily="34" charset="0"/>
                        </a:rPr>
                        <a:t>Social Security Provisional Income</a:t>
                      </a:r>
                    </a:p>
                  </a:txBody>
                  <a:tcPr anchor="ctr">
                    <a:lnB w="6350" cap="flat" cmpd="sng" algn="ctr">
                      <a:solidFill>
                        <a:schemeClr val="bg1">
                          <a:lumMod val="65000"/>
                        </a:schemeClr>
                      </a:solidFill>
                      <a:prstDash val="solid"/>
                      <a:round/>
                      <a:headEnd type="none" w="med" len="med"/>
                      <a:tailEnd type="none" w="med" len="med"/>
                    </a:lnB>
                    <a:solidFill>
                      <a:srgbClr val="002464"/>
                    </a:solidFill>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xmlns="" val="1373434316"/>
                  </a:ext>
                </a:extLst>
              </a:tr>
              <a:tr h="539561">
                <a:tc>
                  <a:txBody>
                    <a:bodyPr/>
                    <a:lstStyle/>
                    <a:p>
                      <a:pPr marL="91440" algn="l"/>
                      <a:r>
                        <a:rPr lang="en-US" sz="1100" b="1" dirty="0">
                          <a:latin typeface="+mj-lt"/>
                        </a:rPr>
                        <a:t>Gross Income</a:t>
                      </a: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50% Social Security</a:t>
                      </a:r>
                      <a:r>
                        <a:rPr lang="en-US" sz="1100" b="1" baseline="0" dirty="0">
                          <a:latin typeface="+mj-lt"/>
                        </a:rPr>
                        <a:t> Benefits</a:t>
                      </a:r>
                      <a:endParaRPr lang="en-US" sz="1100" b="1" dirty="0">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Tax Exempt</a:t>
                      </a:r>
                      <a:r>
                        <a:rPr lang="en-US" sz="1100" b="1" baseline="0" dirty="0">
                          <a:latin typeface="+mj-lt"/>
                        </a:rPr>
                        <a:t> Interest</a:t>
                      </a:r>
                      <a:endParaRPr lang="en-US" sz="1100" b="1" dirty="0">
                        <a:latin typeface="+mj-lt"/>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Provisional Income</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0% Taxable</a:t>
                      </a:r>
                    </a:p>
                    <a:p>
                      <a:pPr marL="91440" algn="l"/>
                      <a:r>
                        <a:rPr lang="en-US" sz="1100" b="1" dirty="0">
                          <a:latin typeface="+mj-lt"/>
                        </a:rPr>
                        <a:t>$0-$32,000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50% Taxable</a:t>
                      </a:r>
                    </a:p>
                    <a:p>
                      <a:pPr marL="91440" algn="l"/>
                      <a:r>
                        <a:rPr lang="en-US" sz="1100" b="1" dirty="0">
                          <a:latin typeface="+mj-lt"/>
                        </a:rPr>
                        <a:t>$32,001-$44,000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85% Taxable $44,0001+</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Taxable Social Security</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pPr marL="91440" algn="l"/>
                      <a:r>
                        <a:rPr lang="en-US" sz="1100" b="1" dirty="0">
                          <a:latin typeface="+mj-lt"/>
                        </a:rPr>
                        <a:t>Max Taxable Social Security</a:t>
                      </a: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xmlns="" val="1266229590"/>
                  </a:ext>
                </a:extLst>
              </a:tr>
              <a:tr h="468904">
                <a:tc>
                  <a:txBody>
                    <a:bodyPr/>
                    <a:lstStyle/>
                    <a:p>
                      <a:pPr marL="91440" algn="l"/>
                      <a:r>
                        <a:rPr lang="en-US" sz="1400" dirty="0">
                          <a:latin typeface="+mj-lt"/>
                        </a:rPr>
                        <a:t>$32,184</a:t>
                      </a: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$20,298</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$52,482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$32,000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$12,000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$8482</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$13,210</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noFill/>
                  </a:tcPr>
                </a:tc>
                <a:tc>
                  <a:txBody>
                    <a:bodyPr/>
                    <a:lstStyle/>
                    <a:p>
                      <a:pPr marL="91440" algn="l"/>
                      <a:r>
                        <a:rPr lang="en-US" sz="1400" dirty="0">
                          <a:latin typeface="+mj-lt"/>
                        </a:rPr>
                        <a:t>$34,507</a:t>
                      </a: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xmlns="" val="1257449732"/>
                  </a:ext>
                </a:extLst>
              </a:tr>
            </a:tbl>
          </a:graphicData>
        </a:graphic>
      </p:graphicFrame>
      <p:sp>
        <p:nvSpPr>
          <p:cNvPr id="5" name="TextBox 4">
            <a:extLst>
              <a:ext uri="{FF2B5EF4-FFF2-40B4-BE49-F238E27FC236}">
                <a16:creationId xmlns:a16="http://schemas.microsoft.com/office/drawing/2014/main" xmlns="" id="{90868A89-F9E7-44D6-BC52-C2F073C1D3F0}"/>
              </a:ext>
            </a:extLst>
          </p:cNvPr>
          <p:cNvSpPr txBox="1"/>
          <p:nvPr/>
        </p:nvSpPr>
        <p:spPr>
          <a:xfrm>
            <a:off x="721760" y="5467531"/>
            <a:ext cx="6398231" cy="276999"/>
          </a:xfrm>
          <a:prstGeom prst="rect">
            <a:avLst/>
          </a:prstGeom>
          <a:noFill/>
        </p:spPr>
        <p:txBody>
          <a:bodyPr wrap="square" rtlCol="0">
            <a:spAutoFit/>
          </a:bodyPr>
          <a:lstStyle/>
          <a:p>
            <a:r>
              <a:rPr lang="en-US" sz="1200" dirty="0"/>
              <a:t>*This information provided by these projections and calculators is for illustrative purposes only.  </a:t>
            </a:r>
          </a:p>
        </p:txBody>
      </p:sp>
    </p:spTree>
    <p:extLst>
      <p:ext uri="{BB962C8B-B14F-4D97-AF65-F5344CB8AC3E}">
        <p14:creationId xmlns:p14="http://schemas.microsoft.com/office/powerpoint/2010/main" val="4147180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xmlns="" id="{B54ED68E-9CA7-440E-ACE8-4A9B659ED7FC}"/>
              </a:ext>
            </a:extLst>
          </p:cNvPr>
          <p:cNvSpPr txBox="1">
            <a:spLocks/>
          </p:cNvSpPr>
          <p:nvPr/>
        </p:nvSpPr>
        <p:spPr>
          <a:xfrm>
            <a:off x="1535153" y="2960238"/>
            <a:ext cx="9121695"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a:t>Withdrawal Strategy</a:t>
            </a:r>
          </a:p>
        </p:txBody>
      </p:sp>
      <p:sp>
        <p:nvSpPr>
          <p:cNvPr id="2" name="Rectangle 1">
            <a:extLst>
              <a:ext uri="{FF2B5EF4-FFF2-40B4-BE49-F238E27FC236}">
                <a16:creationId xmlns:a16="http://schemas.microsoft.com/office/drawing/2014/main" xmlns="" id="{83452A41-0229-469C-8242-7714DDB08A50}"/>
              </a:ext>
            </a:extLst>
          </p:cNvPr>
          <p:cNvSpPr/>
          <p:nvPr/>
        </p:nvSpPr>
        <p:spPr>
          <a:xfrm>
            <a:off x="4789393" y="3853934"/>
            <a:ext cx="2613215" cy="523220"/>
          </a:xfrm>
          <a:prstGeom prst="rect">
            <a:avLst/>
          </a:prstGeom>
        </p:spPr>
        <p:txBody>
          <a:bodyPr wrap="none">
            <a:spAutoFit/>
          </a:bodyPr>
          <a:lstStyle/>
          <a:p>
            <a:pPr algn="ctr"/>
            <a:r>
              <a:rPr lang="en-US" sz="2800" dirty="0">
                <a:solidFill>
                  <a:srgbClr val="00B0F0"/>
                </a:solidFill>
                <a:latin typeface="Lato" panose="020F0502020204030203" pitchFamily="34" charset="0"/>
                <a:ea typeface="Lato" panose="020F0502020204030203" pitchFamily="34" charset="0"/>
                <a:cs typeface="Lato" panose="020F0502020204030203" pitchFamily="34" charset="0"/>
              </a:rPr>
              <a:t>Does it matter?</a:t>
            </a:r>
          </a:p>
        </p:txBody>
      </p:sp>
      <p:pic>
        <p:nvPicPr>
          <p:cNvPr id="5" name="Picture 4">
            <a:extLst>
              <a:ext uri="{FF2B5EF4-FFF2-40B4-BE49-F238E27FC236}">
                <a16:creationId xmlns:a16="http://schemas.microsoft.com/office/drawing/2014/main" xmlns="" id="{39F3AA42-D754-4F75-A391-8BF8747297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515" y="705692"/>
            <a:ext cx="3566152" cy="2254546"/>
          </a:xfrm>
          <a:prstGeom prst="rect">
            <a:avLst/>
          </a:prstGeom>
        </p:spPr>
      </p:pic>
    </p:spTree>
    <p:extLst>
      <p:ext uri="{BB962C8B-B14F-4D97-AF65-F5344CB8AC3E}">
        <p14:creationId xmlns:p14="http://schemas.microsoft.com/office/powerpoint/2010/main" val="19081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xmlns="" id="{6217B1E2-22BE-448B-A4E2-2380948FDAA7}"/>
              </a:ext>
            </a:extLst>
          </p:cNvPr>
          <p:cNvPicPr>
            <a:picLocks noChangeAspect="1"/>
          </p:cNvPicPr>
          <p:nvPr/>
        </p:nvPicPr>
        <p:blipFill rotWithShape="1">
          <a:blip r:embed="rId3"/>
          <a:srcRect t="17209" b="6025"/>
          <a:stretch/>
        </p:blipFill>
        <p:spPr>
          <a:xfrm>
            <a:off x="2979955" y="152401"/>
            <a:ext cx="6232090" cy="6191250"/>
          </a:xfrm>
          <a:prstGeom prst="rect">
            <a:avLst/>
          </a:prstGeom>
        </p:spPr>
      </p:pic>
    </p:spTree>
    <p:extLst>
      <p:ext uri="{BB962C8B-B14F-4D97-AF65-F5344CB8AC3E}">
        <p14:creationId xmlns:p14="http://schemas.microsoft.com/office/powerpoint/2010/main" val="36653484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xmlns="" id="{CC936044-9D1D-4DAF-A4B9-ED3953015CFE}"/>
              </a:ext>
            </a:extLst>
          </p:cNvPr>
          <p:cNvPicPr>
            <a:picLocks noGrp="1" noChangeAspect="1"/>
          </p:cNvPicPr>
          <p:nvPr>
            <p:ph type="pic" sz="quarter" idx="18"/>
          </p:nvPr>
        </p:nvPicPr>
        <p:blipFill>
          <a:blip r:embed="rId3"/>
          <a:srcRect t="18868" b="18868"/>
          <a:stretch>
            <a:fillRect/>
          </a:stretch>
        </p:blipFill>
        <p:spPr>
          <a:prstGeom prst="rect">
            <a:avLst/>
          </a:prstGeom>
        </p:spPr>
      </p:pic>
      <p:sp>
        <p:nvSpPr>
          <p:cNvPr id="6" name="Rectangle 5">
            <a:extLst>
              <a:ext uri="{FF2B5EF4-FFF2-40B4-BE49-F238E27FC236}">
                <a16:creationId xmlns:a16="http://schemas.microsoft.com/office/drawing/2014/main" xmlns="" id="{7625AB87-1E27-4D1C-BEEE-096CC49B0FC6}"/>
              </a:ext>
            </a:extLst>
          </p:cNvPr>
          <p:cNvSpPr/>
          <p:nvPr/>
        </p:nvSpPr>
        <p:spPr>
          <a:xfrm>
            <a:off x="0" y="2247899"/>
            <a:ext cx="7141029" cy="800101"/>
          </a:xfrm>
          <a:prstGeom prst="rect">
            <a:avLst/>
          </a:prstGeom>
          <a:gradFill>
            <a:gsLst>
              <a:gs pos="100000">
                <a:schemeClr val="bg1">
                  <a:lumMod val="95000"/>
                </a:schemeClr>
              </a:gs>
              <a:gs pos="0">
                <a:schemeClr val="bg1">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xmlns="" id="{43228FCC-B2DB-4644-B078-0FBE53283AF0}"/>
              </a:ext>
            </a:extLst>
          </p:cNvPr>
          <p:cNvGrpSpPr/>
          <p:nvPr/>
        </p:nvGrpSpPr>
        <p:grpSpPr>
          <a:xfrm>
            <a:off x="0" y="-1"/>
            <a:ext cx="7940040" cy="3429001"/>
            <a:chOff x="-1005840" y="-1"/>
            <a:chExt cx="7940040" cy="3429001"/>
          </a:xfrm>
        </p:grpSpPr>
        <p:sp>
          <p:nvSpPr>
            <p:cNvPr id="10" name="Right Triangle 9">
              <a:extLst>
                <a:ext uri="{FF2B5EF4-FFF2-40B4-BE49-F238E27FC236}">
                  <a16:creationId xmlns:a16="http://schemas.microsoft.com/office/drawing/2014/main" xmlns="" id="{B3CF7742-9939-4895-88E9-37E4D7B6A49E}"/>
                </a:ext>
              </a:extLst>
            </p:cNvPr>
            <p:cNvSpPr/>
            <p:nvPr/>
          </p:nvSpPr>
          <p:spPr>
            <a:xfrm>
              <a:off x="4704346" y="0"/>
              <a:ext cx="2229854" cy="3429000"/>
            </a:xfrm>
            <a:prstGeom prst="rtTriangle">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28">
              <a:extLst>
                <a:ext uri="{FF2B5EF4-FFF2-40B4-BE49-F238E27FC236}">
                  <a16:creationId xmlns:a16="http://schemas.microsoft.com/office/drawing/2014/main" xmlns="" id="{F2F9D227-8C11-496F-BB90-E2031BF1617B}"/>
                </a:ext>
              </a:extLst>
            </p:cNvPr>
            <p:cNvSpPr/>
            <p:nvPr/>
          </p:nvSpPr>
          <p:spPr>
            <a:xfrm>
              <a:off x="-1005840" y="-1"/>
              <a:ext cx="5710186" cy="3429001"/>
            </a:xfrm>
            <a:custGeom>
              <a:avLst/>
              <a:gdLst>
                <a:gd name="connsiteX0" fmla="*/ 0 w 4708508"/>
                <a:gd name="connsiteY0" fmla="*/ 0 h 3429001"/>
                <a:gd name="connsiteX1" fmla="*/ 4708508 w 4708508"/>
                <a:gd name="connsiteY1" fmla="*/ 0 h 3429001"/>
                <a:gd name="connsiteX2" fmla="*/ 4708508 w 4708508"/>
                <a:gd name="connsiteY2" fmla="*/ 3429001 h 3429001"/>
                <a:gd name="connsiteX3" fmla="*/ 0 w 4708508"/>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4708508" h="3429001">
                  <a:moveTo>
                    <a:pt x="0" y="0"/>
                  </a:moveTo>
                  <a:lnTo>
                    <a:pt x="4708508" y="0"/>
                  </a:lnTo>
                  <a:lnTo>
                    <a:pt x="4708508" y="3429001"/>
                  </a:lnTo>
                  <a:lnTo>
                    <a:pt x="0" y="3429001"/>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 Placeholder 2">
            <a:extLst>
              <a:ext uri="{FF2B5EF4-FFF2-40B4-BE49-F238E27FC236}">
                <a16:creationId xmlns:a16="http://schemas.microsoft.com/office/drawing/2014/main" xmlns="" id="{AE9CA2F8-5E57-4F4D-981C-852943A3CCE6}"/>
              </a:ext>
            </a:extLst>
          </p:cNvPr>
          <p:cNvSpPr>
            <a:spLocks noGrp="1"/>
          </p:cNvSpPr>
          <p:nvPr>
            <p:ph type="body" sz="quarter" idx="10"/>
          </p:nvPr>
        </p:nvSpPr>
        <p:spPr>
          <a:xfrm>
            <a:off x="537711" y="1048668"/>
            <a:ext cx="5172475" cy="508678"/>
          </a:xfrm>
        </p:spPr>
        <p:txBody>
          <a:bodyPr/>
          <a:lstStyle/>
          <a:p>
            <a:r>
              <a:rPr lang="en-US" dirty="0">
                <a:solidFill>
                  <a:schemeClr val="bg1"/>
                </a:solidFill>
              </a:rPr>
              <a:t>How wise is Conventional Wisdom?</a:t>
            </a:r>
          </a:p>
        </p:txBody>
      </p:sp>
      <p:sp>
        <p:nvSpPr>
          <p:cNvPr id="15" name="TextBox 14">
            <a:extLst>
              <a:ext uri="{FF2B5EF4-FFF2-40B4-BE49-F238E27FC236}">
                <a16:creationId xmlns:a16="http://schemas.microsoft.com/office/drawing/2014/main" xmlns="" id="{D659CFB7-CED9-45D3-8ED0-E85CE23E8F86}"/>
              </a:ext>
            </a:extLst>
          </p:cNvPr>
          <p:cNvSpPr txBox="1">
            <a:spLocks noChangeArrowheads="1"/>
          </p:cNvSpPr>
          <p:nvPr/>
        </p:nvSpPr>
        <p:spPr bwMode="auto">
          <a:xfrm>
            <a:off x="952500" y="4732114"/>
            <a:ext cx="4069443" cy="1077218"/>
          </a:xfrm>
          <a:prstGeom prst="rect">
            <a:avLst/>
          </a:prstGeom>
          <a:noFill/>
          <a:ln w="9525">
            <a:noFill/>
            <a:miter lim="800000"/>
            <a:headEnd/>
            <a:tailEnd/>
          </a:ln>
        </p:spPr>
        <p:txBody>
          <a:bodyPr wrap="square">
            <a:spAutoFit/>
          </a:bodyPr>
          <a:lstStyle/>
          <a:p>
            <a:pPr marL="457200" indent="-457200" defTabSz="457200">
              <a:spcAft>
                <a:spcPts val="600"/>
              </a:spcAft>
              <a:buFont typeface="+mj-lt"/>
              <a:buAutoNum type="arabicPeriod"/>
            </a:pPr>
            <a:r>
              <a:rPr lang="en-US" dirty="0">
                <a:latin typeface="+mj-lt"/>
              </a:rPr>
              <a:t>Taxable Accounts</a:t>
            </a:r>
          </a:p>
          <a:p>
            <a:pPr marL="457200" indent="-457200" defTabSz="457200">
              <a:spcAft>
                <a:spcPts val="600"/>
              </a:spcAft>
              <a:buFont typeface="+mj-lt"/>
              <a:buAutoNum type="arabicPeriod"/>
            </a:pPr>
            <a:r>
              <a:rPr lang="en-US" dirty="0">
                <a:latin typeface="+mj-lt"/>
              </a:rPr>
              <a:t>Tax Deferred Accounts</a:t>
            </a:r>
          </a:p>
          <a:p>
            <a:pPr marL="457200" indent="-457200" defTabSz="457200">
              <a:spcAft>
                <a:spcPts val="600"/>
              </a:spcAft>
              <a:buFont typeface="+mj-lt"/>
              <a:buAutoNum type="arabicPeriod"/>
            </a:pPr>
            <a:r>
              <a:rPr lang="en-US" dirty="0">
                <a:latin typeface="+mj-lt"/>
              </a:rPr>
              <a:t>Tax Exempt Accounts (Roth)</a:t>
            </a:r>
          </a:p>
        </p:txBody>
      </p:sp>
      <p:sp>
        <p:nvSpPr>
          <p:cNvPr id="17" name="Rectangle 16">
            <a:extLst>
              <a:ext uri="{FF2B5EF4-FFF2-40B4-BE49-F238E27FC236}">
                <a16:creationId xmlns:a16="http://schemas.microsoft.com/office/drawing/2014/main" xmlns="" id="{50E2EEA2-4DF8-4AE5-B370-977EEAC73DF6}"/>
              </a:ext>
            </a:extLst>
          </p:cNvPr>
          <p:cNvSpPr/>
          <p:nvPr/>
        </p:nvSpPr>
        <p:spPr>
          <a:xfrm>
            <a:off x="570496" y="3641102"/>
            <a:ext cx="7088800" cy="984885"/>
          </a:xfrm>
          <a:prstGeom prst="rect">
            <a:avLst/>
          </a:prstGeom>
        </p:spPr>
        <p:txBody>
          <a:bodyPr wrap="none">
            <a:spAutoFit/>
          </a:bodyPr>
          <a:lstStyle/>
          <a:p>
            <a:pPr marL="342900" indent="-342900">
              <a:spcAft>
                <a:spcPts val="1200"/>
              </a:spcAft>
              <a:buFont typeface="Wingdings" panose="05000000000000000000" pitchFamily="2" charset="2"/>
              <a:buChar char="v"/>
            </a:pPr>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Turns out, it’s not always good advice.</a:t>
            </a:r>
          </a:p>
          <a:p>
            <a:pPr marL="342900" indent="-342900">
              <a:spcAft>
                <a:spcPts val="1200"/>
              </a:spcAft>
              <a:buFont typeface="Wingdings" panose="05000000000000000000" pitchFamily="2" charset="2"/>
              <a:buChar char="v"/>
            </a:pPr>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Conventional wisdom says to convert portfolio </a:t>
            </a:r>
          </a:p>
        </p:txBody>
      </p:sp>
      <p:sp>
        <p:nvSpPr>
          <p:cNvPr id="19" name="TextBox 18">
            <a:extLst>
              <a:ext uri="{FF2B5EF4-FFF2-40B4-BE49-F238E27FC236}">
                <a16:creationId xmlns:a16="http://schemas.microsoft.com/office/drawing/2014/main" xmlns="" id="{3944EBCD-7840-43A5-8524-7174A066CFE3}"/>
              </a:ext>
            </a:extLst>
          </p:cNvPr>
          <p:cNvSpPr txBox="1">
            <a:spLocks noChangeArrowheads="1"/>
          </p:cNvSpPr>
          <p:nvPr/>
        </p:nvSpPr>
        <p:spPr bwMode="auto">
          <a:xfrm>
            <a:off x="4845050" y="4732114"/>
            <a:ext cx="4069443" cy="723275"/>
          </a:xfrm>
          <a:prstGeom prst="rect">
            <a:avLst/>
          </a:prstGeom>
          <a:noFill/>
          <a:ln w="9525">
            <a:noFill/>
            <a:miter lim="800000"/>
            <a:headEnd/>
            <a:tailEnd/>
          </a:ln>
        </p:spPr>
        <p:txBody>
          <a:bodyPr wrap="square">
            <a:spAutoFit/>
          </a:bodyPr>
          <a:lstStyle/>
          <a:p>
            <a:pPr marL="457200" indent="-457200" defTabSz="457200">
              <a:spcAft>
                <a:spcPts val="600"/>
              </a:spcAft>
              <a:buFont typeface="+mj-lt"/>
              <a:buAutoNum type="arabicPeriod" startAt="4"/>
            </a:pPr>
            <a:r>
              <a:rPr lang="en-US" dirty="0">
                <a:latin typeface="+mj-lt"/>
              </a:rPr>
              <a:t>Non-Deductible IRA</a:t>
            </a:r>
          </a:p>
          <a:p>
            <a:pPr marL="457200" indent="-457200" defTabSz="457200">
              <a:spcAft>
                <a:spcPts val="600"/>
              </a:spcAft>
              <a:buFont typeface="+mj-lt"/>
              <a:buAutoNum type="arabicPeriod" startAt="4"/>
            </a:pPr>
            <a:r>
              <a:rPr lang="en-US" dirty="0">
                <a:latin typeface="+mj-lt"/>
              </a:rPr>
              <a:t>Non-Qualified Annuity</a:t>
            </a:r>
          </a:p>
        </p:txBody>
      </p:sp>
    </p:spTree>
    <p:extLst>
      <p:ext uri="{BB962C8B-B14F-4D97-AF65-F5344CB8AC3E}">
        <p14:creationId xmlns:p14="http://schemas.microsoft.com/office/powerpoint/2010/main" val="2143587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xmlns="" id="{E872D128-85E9-44F7-8D34-E11979F56CA8}"/>
              </a:ext>
            </a:extLst>
          </p:cNvPr>
          <p:cNvPicPr>
            <a:picLocks noGrp="1" noChangeAspect="1"/>
          </p:cNvPicPr>
          <p:nvPr>
            <p:ph type="pic" sz="quarter" idx="18"/>
          </p:nvPr>
        </p:nvPicPr>
        <p:blipFill rotWithShape="1">
          <a:blip r:embed="rId3"/>
          <a:srcRect t="1446" b="35678"/>
          <a:stretch/>
        </p:blipFill>
        <p:spPr>
          <a:xfrm>
            <a:off x="0" y="1"/>
            <a:ext cx="12192000" cy="3429000"/>
          </a:xfrm>
          <a:prstGeom prst="rect">
            <a:avLst/>
          </a:prstGeom>
        </p:spPr>
      </p:pic>
      <p:sp>
        <p:nvSpPr>
          <p:cNvPr id="6" name="Rectangle 5">
            <a:extLst>
              <a:ext uri="{FF2B5EF4-FFF2-40B4-BE49-F238E27FC236}">
                <a16:creationId xmlns:a16="http://schemas.microsoft.com/office/drawing/2014/main" xmlns="" id="{7625AB87-1E27-4D1C-BEEE-096CC49B0FC6}"/>
              </a:ext>
            </a:extLst>
          </p:cNvPr>
          <p:cNvSpPr/>
          <p:nvPr/>
        </p:nvSpPr>
        <p:spPr>
          <a:xfrm>
            <a:off x="0" y="2247899"/>
            <a:ext cx="7141029" cy="800101"/>
          </a:xfrm>
          <a:prstGeom prst="rect">
            <a:avLst/>
          </a:prstGeom>
          <a:gradFill>
            <a:gsLst>
              <a:gs pos="100000">
                <a:schemeClr val="bg1">
                  <a:lumMod val="95000"/>
                </a:schemeClr>
              </a:gs>
              <a:gs pos="0">
                <a:schemeClr val="bg1">
                  <a:alpha val="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xmlns="" id="{43228FCC-B2DB-4644-B078-0FBE53283AF0}"/>
              </a:ext>
            </a:extLst>
          </p:cNvPr>
          <p:cNvGrpSpPr/>
          <p:nvPr/>
        </p:nvGrpSpPr>
        <p:grpSpPr>
          <a:xfrm>
            <a:off x="-3662" y="9310"/>
            <a:ext cx="7940040" cy="3429001"/>
            <a:chOff x="-1005840" y="85727"/>
            <a:chExt cx="7940040" cy="3429001"/>
          </a:xfrm>
        </p:grpSpPr>
        <p:sp>
          <p:nvSpPr>
            <p:cNvPr id="10" name="Right Triangle 9">
              <a:extLst>
                <a:ext uri="{FF2B5EF4-FFF2-40B4-BE49-F238E27FC236}">
                  <a16:creationId xmlns:a16="http://schemas.microsoft.com/office/drawing/2014/main" xmlns="" id="{B3CF7742-9939-4895-88E9-37E4D7B6A49E}"/>
                </a:ext>
              </a:extLst>
            </p:cNvPr>
            <p:cNvSpPr/>
            <p:nvPr/>
          </p:nvSpPr>
          <p:spPr>
            <a:xfrm>
              <a:off x="4704346" y="85728"/>
              <a:ext cx="2229854" cy="3429000"/>
            </a:xfrm>
            <a:prstGeom prst="rtTriangle">
              <a:avLst/>
            </a:pr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28">
              <a:extLst>
                <a:ext uri="{FF2B5EF4-FFF2-40B4-BE49-F238E27FC236}">
                  <a16:creationId xmlns:a16="http://schemas.microsoft.com/office/drawing/2014/main" xmlns="" id="{F2F9D227-8C11-496F-BB90-E2031BF1617B}"/>
                </a:ext>
              </a:extLst>
            </p:cNvPr>
            <p:cNvSpPr/>
            <p:nvPr/>
          </p:nvSpPr>
          <p:spPr>
            <a:xfrm>
              <a:off x="-1005840" y="85727"/>
              <a:ext cx="5710186" cy="3429001"/>
            </a:xfrm>
            <a:custGeom>
              <a:avLst/>
              <a:gdLst>
                <a:gd name="connsiteX0" fmla="*/ 0 w 4708508"/>
                <a:gd name="connsiteY0" fmla="*/ 0 h 3429001"/>
                <a:gd name="connsiteX1" fmla="*/ 4708508 w 4708508"/>
                <a:gd name="connsiteY1" fmla="*/ 0 h 3429001"/>
                <a:gd name="connsiteX2" fmla="*/ 4708508 w 4708508"/>
                <a:gd name="connsiteY2" fmla="*/ 3429001 h 3429001"/>
                <a:gd name="connsiteX3" fmla="*/ 0 w 4708508"/>
                <a:gd name="connsiteY3" fmla="*/ 3429001 h 3429001"/>
              </a:gdLst>
              <a:ahLst/>
              <a:cxnLst>
                <a:cxn ang="0">
                  <a:pos x="connsiteX0" y="connsiteY0"/>
                </a:cxn>
                <a:cxn ang="0">
                  <a:pos x="connsiteX1" y="connsiteY1"/>
                </a:cxn>
                <a:cxn ang="0">
                  <a:pos x="connsiteX2" y="connsiteY2"/>
                </a:cxn>
                <a:cxn ang="0">
                  <a:pos x="connsiteX3" y="connsiteY3"/>
                </a:cxn>
              </a:cxnLst>
              <a:rect l="l" t="t" r="r" b="b"/>
              <a:pathLst>
                <a:path w="4708508" h="3429001">
                  <a:moveTo>
                    <a:pt x="0" y="0"/>
                  </a:moveTo>
                  <a:lnTo>
                    <a:pt x="4708508" y="0"/>
                  </a:lnTo>
                  <a:lnTo>
                    <a:pt x="4708508" y="3429001"/>
                  </a:lnTo>
                  <a:lnTo>
                    <a:pt x="0" y="3429001"/>
                  </a:lnTo>
                  <a:close/>
                </a:path>
              </a:pathLst>
            </a:custGeom>
            <a:solidFill>
              <a:schemeClr val="tx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Text Placeholder 2">
            <a:extLst>
              <a:ext uri="{FF2B5EF4-FFF2-40B4-BE49-F238E27FC236}">
                <a16:creationId xmlns:a16="http://schemas.microsoft.com/office/drawing/2014/main" xmlns="" id="{AE9CA2F8-5E57-4F4D-981C-852943A3CCE6}"/>
              </a:ext>
            </a:extLst>
          </p:cNvPr>
          <p:cNvSpPr>
            <a:spLocks noGrp="1"/>
          </p:cNvSpPr>
          <p:nvPr>
            <p:ph type="body" sz="quarter" idx="10"/>
          </p:nvPr>
        </p:nvSpPr>
        <p:spPr>
          <a:xfrm>
            <a:off x="537711" y="854526"/>
            <a:ext cx="5427660" cy="800101"/>
          </a:xfrm>
        </p:spPr>
        <p:txBody>
          <a:bodyPr/>
          <a:lstStyle/>
          <a:p>
            <a:r>
              <a:rPr lang="en-US" dirty="0">
                <a:solidFill>
                  <a:schemeClr val="bg1"/>
                </a:solidFill>
              </a:rPr>
              <a:t>Conventional Wisdom of Retirement Liquidations </a:t>
            </a:r>
          </a:p>
        </p:txBody>
      </p:sp>
      <p:sp>
        <p:nvSpPr>
          <p:cNvPr id="15" name="TextBox 14">
            <a:extLst>
              <a:ext uri="{FF2B5EF4-FFF2-40B4-BE49-F238E27FC236}">
                <a16:creationId xmlns:a16="http://schemas.microsoft.com/office/drawing/2014/main" xmlns="" id="{D659CFB7-CED9-45D3-8ED0-E85CE23E8F86}"/>
              </a:ext>
            </a:extLst>
          </p:cNvPr>
          <p:cNvSpPr txBox="1">
            <a:spLocks noChangeArrowheads="1"/>
          </p:cNvSpPr>
          <p:nvPr/>
        </p:nvSpPr>
        <p:spPr bwMode="auto">
          <a:xfrm>
            <a:off x="952500" y="4659543"/>
            <a:ext cx="9338129" cy="646331"/>
          </a:xfrm>
          <a:prstGeom prst="rect">
            <a:avLst/>
          </a:prstGeom>
          <a:noFill/>
          <a:ln w="9525">
            <a:noFill/>
            <a:miter lim="800000"/>
            <a:headEnd/>
            <a:tailEnd/>
          </a:ln>
        </p:spPr>
        <p:txBody>
          <a:bodyPr wrap="square">
            <a:spAutoFit/>
          </a:bodyPr>
          <a:lstStyle/>
          <a:p>
            <a:pPr defTabSz="457200">
              <a:spcAft>
                <a:spcPts val="600"/>
              </a:spcAft>
            </a:pPr>
            <a:r>
              <a:rPr lang="en-US" dirty="0">
                <a:latin typeface="+mj-lt"/>
              </a:rPr>
              <a:t>after-tax “taxable” brokerage accounts should be liquidated first, while retirement accounts like IRAs and 401(k) plans receive preferential (tax-deferred) treatment and should be liquidated last. </a:t>
            </a:r>
          </a:p>
        </p:txBody>
      </p:sp>
      <p:sp>
        <p:nvSpPr>
          <p:cNvPr id="17" name="Rectangle 16">
            <a:extLst>
              <a:ext uri="{FF2B5EF4-FFF2-40B4-BE49-F238E27FC236}">
                <a16:creationId xmlns:a16="http://schemas.microsoft.com/office/drawing/2014/main" xmlns="" id="{50E2EEA2-4DF8-4AE5-B370-977EEAC73DF6}"/>
              </a:ext>
            </a:extLst>
          </p:cNvPr>
          <p:cNvSpPr/>
          <p:nvPr/>
        </p:nvSpPr>
        <p:spPr>
          <a:xfrm>
            <a:off x="570496" y="3641102"/>
            <a:ext cx="3778599" cy="984885"/>
          </a:xfrm>
          <a:prstGeom prst="rect">
            <a:avLst/>
          </a:prstGeom>
        </p:spPr>
        <p:txBody>
          <a:bodyPr wrap="none">
            <a:spAutoFit/>
          </a:bodyPr>
          <a:lstStyle/>
          <a:p>
            <a:pPr marL="342900" indent="-342900">
              <a:spcAft>
                <a:spcPts val="1200"/>
              </a:spcAft>
              <a:buFont typeface="Wingdings" panose="05000000000000000000" pitchFamily="2" charset="2"/>
              <a:buChar char="v"/>
            </a:pPr>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Let the IRA Compound!</a:t>
            </a:r>
          </a:p>
          <a:p>
            <a:pPr marL="342900" indent="-342900">
              <a:spcAft>
                <a:spcPts val="1200"/>
              </a:spcAft>
              <a:buFont typeface="Wingdings" panose="05000000000000000000" pitchFamily="2" charset="2"/>
              <a:buChar char="v"/>
            </a:pPr>
            <a:r>
              <a:rPr lang="en-US" sz="2400" dirty="0">
                <a:solidFill>
                  <a:srgbClr val="002464"/>
                </a:solidFill>
                <a:latin typeface="Lato Black" panose="020F0502020204030203" pitchFamily="34" charset="0"/>
                <a:ea typeface="Lato Black" panose="020F0502020204030203" pitchFamily="34" charset="0"/>
                <a:cs typeface="Lato Black" panose="020F0502020204030203" pitchFamily="34" charset="0"/>
              </a:rPr>
              <a:t>The classic approach:</a:t>
            </a:r>
          </a:p>
        </p:txBody>
      </p:sp>
    </p:spTree>
    <p:extLst>
      <p:ext uri="{BB962C8B-B14F-4D97-AF65-F5344CB8AC3E}">
        <p14:creationId xmlns:p14="http://schemas.microsoft.com/office/powerpoint/2010/main" val="3546872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F38DC871-EABD-4287-8520-D67590C95ACD}"/>
              </a:ext>
            </a:extLst>
          </p:cNvPr>
          <p:cNvSpPr/>
          <p:nvPr/>
        </p:nvSpPr>
        <p:spPr>
          <a:xfrm>
            <a:off x="0" y="4344130"/>
            <a:ext cx="6883400" cy="1052906"/>
          </a:xfrm>
          <a:prstGeom prst="rect">
            <a:avLst/>
          </a:prstGeom>
          <a:gradFill>
            <a:gsLst>
              <a:gs pos="0">
                <a:schemeClr val="bg1">
                  <a:lumMod val="85000"/>
                </a:schemeClr>
              </a:gs>
              <a:gs pos="100000">
                <a:schemeClr val="bg1">
                  <a:alpha val="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Placeholder 21" descr="iStock_000021075361XSmall.jpg">
            <a:extLst>
              <a:ext uri="{FF2B5EF4-FFF2-40B4-BE49-F238E27FC236}">
                <a16:creationId xmlns:a16="http://schemas.microsoft.com/office/drawing/2014/main" xmlns="" id="{0BD2897A-B056-4259-A4E3-BE1F7E5DDA50}"/>
              </a:ext>
            </a:extLst>
          </p:cNvPr>
          <p:cNvPicPr>
            <a:picLocks noGrp="1" noChangeAspect="1"/>
          </p:cNvPicPr>
          <p:nvPr>
            <p:ph type="pic" sz="quarter" idx="11"/>
          </p:nvPr>
        </p:nvPicPr>
        <p:blipFill>
          <a:blip r:embed="rId3"/>
          <a:srcRect l="16824" r="16824"/>
          <a:stretch>
            <a:fillRect/>
          </a:stretch>
        </p:blipFill>
        <p:spPr/>
      </p:pic>
      <p:grpSp>
        <p:nvGrpSpPr>
          <p:cNvPr id="5" name="Group 4">
            <a:extLst>
              <a:ext uri="{FF2B5EF4-FFF2-40B4-BE49-F238E27FC236}">
                <a16:creationId xmlns:a16="http://schemas.microsoft.com/office/drawing/2014/main" xmlns="" id="{3AF0D11A-5734-4D40-8885-834FB2A4D972}"/>
              </a:ext>
            </a:extLst>
          </p:cNvPr>
          <p:cNvGrpSpPr/>
          <p:nvPr/>
        </p:nvGrpSpPr>
        <p:grpSpPr>
          <a:xfrm>
            <a:off x="518141" y="1213759"/>
            <a:ext cx="1629973" cy="488187"/>
            <a:chOff x="518141" y="1915885"/>
            <a:chExt cx="1502284" cy="449943"/>
          </a:xfrm>
        </p:grpSpPr>
        <p:sp>
          <p:nvSpPr>
            <p:cNvPr id="6" name="Rectangle 5">
              <a:extLst>
                <a:ext uri="{FF2B5EF4-FFF2-40B4-BE49-F238E27FC236}">
                  <a16:creationId xmlns:a16="http://schemas.microsoft.com/office/drawing/2014/main" xmlns="" id="{62C724D1-E2F0-451D-9C57-5A0715684A9B}"/>
                </a:ext>
              </a:extLst>
            </p:cNvPr>
            <p:cNvSpPr/>
            <p:nvPr/>
          </p:nvSpPr>
          <p:spPr>
            <a:xfrm>
              <a:off x="518141" y="1915885"/>
              <a:ext cx="1502284" cy="449943"/>
            </a:xfrm>
            <a:prstGeom prst="rect">
              <a:avLst/>
            </a:prstGeom>
            <a:solidFill>
              <a:srgbClr val="00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xmlns="" id="{7EA4563E-9C7F-4B2A-A007-517C0ADB1C3E}"/>
                </a:ext>
              </a:extLst>
            </p:cNvPr>
            <p:cNvSpPr/>
            <p:nvPr/>
          </p:nvSpPr>
          <p:spPr>
            <a:xfrm>
              <a:off x="552226" y="1955053"/>
              <a:ext cx="1468199" cy="369332"/>
            </a:xfrm>
            <a:prstGeom prst="rect">
              <a:avLst/>
            </a:prstGeom>
          </p:spPr>
          <p:txBody>
            <a:bodyPr wrap="square">
              <a:spAutoFit/>
            </a:bodyPr>
            <a:lstStyle/>
            <a:p>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Case Study</a:t>
              </a:r>
            </a:p>
          </p:txBody>
        </p:sp>
      </p:grpSp>
      <p:sp>
        <p:nvSpPr>
          <p:cNvPr id="8" name="TextBox 7">
            <a:extLst>
              <a:ext uri="{FF2B5EF4-FFF2-40B4-BE49-F238E27FC236}">
                <a16:creationId xmlns:a16="http://schemas.microsoft.com/office/drawing/2014/main" xmlns="" id="{38355B38-8220-4DA8-9E29-6B0B27A1BC37}"/>
              </a:ext>
            </a:extLst>
          </p:cNvPr>
          <p:cNvSpPr txBox="1">
            <a:spLocks noChangeArrowheads="1"/>
          </p:cNvSpPr>
          <p:nvPr/>
        </p:nvSpPr>
        <p:spPr bwMode="auto">
          <a:xfrm>
            <a:off x="555123" y="1897306"/>
            <a:ext cx="5659681" cy="2446824"/>
          </a:xfrm>
          <a:prstGeom prst="rect">
            <a:avLst/>
          </a:prstGeom>
          <a:noFill/>
          <a:ln w="9525">
            <a:noFill/>
            <a:miter lim="800000"/>
            <a:headEnd/>
            <a:tailEnd/>
          </a:ln>
        </p:spPr>
        <p:txBody>
          <a:bodyPr wrap="square">
            <a:spAutoFit/>
          </a:bodyPr>
          <a:lstStyle/>
          <a:p>
            <a:pPr marL="292100" indent="-292100" defTabSz="457200">
              <a:spcAft>
                <a:spcPts val="1800"/>
              </a:spcAft>
              <a:buBlip>
                <a:blip r:embed="rId4"/>
              </a:buBlip>
            </a:pPr>
            <a:r>
              <a:rPr lang="en-US" dirty="0">
                <a:latin typeface="+mj-lt"/>
              </a:rPr>
              <a:t>But is that really the best strategy for you?</a:t>
            </a:r>
          </a:p>
          <a:p>
            <a:pPr marL="292100" indent="-292100" defTabSz="457200">
              <a:spcAft>
                <a:spcPts val="600"/>
              </a:spcAft>
              <a:buBlip>
                <a:blip r:embed="rId4"/>
              </a:buBlip>
            </a:pPr>
            <a:r>
              <a:rPr lang="en-US" dirty="0">
                <a:latin typeface="+mj-lt"/>
              </a:rPr>
              <a:t>Jim(66) and Joan(65) have saved a total of $679,000:</a:t>
            </a:r>
          </a:p>
          <a:p>
            <a:pPr marL="635000" lvl="1" indent="-342900" defTabSz="457200">
              <a:spcAft>
                <a:spcPts val="600"/>
              </a:spcAft>
              <a:buFont typeface="Wingdings" panose="05000000000000000000" pitchFamily="2" charset="2"/>
              <a:buChar char="v"/>
            </a:pPr>
            <a:r>
              <a:rPr lang="en-US" sz="1600" dirty="0">
                <a:latin typeface="+mj-lt"/>
              </a:rPr>
              <a:t>401(k)         </a:t>
            </a:r>
            <a:r>
              <a:rPr lang="en-US" sz="1600" b="1" dirty="0">
                <a:latin typeface="+mj-lt"/>
              </a:rPr>
              <a:t>$500,000</a:t>
            </a:r>
          </a:p>
          <a:p>
            <a:pPr marL="635000" lvl="1" indent="-342900" defTabSz="457200">
              <a:spcAft>
                <a:spcPts val="600"/>
              </a:spcAft>
              <a:buFont typeface="Wingdings" panose="05000000000000000000" pitchFamily="2" charset="2"/>
              <a:buChar char="v"/>
            </a:pPr>
            <a:r>
              <a:rPr lang="en-US" sz="1600" dirty="0">
                <a:latin typeface="+mj-lt"/>
              </a:rPr>
              <a:t>Taxable     </a:t>
            </a:r>
            <a:r>
              <a:rPr lang="en-US" sz="1600" b="1" dirty="0">
                <a:latin typeface="+mj-lt"/>
              </a:rPr>
              <a:t>  $125,000</a:t>
            </a:r>
          </a:p>
          <a:p>
            <a:pPr marL="635000" lvl="1" indent="-342900" defTabSz="457200">
              <a:spcAft>
                <a:spcPts val="1800"/>
              </a:spcAft>
              <a:buFont typeface="Wingdings" panose="05000000000000000000" pitchFamily="2" charset="2"/>
              <a:buChar char="v"/>
            </a:pPr>
            <a:r>
              <a:rPr lang="en-US" sz="1600" dirty="0">
                <a:latin typeface="+mj-lt"/>
              </a:rPr>
              <a:t>Roth          </a:t>
            </a:r>
            <a:r>
              <a:rPr lang="en-US" sz="1600" b="1" dirty="0">
                <a:latin typeface="+mj-lt"/>
              </a:rPr>
              <a:t>  $  54,000</a:t>
            </a:r>
          </a:p>
          <a:p>
            <a:pPr marL="292100" indent="-292100" defTabSz="457200">
              <a:spcAft>
                <a:spcPts val="1800"/>
              </a:spcAft>
              <a:buBlip>
                <a:blip r:embed="rId4"/>
              </a:buBlip>
            </a:pPr>
            <a:r>
              <a:rPr lang="en-US" dirty="0">
                <a:latin typeface="+mj-lt"/>
              </a:rPr>
              <a:t>Plan to retire at age </a:t>
            </a:r>
            <a:r>
              <a:rPr lang="en-US" b="1" dirty="0">
                <a:latin typeface="+mj-lt"/>
              </a:rPr>
              <a:t>67</a:t>
            </a:r>
          </a:p>
        </p:txBody>
      </p:sp>
      <p:sp>
        <p:nvSpPr>
          <p:cNvPr id="9" name="TextBox 8">
            <a:extLst>
              <a:ext uri="{FF2B5EF4-FFF2-40B4-BE49-F238E27FC236}">
                <a16:creationId xmlns:a16="http://schemas.microsoft.com/office/drawing/2014/main" xmlns="" id="{1A18788D-93FB-4F67-98C1-2D3DEA6CEBCC}"/>
              </a:ext>
            </a:extLst>
          </p:cNvPr>
          <p:cNvSpPr txBox="1">
            <a:spLocks noChangeArrowheads="1"/>
          </p:cNvSpPr>
          <p:nvPr/>
        </p:nvSpPr>
        <p:spPr bwMode="auto">
          <a:xfrm>
            <a:off x="537710" y="5945806"/>
            <a:ext cx="8896576" cy="461665"/>
          </a:xfrm>
          <a:prstGeom prst="rect">
            <a:avLst/>
          </a:prstGeom>
          <a:noFill/>
          <a:ln w="9525">
            <a:noFill/>
            <a:miter lim="800000"/>
            <a:headEnd/>
            <a:tailEnd/>
          </a:ln>
        </p:spPr>
        <p:txBody>
          <a:bodyPr wrap="square">
            <a:spAutoFit/>
          </a:bodyPr>
          <a:lstStyle/>
          <a:p>
            <a:pPr>
              <a:defRPr/>
            </a:pPr>
            <a:r>
              <a:rPr lang="en-US" sz="1200" dirty="0">
                <a:solidFill>
                  <a:schemeClr val="bg1">
                    <a:lumMod val="65000"/>
                  </a:schemeClr>
                </a:solidFill>
                <a:latin typeface="+mj-lt"/>
              </a:rPr>
              <a:t>This hypothetical example is for illustrative purposes only, and should not be deemed a representation of past or future results, and is no guarantee of return or future performance.</a:t>
            </a:r>
          </a:p>
        </p:txBody>
      </p:sp>
      <p:sp>
        <p:nvSpPr>
          <p:cNvPr id="2" name="Rectangle 1">
            <a:extLst>
              <a:ext uri="{FF2B5EF4-FFF2-40B4-BE49-F238E27FC236}">
                <a16:creationId xmlns:a16="http://schemas.microsoft.com/office/drawing/2014/main" xmlns="" id="{264E88DE-5E53-48B7-91ED-94406C3C1A97}"/>
              </a:ext>
            </a:extLst>
          </p:cNvPr>
          <p:cNvSpPr/>
          <p:nvPr/>
        </p:nvSpPr>
        <p:spPr>
          <a:xfrm>
            <a:off x="518141" y="4514090"/>
            <a:ext cx="6096000" cy="738664"/>
          </a:xfrm>
          <a:prstGeom prst="rect">
            <a:avLst/>
          </a:prstGeom>
        </p:spPr>
        <p:txBody>
          <a:bodyPr>
            <a:spAutoFit/>
          </a:bodyPr>
          <a:lstStyle/>
          <a:p>
            <a:r>
              <a:rPr lang="en-US" sz="1400" dirty="0">
                <a:latin typeface="+mj-lt"/>
              </a:rPr>
              <a:t>They know they will need to spend conservatively, but they plan to enjoy retirement. Because they have multiple accounts that are taxed differently, they need advice on a withdrawal strategy to make their savings last as long as possible.</a:t>
            </a:r>
          </a:p>
        </p:txBody>
      </p:sp>
    </p:spTree>
    <p:extLst>
      <p:ext uri="{BB962C8B-B14F-4D97-AF65-F5344CB8AC3E}">
        <p14:creationId xmlns:p14="http://schemas.microsoft.com/office/powerpoint/2010/main" val="701137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D678514-5A51-4D82-B945-41DD5E4457ED}"/>
              </a:ext>
            </a:extLst>
          </p:cNvPr>
          <p:cNvSpPr>
            <a:spLocks noGrp="1"/>
          </p:cNvSpPr>
          <p:nvPr>
            <p:ph type="body" sz="quarter" idx="10"/>
          </p:nvPr>
        </p:nvSpPr>
        <p:spPr/>
        <p:txBody>
          <a:bodyPr/>
          <a:lstStyle/>
          <a:p>
            <a:r>
              <a:rPr lang="en-US" dirty="0"/>
              <a:t>Scenario A </a:t>
            </a:r>
          </a:p>
        </p:txBody>
      </p:sp>
      <p:grpSp>
        <p:nvGrpSpPr>
          <p:cNvPr id="4" name="Group 3">
            <a:extLst>
              <a:ext uri="{FF2B5EF4-FFF2-40B4-BE49-F238E27FC236}">
                <a16:creationId xmlns:a16="http://schemas.microsoft.com/office/drawing/2014/main" xmlns="" id="{97A80C31-472A-411A-9881-5DF734A26D0B}"/>
              </a:ext>
            </a:extLst>
          </p:cNvPr>
          <p:cNvGrpSpPr/>
          <p:nvPr/>
        </p:nvGrpSpPr>
        <p:grpSpPr>
          <a:xfrm>
            <a:off x="537710" y="1028019"/>
            <a:ext cx="4351791" cy="488187"/>
            <a:chOff x="518141" y="1915885"/>
            <a:chExt cx="2161085" cy="449943"/>
          </a:xfrm>
        </p:grpSpPr>
        <p:sp>
          <p:nvSpPr>
            <p:cNvPr id="5" name="Rectangle 4">
              <a:extLst>
                <a:ext uri="{FF2B5EF4-FFF2-40B4-BE49-F238E27FC236}">
                  <a16:creationId xmlns:a16="http://schemas.microsoft.com/office/drawing/2014/main" xmlns="" id="{2940BD91-14AC-4C09-A655-D37E4A39D867}"/>
                </a:ext>
              </a:extLst>
            </p:cNvPr>
            <p:cNvSpPr/>
            <p:nvPr/>
          </p:nvSpPr>
          <p:spPr>
            <a:xfrm>
              <a:off x="518141" y="1915885"/>
              <a:ext cx="1502284" cy="449943"/>
            </a:xfrm>
            <a:prstGeom prst="rect">
              <a:avLst/>
            </a:prstGeom>
            <a:solidFill>
              <a:srgbClr val="00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xmlns="" id="{7D7F336E-A246-4695-8965-F4B32F7366E3}"/>
                </a:ext>
              </a:extLst>
            </p:cNvPr>
            <p:cNvSpPr/>
            <p:nvPr/>
          </p:nvSpPr>
          <p:spPr>
            <a:xfrm>
              <a:off x="533305" y="1955053"/>
              <a:ext cx="2145921" cy="368766"/>
            </a:xfrm>
            <a:prstGeom prst="rect">
              <a:avLst/>
            </a:prstGeom>
          </p:spPr>
          <p:txBody>
            <a:bodyPr wrap="square">
              <a:spAutoFit/>
            </a:bodyPr>
            <a:lstStyle/>
            <a:p>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Conventional Wisdom</a:t>
              </a:r>
            </a:p>
          </p:txBody>
        </p:sp>
      </p:grpSp>
      <p:sp>
        <p:nvSpPr>
          <p:cNvPr id="10" name="TextBox 9">
            <a:extLst>
              <a:ext uri="{FF2B5EF4-FFF2-40B4-BE49-F238E27FC236}">
                <a16:creationId xmlns:a16="http://schemas.microsoft.com/office/drawing/2014/main" xmlns="" id="{C63D9241-F093-4265-AC2C-8447D524D5BE}"/>
              </a:ext>
            </a:extLst>
          </p:cNvPr>
          <p:cNvSpPr txBox="1"/>
          <p:nvPr/>
        </p:nvSpPr>
        <p:spPr>
          <a:xfrm>
            <a:off x="411755" y="5958006"/>
            <a:ext cx="10284598" cy="461665"/>
          </a:xfrm>
          <a:prstGeom prst="rect">
            <a:avLst/>
          </a:prstGeom>
          <a:noFill/>
        </p:spPr>
        <p:txBody>
          <a:bodyPr wrap="square" rtlCol="0">
            <a:spAutoFit/>
          </a:bodyPr>
          <a:lstStyle/>
          <a:p>
            <a:r>
              <a:rPr lang="en-US" sz="1100" dirty="0"/>
              <a:t>This hypothetical example is for </a:t>
            </a:r>
            <a:r>
              <a:rPr lang="en-US" sz="1200" dirty="0"/>
              <a:t>illustrative purposes only, should not be deemed a representation of past or future results and is no guarantee of return or future performance.  This example does not represent any specific product or service.</a:t>
            </a:r>
          </a:p>
        </p:txBody>
      </p:sp>
      <p:pic>
        <p:nvPicPr>
          <p:cNvPr id="7" name="Picture 6">
            <a:extLst>
              <a:ext uri="{FF2B5EF4-FFF2-40B4-BE49-F238E27FC236}">
                <a16:creationId xmlns:a16="http://schemas.microsoft.com/office/drawing/2014/main" xmlns="" id="{C9A131A0-CC65-4ACD-883A-63492D0F6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246" y="1720497"/>
            <a:ext cx="6601491" cy="3620173"/>
          </a:xfrm>
          <a:prstGeom prst="rect">
            <a:avLst/>
          </a:prstGeom>
        </p:spPr>
      </p:pic>
      <p:pic>
        <p:nvPicPr>
          <p:cNvPr id="13" name="Picture 12">
            <a:extLst>
              <a:ext uri="{FF2B5EF4-FFF2-40B4-BE49-F238E27FC236}">
                <a16:creationId xmlns:a16="http://schemas.microsoft.com/office/drawing/2014/main" xmlns="" id="{3EEBFB73-D14C-4620-B855-6CFB0DF88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3477" y="1835552"/>
            <a:ext cx="3453494" cy="3390062"/>
          </a:xfrm>
          <a:prstGeom prst="rect">
            <a:avLst/>
          </a:prstGeom>
        </p:spPr>
      </p:pic>
    </p:spTree>
    <p:extLst>
      <p:ext uri="{BB962C8B-B14F-4D97-AF65-F5344CB8AC3E}">
        <p14:creationId xmlns:p14="http://schemas.microsoft.com/office/powerpoint/2010/main" val="874883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A4C10B1-800D-449A-AB10-5B008843B06F}"/>
              </a:ext>
            </a:extLst>
          </p:cNvPr>
          <p:cNvSpPr/>
          <p:nvPr/>
        </p:nvSpPr>
        <p:spPr>
          <a:xfrm>
            <a:off x="1064919" y="4086162"/>
            <a:ext cx="10062163" cy="634020"/>
          </a:xfrm>
          <a:prstGeom prst="rect">
            <a:avLst/>
          </a:prstGeom>
        </p:spPr>
        <p:txBody>
          <a:bodyPr wrap="square">
            <a:spAutoFit/>
          </a:bodyPr>
          <a:lstStyle/>
          <a:p>
            <a:pPr algn="ctr">
              <a:lnSpc>
                <a:spcPct val="80000"/>
              </a:lnSpc>
            </a:pPr>
            <a:r>
              <a:rPr lang="en-US" sz="4400" b="1" dirty="0">
                <a:latin typeface="Lato" panose="020F0502020204030203" pitchFamily="34" charset="0"/>
                <a:ea typeface="Lato" panose="020F0502020204030203" pitchFamily="34" charset="0"/>
                <a:cs typeface="Lato" panose="020F0502020204030203" pitchFamily="34" charset="0"/>
              </a:rPr>
              <a:t>What color is a STOP sign?</a:t>
            </a:r>
          </a:p>
        </p:txBody>
      </p:sp>
      <p:sp>
        <p:nvSpPr>
          <p:cNvPr id="7" name="Text Placeholder 1">
            <a:extLst>
              <a:ext uri="{FF2B5EF4-FFF2-40B4-BE49-F238E27FC236}">
                <a16:creationId xmlns:a16="http://schemas.microsoft.com/office/drawing/2014/main" xmlns="" id="{B54ED68E-9CA7-440E-ACE8-4A9B659ED7FC}"/>
              </a:ext>
            </a:extLst>
          </p:cNvPr>
          <p:cNvSpPr txBox="1">
            <a:spLocks/>
          </p:cNvSpPr>
          <p:nvPr/>
        </p:nvSpPr>
        <p:spPr>
          <a:xfrm>
            <a:off x="791370" y="2960238"/>
            <a:ext cx="10609261"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a:t>Quiz Questions</a:t>
            </a:r>
          </a:p>
        </p:txBody>
      </p:sp>
      <p:pic>
        <p:nvPicPr>
          <p:cNvPr id="3" name="Picture 2">
            <a:extLst>
              <a:ext uri="{FF2B5EF4-FFF2-40B4-BE49-F238E27FC236}">
                <a16:creationId xmlns:a16="http://schemas.microsoft.com/office/drawing/2014/main" xmlns="" id="{CE0AFC58-E612-42C0-9B29-D4B9E2721A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515" y="308024"/>
            <a:ext cx="3950416" cy="2497480"/>
          </a:xfrm>
          <a:prstGeom prst="rect">
            <a:avLst/>
          </a:prstGeom>
        </p:spPr>
      </p:pic>
    </p:spTree>
    <p:extLst>
      <p:ext uri="{BB962C8B-B14F-4D97-AF65-F5344CB8AC3E}">
        <p14:creationId xmlns:p14="http://schemas.microsoft.com/office/powerpoint/2010/main" val="30868053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D678514-5A51-4D82-B945-41DD5E4457ED}"/>
              </a:ext>
            </a:extLst>
          </p:cNvPr>
          <p:cNvSpPr>
            <a:spLocks noGrp="1"/>
          </p:cNvSpPr>
          <p:nvPr>
            <p:ph type="body" sz="quarter" idx="10"/>
          </p:nvPr>
        </p:nvSpPr>
        <p:spPr/>
        <p:txBody>
          <a:bodyPr/>
          <a:lstStyle/>
          <a:p>
            <a:r>
              <a:rPr lang="en-US" dirty="0"/>
              <a:t>Scenario B </a:t>
            </a:r>
          </a:p>
        </p:txBody>
      </p:sp>
      <p:grpSp>
        <p:nvGrpSpPr>
          <p:cNvPr id="4" name="Group 3">
            <a:extLst>
              <a:ext uri="{FF2B5EF4-FFF2-40B4-BE49-F238E27FC236}">
                <a16:creationId xmlns:a16="http://schemas.microsoft.com/office/drawing/2014/main" xmlns="" id="{97A80C31-472A-411A-9881-5DF734A26D0B}"/>
              </a:ext>
            </a:extLst>
          </p:cNvPr>
          <p:cNvGrpSpPr/>
          <p:nvPr/>
        </p:nvGrpSpPr>
        <p:grpSpPr>
          <a:xfrm>
            <a:off x="537710" y="1099459"/>
            <a:ext cx="4351791" cy="488187"/>
            <a:chOff x="518141" y="1915885"/>
            <a:chExt cx="2161085" cy="449943"/>
          </a:xfrm>
        </p:grpSpPr>
        <p:sp>
          <p:nvSpPr>
            <p:cNvPr id="5" name="Rectangle 4">
              <a:extLst>
                <a:ext uri="{FF2B5EF4-FFF2-40B4-BE49-F238E27FC236}">
                  <a16:creationId xmlns:a16="http://schemas.microsoft.com/office/drawing/2014/main" xmlns="" id="{2940BD91-14AC-4C09-A655-D37E4A39D867}"/>
                </a:ext>
              </a:extLst>
            </p:cNvPr>
            <p:cNvSpPr/>
            <p:nvPr/>
          </p:nvSpPr>
          <p:spPr>
            <a:xfrm>
              <a:off x="518141" y="1915885"/>
              <a:ext cx="1502284" cy="449943"/>
            </a:xfrm>
            <a:prstGeom prst="rect">
              <a:avLst/>
            </a:prstGeom>
            <a:solidFill>
              <a:srgbClr val="00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xmlns="" id="{7D7F336E-A246-4695-8965-F4B32F7366E3}"/>
                </a:ext>
              </a:extLst>
            </p:cNvPr>
            <p:cNvSpPr/>
            <p:nvPr/>
          </p:nvSpPr>
          <p:spPr>
            <a:xfrm>
              <a:off x="533305" y="1955053"/>
              <a:ext cx="2145921" cy="368766"/>
            </a:xfrm>
            <a:prstGeom prst="rect">
              <a:avLst/>
            </a:prstGeom>
          </p:spPr>
          <p:txBody>
            <a:bodyPr wrap="square">
              <a:spAutoFit/>
            </a:bodyPr>
            <a:lstStyle/>
            <a:p>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Unconventional Wisdom</a:t>
              </a:r>
            </a:p>
          </p:txBody>
        </p:sp>
      </p:grpSp>
      <p:sp>
        <p:nvSpPr>
          <p:cNvPr id="12" name="TextBox 11">
            <a:extLst>
              <a:ext uri="{FF2B5EF4-FFF2-40B4-BE49-F238E27FC236}">
                <a16:creationId xmlns:a16="http://schemas.microsoft.com/office/drawing/2014/main" xmlns="" id="{B1891FDF-8B5B-4D8E-A451-7B4214944788}"/>
              </a:ext>
            </a:extLst>
          </p:cNvPr>
          <p:cNvSpPr txBox="1"/>
          <p:nvPr/>
        </p:nvSpPr>
        <p:spPr>
          <a:xfrm>
            <a:off x="411755" y="5958006"/>
            <a:ext cx="10284598" cy="461665"/>
          </a:xfrm>
          <a:prstGeom prst="rect">
            <a:avLst/>
          </a:prstGeom>
          <a:noFill/>
        </p:spPr>
        <p:txBody>
          <a:bodyPr wrap="square" rtlCol="0">
            <a:spAutoFit/>
          </a:bodyPr>
          <a:lstStyle/>
          <a:p>
            <a:r>
              <a:rPr lang="en-US" sz="1100" dirty="0"/>
              <a:t>This hypothetical example is for </a:t>
            </a:r>
            <a:r>
              <a:rPr lang="en-US" sz="1200" dirty="0"/>
              <a:t>illustrative purposes only, should not be deemed a representation of past or future results and is no guarantee of return or future performance.  This example does not represent any specific product or service.</a:t>
            </a:r>
          </a:p>
        </p:txBody>
      </p:sp>
      <p:pic>
        <p:nvPicPr>
          <p:cNvPr id="7" name="Picture 6">
            <a:extLst>
              <a:ext uri="{FF2B5EF4-FFF2-40B4-BE49-F238E27FC236}">
                <a16:creationId xmlns:a16="http://schemas.microsoft.com/office/drawing/2014/main" xmlns="" id="{AB582FAE-C814-4B3B-AD29-945109B27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 y="1868137"/>
            <a:ext cx="6528419" cy="3543623"/>
          </a:xfrm>
          <a:prstGeom prst="rect">
            <a:avLst/>
          </a:prstGeom>
        </p:spPr>
      </p:pic>
      <p:pic>
        <p:nvPicPr>
          <p:cNvPr id="10" name="Picture 9">
            <a:extLst>
              <a:ext uri="{FF2B5EF4-FFF2-40B4-BE49-F238E27FC236}">
                <a16:creationId xmlns:a16="http://schemas.microsoft.com/office/drawing/2014/main" xmlns="" id="{93D191D2-71D1-4FBF-B9FB-C7FC4E77F9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277" y="2114678"/>
            <a:ext cx="3168880" cy="3050540"/>
          </a:xfrm>
          <a:prstGeom prst="rect">
            <a:avLst/>
          </a:prstGeom>
        </p:spPr>
      </p:pic>
    </p:spTree>
    <p:extLst>
      <p:ext uri="{BB962C8B-B14F-4D97-AF65-F5344CB8AC3E}">
        <p14:creationId xmlns:p14="http://schemas.microsoft.com/office/powerpoint/2010/main" val="2618164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3D678514-5A51-4D82-B945-41DD5E4457ED}"/>
              </a:ext>
            </a:extLst>
          </p:cNvPr>
          <p:cNvSpPr>
            <a:spLocks noGrp="1"/>
          </p:cNvSpPr>
          <p:nvPr>
            <p:ph type="body" sz="quarter" idx="10"/>
          </p:nvPr>
        </p:nvSpPr>
        <p:spPr>
          <a:xfrm>
            <a:off x="537710" y="421141"/>
            <a:ext cx="10609261" cy="508678"/>
          </a:xfrm>
        </p:spPr>
        <p:txBody>
          <a:bodyPr/>
          <a:lstStyle/>
          <a:p>
            <a:r>
              <a:rPr lang="en-US" dirty="0"/>
              <a:t>Scenario C </a:t>
            </a:r>
          </a:p>
        </p:txBody>
      </p:sp>
      <p:grpSp>
        <p:nvGrpSpPr>
          <p:cNvPr id="4" name="Group 3">
            <a:extLst>
              <a:ext uri="{FF2B5EF4-FFF2-40B4-BE49-F238E27FC236}">
                <a16:creationId xmlns:a16="http://schemas.microsoft.com/office/drawing/2014/main" xmlns="" id="{97A80C31-472A-411A-9881-5DF734A26D0B}"/>
              </a:ext>
            </a:extLst>
          </p:cNvPr>
          <p:cNvGrpSpPr/>
          <p:nvPr/>
        </p:nvGrpSpPr>
        <p:grpSpPr>
          <a:xfrm>
            <a:off x="537710" y="1028019"/>
            <a:ext cx="4351791" cy="488187"/>
            <a:chOff x="518141" y="1915885"/>
            <a:chExt cx="2161085" cy="449943"/>
          </a:xfrm>
        </p:grpSpPr>
        <p:sp>
          <p:nvSpPr>
            <p:cNvPr id="5" name="Rectangle 4">
              <a:extLst>
                <a:ext uri="{FF2B5EF4-FFF2-40B4-BE49-F238E27FC236}">
                  <a16:creationId xmlns:a16="http://schemas.microsoft.com/office/drawing/2014/main" xmlns="" id="{2940BD91-14AC-4C09-A655-D37E4A39D867}"/>
                </a:ext>
              </a:extLst>
            </p:cNvPr>
            <p:cNvSpPr/>
            <p:nvPr/>
          </p:nvSpPr>
          <p:spPr>
            <a:xfrm>
              <a:off x="518141" y="1915885"/>
              <a:ext cx="1502284" cy="449943"/>
            </a:xfrm>
            <a:prstGeom prst="rect">
              <a:avLst/>
            </a:prstGeom>
            <a:solidFill>
              <a:srgbClr val="002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xmlns="" id="{7D7F336E-A246-4695-8965-F4B32F7366E3}"/>
                </a:ext>
              </a:extLst>
            </p:cNvPr>
            <p:cNvSpPr/>
            <p:nvPr/>
          </p:nvSpPr>
          <p:spPr>
            <a:xfrm>
              <a:off x="533305" y="1955053"/>
              <a:ext cx="2145921" cy="368766"/>
            </a:xfrm>
            <a:prstGeom prst="rect">
              <a:avLst/>
            </a:prstGeom>
          </p:spPr>
          <p:txBody>
            <a:bodyPr wrap="square">
              <a:spAutoFit/>
            </a:bodyPr>
            <a:lstStyle/>
            <a:p>
              <a:r>
                <a:rPr lang="en-US" sz="2000" b="1" dirty="0">
                  <a:solidFill>
                    <a:schemeClr val="bg1"/>
                  </a:solidFill>
                  <a:latin typeface="Lato" panose="020F0502020204030203" pitchFamily="34" charset="0"/>
                  <a:ea typeface="Lato" panose="020F0502020204030203" pitchFamily="34" charset="0"/>
                  <a:cs typeface="Lato" panose="020F0502020204030203" pitchFamily="34" charset="0"/>
                </a:rPr>
                <a:t>Multiple Accounts</a:t>
              </a:r>
            </a:p>
          </p:txBody>
        </p:sp>
      </p:grpSp>
      <p:sp>
        <p:nvSpPr>
          <p:cNvPr id="10" name="TextBox 9">
            <a:extLst>
              <a:ext uri="{FF2B5EF4-FFF2-40B4-BE49-F238E27FC236}">
                <a16:creationId xmlns:a16="http://schemas.microsoft.com/office/drawing/2014/main" xmlns="" id="{D44E971C-1F53-4368-9A58-AA5C10A0D849}"/>
              </a:ext>
            </a:extLst>
          </p:cNvPr>
          <p:cNvSpPr txBox="1"/>
          <p:nvPr/>
        </p:nvSpPr>
        <p:spPr>
          <a:xfrm>
            <a:off x="411755" y="5958006"/>
            <a:ext cx="10284598" cy="461665"/>
          </a:xfrm>
          <a:prstGeom prst="rect">
            <a:avLst/>
          </a:prstGeom>
          <a:noFill/>
        </p:spPr>
        <p:txBody>
          <a:bodyPr wrap="square" rtlCol="0">
            <a:spAutoFit/>
          </a:bodyPr>
          <a:lstStyle/>
          <a:p>
            <a:r>
              <a:rPr lang="en-US" sz="1100" dirty="0"/>
              <a:t>This hypothetical example is for </a:t>
            </a:r>
            <a:r>
              <a:rPr lang="en-US" sz="1200" dirty="0"/>
              <a:t>illustrative purposes only, should not be deemed a representation of past or future results and is no guarantee of return or future performance.  This example does not represent any specific product or service.</a:t>
            </a:r>
          </a:p>
        </p:txBody>
      </p:sp>
      <p:pic>
        <p:nvPicPr>
          <p:cNvPr id="7" name="Picture 6">
            <a:extLst>
              <a:ext uri="{FF2B5EF4-FFF2-40B4-BE49-F238E27FC236}">
                <a16:creationId xmlns:a16="http://schemas.microsoft.com/office/drawing/2014/main" xmlns="" id="{46C7E7F5-11EA-4FAD-9F49-EFA4C1718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755" y="1849819"/>
            <a:ext cx="6812613" cy="3702359"/>
          </a:xfrm>
          <a:prstGeom prst="rect">
            <a:avLst/>
          </a:prstGeom>
        </p:spPr>
      </p:pic>
      <p:pic>
        <p:nvPicPr>
          <p:cNvPr id="12" name="Picture 11">
            <a:extLst>
              <a:ext uri="{FF2B5EF4-FFF2-40B4-BE49-F238E27FC236}">
                <a16:creationId xmlns:a16="http://schemas.microsoft.com/office/drawing/2014/main" xmlns="" id="{CE75D799-8D23-4663-9B94-8E280363D4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98827" y="1983647"/>
            <a:ext cx="3887630" cy="3434702"/>
          </a:xfrm>
          <a:prstGeom prst="rect">
            <a:avLst/>
          </a:prstGeom>
        </p:spPr>
      </p:pic>
    </p:spTree>
    <p:extLst>
      <p:ext uri="{BB962C8B-B14F-4D97-AF65-F5344CB8AC3E}">
        <p14:creationId xmlns:p14="http://schemas.microsoft.com/office/powerpoint/2010/main" val="1581624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2170FF6C-3E17-4D08-A166-59E13FEE7CAC}"/>
              </a:ext>
            </a:extLst>
          </p:cNvPr>
          <p:cNvSpPr>
            <a:spLocks noGrp="1"/>
          </p:cNvSpPr>
          <p:nvPr>
            <p:ph type="body" sz="quarter" idx="10"/>
          </p:nvPr>
        </p:nvSpPr>
        <p:spPr>
          <a:xfrm>
            <a:off x="428853" y="2641420"/>
            <a:ext cx="3714976" cy="508678"/>
          </a:xfrm>
        </p:spPr>
        <p:txBody>
          <a:bodyPr/>
          <a:lstStyle/>
          <a:p>
            <a:r>
              <a:rPr lang="en-US" dirty="0"/>
              <a:t>Scenario Comparison</a:t>
            </a:r>
          </a:p>
        </p:txBody>
      </p:sp>
      <p:sp>
        <p:nvSpPr>
          <p:cNvPr id="7" name="TextBox 6">
            <a:extLst>
              <a:ext uri="{FF2B5EF4-FFF2-40B4-BE49-F238E27FC236}">
                <a16:creationId xmlns:a16="http://schemas.microsoft.com/office/drawing/2014/main" xmlns="" id="{6FAF078B-1189-481D-B094-F94F28283D83}"/>
              </a:ext>
            </a:extLst>
          </p:cNvPr>
          <p:cNvSpPr txBox="1"/>
          <p:nvPr/>
        </p:nvSpPr>
        <p:spPr>
          <a:xfrm>
            <a:off x="335446" y="5795686"/>
            <a:ext cx="10143338" cy="461665"/>
          </a:xfrm>
          <a:prstGeom prst="rect">
            <a:avLst/>
          </a:prstGeom>
          <a:noFill/>
        </p:spPr>
        <p:txBody>
          <a:bodyPr wrap="square" rtlCol="0">
            <a:spAutoFit/>
          </a:bodyPr>
          <a:lstStyle/>
          <a:p>
            <a:r>
              <a:rPr lang="en-US" sz="1200" dirty="0"/>
              <a:t>This hypothetical example is for illustrative purposes only, should not be deemed a representation of past or future results and is no guarantee of return or future performance. This example does not represent any specific product and/or service.</a:t>
            </a:r>
          </a:p>
        </p:txBody>
      </p:sp>
      <p:pic>
        <p:nvPicPr>
          <p:cNvPr id="3" name="Picture 2">
            <a:extLst>
              <a:ext uri="{FF2B5EF4-FFF2-40B4-BE49-F238E27FC236}">
                <a16:creationId xmlns:a16="http://schemas.microsoft.com/office/drawing/2014/main" xmlns="" id="{132CB9E6-556C-4A54-8A5C-D34BBFFEA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829" y="823391"/>
            <a:ext cx="7297381" cy="4144736"/>
          </a:xfrm>
          <a:prstGeom prst="rect">
            <a:avLst/>
          </a:prstGeom>
        </p:spPr>
      </p:pic>
    </p:spTree>
    <p:extLst>
      <p:ext uri="{BB962C8B-B14F-4D97-AF65-F5344CB8AC3E}">
        <p14:creationId xmlns:p14="http://schemas.microsoft.com/office/powerpoint/2010/main" val="565818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5036457" y="325667"/>
            <a:ext cx="6070201" cy="5800725"/>
            <a:chOff x="4572001" y="514350"/>
            <a:chExt cx="6070201" cy="5800725"/>
          </a:xfrm>
        </p:grpSpPr>
        <p:grpSp>
          <p:nvGrpSpPr>
            <p:cNvPr id="36" name="Group 35"/>
            <p:cNvGrpSpPr/>
            <p:nvPr/>
          </p:nvGrpSpPr>
          <p:grpSpPr>
            <a:xfrm>
              <a:off x="4572001" y="514350"/>
              <a:ext cx="6070201" cy="5800725"/>
              <a:chOff x="4572001" y="514350"/>
              <a:chExt cx="6070201" cy="5800725"/>
            </a:xfrm>
          </p:grpSpPr>
          <p:cxnSp>
            <p:nvCxnSpPr>
              <p:cNvPr id="33" name="Straight Connector 32"/>
              <p:cNvCxnSpPr>
                <a:cxnSpLocks/>
              </p:cNvCxnSpPr>
              <p:nvPr/>
            </p:nvCxnSpPr>
            <p:spPr>
              <a:xfrm>
                <a:off x="8153400" y="4187825"/>
                <a:ext cx="284982" cy="49877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flipH="1">
                <a:off x="6852934" y="4237909"/>
                <a:ext cx="319392" cy="43886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6178706" y="3250753"/>
                <a:ext cx="580553" cy="32112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flipH="1">
                <a:off x="8492757" y="3250753"/>
                <a:ext cx="580553" cy="32112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cxnSpLocks/>
              </p:cNvCxnSpPr>
              <p:nvPr/>
            </p:nvCxnSpPr>
            <p:spPr>
              <a:xfrm>
                <a:off x="7618229" y="2152650"/>
                <a:ext cx="0" cy="35103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335495" y="1249802"/>
                <a:ext cx="4506607" cy="4506607"/>
              </a:xfrm>
              <a:prstGeom prst="ellipse">
                <a:avLst/>
              </a:prstGeom>
              <a:no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exagon 3"/>
              <p:cNvSpPr/>
              <p:nvPr/>
            </p:nvSpPr>
            <p:spPr>
              <a:xfrm>
                <a:off x="6686551" y="514350"/>
                <a:ext cx="1869676" cy="1638300"/>
              </a:xfrm>
              <a:prstGeom prst="hexagon">
                <a:avLst>
                  <a:gd name="adj" fmla="val 27994"/>
                  <a:gd name="vf" fmla="val 11547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Hexagon 4"/>
              <p:cNvSpPr/>
              <p:nvPr/>
            </p:nvSpPr>
            <p:spPr>
              <a:xfrm>
                <a:off x="8772526" y="2038350"/>
                <a:ext cx="1869676" cy="1638300"/>
              </a:xfrm>
              <a:prstGeom prst="hexagon">
                <a:avLst>
                  <a:gd name="adj" fmla="val 27994"/>
                  <a:gd name="vf" fmla="val 115470"/>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p:cNvSpPr/>
              <p:nvPr/>
            </p:nvSpPr>
            <p:spPr>
              <a:xfrm>
                <a:off x="4572001" y="2038350"/>
                <a:ext cx="1869676" cy="1638300"/>
              </a:xfrm>
              <a:prstGeom prst="hexagon">
                <a:avLst>
                  <a:gd name="adj" fmla="val 27994"/>
                  <a:gd name="vf" fmla="val 115470"/>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p:cNvSpPr/>
              <p:nvPr/>
            </p:nvSpPr>
            <p:spPr>
              <a:xfrm>
                <a:off x="5438776" y="4648200"/>
                <a:ext cx="1869676" cy="1638300"/>
              </a:xfrm>
              <a:prstGeom prst="hexagon">
                <a:avLst>
                  <a:gd name="adj" fmla="val 27994"/>
                  <a:gd name="vf" fmla="val 115470"/>
                </a:avLst>
              </a:pr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p:cNvSpPr/>
              <p:nvPr/>
            </p:nvSpPr>
            <p:spPr>
              <a:xfrm>
                <a:off x="7972426" y="4676775"/>
                <a:ext cx="1869676" cy="1638300"/>
              </a:xfrm>
              <a:prstGeom prst="hexagon">
                <a:avLst>
                  <a:gd name="adj" fmla="val 27994"/>
                  <a:gd name="vf" fmla="val 115470"/>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p:cNvSpPr/>
              <p:nvPr/>
            </p:nvSpPr>
            <p:spPr>
              <a:xfrm rot="5400000">
                <a:off x="6607885" y="2639503"/>
                <a:ext cx="2020688" cy="1749056"/>
              </a:xfrm>
              <a:prstGeom prst="hexagon">
                <a:avLst>
                  <a:gd name="adj" fmla="val 27994"/>
                  <a:gd name="vf" fmla="val 115470"/>
                </a:avLst>
              </a:prstGeom>
              <a:solidFill>
                <a:srgbClr val="191C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549649" y="2253238"/>
                <a:ext cx="137160" cy="1371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8719851" y="3331847"/>
                <a:ext cx="137160" cy="137160"/>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359128" y="3317558"/>
                <a:ext cx="137160" cy="137160"/>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944915" y="4394835"/>
                <a:ext cx="137160" cy="137160"/>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245078" y="4398585"/>
                <a:ext cx="137160" cy="137160"/>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6139713" y="1577953"/>
                <a:ext cx="219415" cy="21941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8797556" y="1577953"/>
                <a:ext cx="219415" cy="219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9622687" y="4103967"/>
                <a:ext cx="219415" cy="219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5362065" y="4103967"/>
                <a:ext cx="219415" cy="219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7522070" y="5650512"/>
                <a:ext cx="219415" cy="219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55"/>
            <p:cNvSpPr>
              <a:spLocks noChangeArrowheads="1"/>
            </p:cNvSpPr>
            <p:nvPr/>
          </p:nvSpPr>
          <p:spPr bwMode="auto">
            <a:xfrm>
              <a:off x="9071129" y="2591981"/>
              <a:ext cx="13014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solidFill>
                    <a:srgbClr val="262626"/>
                  </a:solidFill>
                  <a:latin typeface="Lato Black" panose="020F0502020204030203" pitchFamily="34" charset="0"/>
                  <a:ea typeface="Lato Black" panose="020F0502020204030203" pitchFamily="34" charset="0"/>
                  <a:cs typeface="Lato Black" panose="020F0502020204030203" pitchFamily="34" charset="0"/>
                </a:rPr>
                <a:t>Investment Plan</a:t>
              </a:r>
            </a:p>
          </p:txBody>
        </p:sp>
        <p:sp>
          <p:nvSpPr>
            <p:cNvPr id="38" name="Rectangle 56"/>
            <p:cNvSpPr>
              <a:spLocks noChangeArrowheads="1"/>
            </p:cNvSpPr>
            <p:nvPr/>
          </p:nvSpPr>
          <p:spPr bwMode="auto">
            <a:xfrm>
              <a:off x="6975260" y="1195000"/>
              <a:ext cx="12840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solidFill>
                    <a:srgbClr val="262626"/>
                  </a:solidFill>
                  <a:latin typeface="Lato Black" panose="020F0502020204030203" pitchFamily="34" charset="0"/>
                  <a:ea typeface="Lato Black" panose="020F0502020204030203" pitchFamily="34" charset="0"/>
                  <a:cs typeface="Lato Black" panose="020F0502020204030203" pitchFamily="34" charset="0"/>
                </a:rPr>
                <a:t>Income Plan</a:t>
              </a:r>
            </a:p>
          </p:txBody>
        </p:sp>
        <p:sp>
          <p:nvSpPr>
            <p:cNvPr id="39" name="Rectangle 57"/>
            <p:cNvSpPr>
              <a:spLocks noChangeArrowheads="1"/>
            </p:cNvSpPr>
            <p:nvPr/>
          </p:nvSpPr>
          <p:spPr bwMode="auto">
            <a:xfrm>
              <a:off x="5662124" y="5250857"/>
              <a:ext cx="143419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solidFill>
                    <a:srgbClr val="262626"/>
                  </a:solidFill>
                  <a:latin typeface="Lato Black" panose="020F0502020204030203" pitchFamily="34" charset="0"/>
                  <a:ea typeface="Lato Black" panose="020F0502020204030203" pitchFamily="34" charset="0"/>
                  <a:cs typeface="Lato Black" panose="020F0502020204030203" pitchFamily="34" charset="0"/>
                </a:rPr>
                <a:t>Healthcare Plan</a:t>
              </a:r>
            </a:p>
          </p:txBody>
        </p:sp>
        <p:sp>
          <p:nvSpPr>
            <p:cNvPr id="40" name="Rectangle 58"/>
            <p:cNvSpPr>
              <a:spLocks noChangeArrowheads="1"/>
            </p:cNvSpPr>
            <p:nvPr/>
          </p:nvSpPr>
          <p:spPr bwMode="auto">
            <a:xfrm>
              <a:off x="8478243" y="5352275"/>
              <a:ext cx="900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solidFill>
                    <a:srgbClr val="262626"/>
                  </a:solidFill>
                  <a:latin typeface="Lato Black" panose="020F0502020204030203" pitchFamily="34" charset="0"/>
                  <a:ea typeface="Lato Black" panose="020F0502020204030203" pitchFamily="34" charset="0"/>
                  <a:cs typeface="Lato Black" panose="020F0502020204030203" pitchFamily="34" charset="0"/>
                </a:rPr>
                <a:t>Tax Plan</a:t>
              </a:r>
            </a:p>
          </p:txBody>
        </p:sp>
        <p:sp>
          <p:nvSpPr>
            <p:cNvPr id="41" name="Rectangle 57"/>
            <p:cNvSpPr>
              <a:spLocks noChangeArrowheads="1"/>
            </p:cNvSpPr>
            <p:nvPr/>
          </p:nvSpPr>
          <p:spPr bwMode="auto">
            <a:xfrm>
              <a:off x="4629178" y="2600221"/>
              <a:ext cx="17553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dirty="0">
                  <a:solidFill>
                    <a:srgbClr val="262626"/>
                  </a:solidFill>
                  <a:latin typeface="Lato Black" panose="020F0502020204030203" pitchFamily="34" charset="0"/>
                  <a:ea typeface="Lato Black" panose="020F0502020204030203" pitchFamily="34" charset="0"/>
                  <a:cs typeface="Lato Black" panose="020F0502020204030203" pitchFamily="34" charset="0"/>
                </a:rPr>
                <a:t>Legacy And Estate Plan</a:t>
              </a:r>
            </a:p>
          </p:txBody>
        </p:sp>
        <p:sp>
          <p:nvSpPr>
            <p:cNvPr id="42" name="Text Placeholder 1"/>
            <p:cNvSpPr txBox="1">
              <a:spLocks/>
            </p:cNvSpPr>
            <p:nvPr/>
          </p:nvSpPr>
          <p:spPr>
            <a:xfrm>
              <a:off x="6249420" y="3240453"/>
              <a:ext cx="2779968" cy="59506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b="0" dirty="0">
                  <a:solidFill>
                    <a:schemeClr val="bg1"/>
                  </a:solidFill>
                  <a:latin typeface="Lato" panose="020F0502020204030203" pitchFamily="34" charset="0"/>
                  <a:ea typeface="Lato" panose="020F0502020204030203" pitchFamily="34" charset="0"/>
                  <a:cs typeface="Lato" panose="020F0502020204030203" pitchFamily="34" charset="0"/>
                </a:rPr>
                <a:t>COMPLETE</a:t>
              </a:r>
              <a:br>
                <a:rPr lang="en-US" sz="2000" b="0" dirty="0">
                  <a:solidFill>
                    <a:schemeClr val="bg1"/>
                  </a:solidFill>
                  <a:latin typeface="Lato" panose="020F0502020204030203" pitchFamily="34" charset="0"/>
                  <a:ea typeface="Lato" panose="020F0502020204030203" pitchFamily="34" charset="0"/>
                  <a:cs typeface="Lato" panose="020F0502020204030203" pitchFamily="34" charset="0"/>
                </a:rPr>
              </a:br>
              <a:r>
                <a:rPr lang="en-US" sz="2000" b="0" dirty="0">
                  <a:solidFill>
                    <a:schemeClr val="bg1"/>
                  </a:solidFill>
                  <a:latin typeface="Lato" panose="020F0502020204030203" pitchFamily="34" charset="0"/>
                  <a:ea typeface="Lato" panose="020F0502020204030203" pitchFamily="34" charset="0"/>
                  <a:cs typeface="Lato" panose="020F0502020204030203" pitchFamily="34" charset="0"/>
                </a:rPr>
                <a:t>PLANNING</a:t>
              </a:r>
            </a:p>
          </p:txBody>
        </p:sp>
      </p:grpSp>
      <p:sp>
        <p:nvSpPr>
          <p:cNvPr id="47" name="Text Placeholder 38"/>
          <p:cNvSpPr>
            <a:spLocks noGrp="1"/>
          </p:cNvSpPr>
          <p:nvPr>
            <p:ph type="body" sz="quarter" idx="10"/>
          </p:nvPr>
        </p:nvSpPr>
        <p:spPr>
          <a:xfrm>
            <a:off x="862204" y="2888825"/>
            <a:ext cx="4341918" cy="508678"/>
          </a:xfrm>
        </p:spPr>
        <p:txBody>
          <a:bodyPr/>
          <a:lstStyle/>
          <a:p>
            <a:r>
              <a:rPr lang="en-US" dirty="0"/>
              <a:t>Summary -</a:t>
            </a:r>
            <a:br>
              <a:rPr lang="en-US" dirty="0"/>
            </a:br>
            <a:r>
              <a:rPr lang="en-US" dirty="0"/>
              <a:t>Complete Planning</a:t>
            </a:r>
          </a:p>
        </p:txBody>
      </p:sp>
      <p:sp>
        <p:nvSpPr>
          <p:cNvPr id="48" name="Rectangle 47"/>
          <p:cNvSpPr/>
          <p:nvPr/>
        </p:nvSpPr>
        <p:spPr>
          <a:xfrm>
            <a:off x="1003226" y="4020996"/>
            <a:ext cx="353172"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26527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D6092AA-67AF-456E-A2EE-53E34822E293}"/>
              </a:ext>
            </a:extLst>
          </p:cNvPr>
          <p:cNvSpPr>
            <a:spLocks noGrp="1"/>
          </p:cNvSpPr>
          <p:nvPr>
            <p:ph type="body" sz="quarter" idx="10"/>
          </p:nvPr>
        </p:nvSpPr>
        <p:spPr/>
        <p:txBody>
          <a:bodyPr/>
          <a:lstStyle/>
          <a:p>
            <a:r>
              <a:rPr lang="en-US" dirty="0"/>
              <a:t>How we can help!</a:t>
            </a:r>
          </a:p>
        </p:txBody>
      </p:sp>
      <p:grpSp>
        <p:nvGrpSpPr>
          <p:cNvPr id="16" name="Group 15">
            <a:extLst>
              <a:ext uri="{FF2B5EF4-FFF2-40B4-BE49-F238E27FC236}">
                <a16:creationId xmlns:a16="http://schemas.microsoft.com/office/drawing/2014/main" xmlns="" id="{3A97D86D-9D1A-4593-946B-E68C6A167DC8}"/>
              </a:ext>
            </a:extLst>
          </p:cNvPr>
          <p:cNvGrpSpPr/>
          <p:nvPr/>
        </p:nvGrpSpPr>
        <p:grpSpPr>
          <a:xfrm>
            <a:off x="650014" y="1676791"/>
            <a:ext cx="3646216" cy="4082624"/>
            <a:chOff x="650014" y="1676791"/>
            <a:chExt cx="3646216" cy="4082624"/>
          </a:xfrm>
        </p:grpSpPr>
        <p:grpSp>
          <p:nvGrpSpPr>
            <p:cNvPr id="4" name="Group 3">
              <a:extLst>
                <a:ext uri="{FF2B5EF4-FFF2-40B4-BE49-F238E27FC236}">
                  <a16:creationId xmlns:a16="http://schemas.microsoft.com/office/drawing/2014/main" xmlns="" id="{B4CF98A1-B4A4-4909-8E32-5F5733362DB7}"/>
                </a:ext>
              </a:extLst>
            </p:cNvPr>
            <p:cNvGrpSpPr/>
            <p:nvPr/>
          </p:nvGrpSpPr>
          <p:grpSpPr>
            <a:xfrm>
              <a:off x="728933" y="2127652"/>
              <a:ext cx="3567297" cy="3631763"/>
              <a:chOff x="670236" y="4924226"/>
              <a:chExt cx="3206863" cy="3264813"/>
            </a:xfrm>
          </p:grpSpPr>
          <p:sp>
            <p:nvSpPr>
              <p:cNvPr id="5" name="Rectangle: Rounded Corners 4">
                <a:extLst>
                  <a:ext uri="{FF2B5EF4-FFF2-40B4-BE49-F238E27FC236}">
                    <a16:creationId xmlns:a16="http://schemas.microsoft.com/office/drawing/2014/main" xmlns="" id="{2ACF4EB6-C738-402F-B6CA-A73D7754E19E}"/>
                  </a:ext>
                </a:extLst>
              </p:cNvPr>
              <p:cNvSpPr/>
              <p:nvPr/>
            </p:nvSpPr>
            <p:spPr>
              <a:xfrm>
                <a:off x="670236" y="4992915"/>
                <a:ext cx="372371" cy="233495"/>
              </a:xfrm>
              <a:prstGeom prst="roundRect">
                <a:avLst>
                  <a:gd name="adj" fmla="val 671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01</a:t>
                </a:r>
              </a:p>
            </p:txBody>
          </p:sp>
          <p:sp>
            <p:nvSpPr>
              <p:cNvPr id="6" name="Rectangle 5">
                <a:extLst>
                  <a:ext uri="{FF2B5EF4-FFF2-40B4-BE49-F238E27FC236}">
                    <a16:creationId xmlns:a16="http://schemas.microsoft.com/office/drawing/2014/main" xmlns="" id="{803C9B41-6FA5-4CB7-899E-641700A8AA82}"/>
                  </a:ext>
                </a:extLst>
              </p:cNvPr>
              <p:cNvSpPr/>
              <p:nvPr/>
            </p:nvSpPr>
            <p:spPr>
              <a:xfrm>
                <a:off x="1086242" y="4924226"/>
                <a:ext cx="2790857" cy="3264813"/>
              </a:xfrm>
              <a:prstGeom prst="rect">
                <a:avLst/>
              </a:prstGeom>
            </p:spPr>
            <p:txBody>
              <a:bodyPr wrap="square">
                <a:spAutoFit/>
              </a:bodyPr>
              <a:lstStyle/>
              <a:p>
                <a:pPr>
                  <a:spcAft>
                    <a:spcPts val="1200"/>
                  </a:spcAft>
                </a:pPr>
                <a:r>
                  <a:rPr lang="en-US" sz="2000" b="1" dirty="0">
                    <a:latin typeface="+mj-lt"/>
                  </a:rPr>
                  <a:t>Tax Minimization Plan</a:t>
                </a:r>
              </a:p>
              <a:p>
                <a:pPr>
                  <a:spcAft>
                    <a:spcPts val="1200"/>
                  </a:spcAft>
                </a:pPr>
                <a:r>
                  <a:rPr lang="en-US" sz="2000" b="1" dirty="0">
                    <a:latin typeface="+mj-lt"/>
                  </a:rPr>
                  <a:t>Retirement Income Plan</a:t>
                </a:r>
              </a:p>
              <a:p>
                <a:pPr>
                  <a:spcAft>
                    <a:spcPts val="1200"/>
                  </a:spcAft>
                </a:pPr>
                <a:r>
                  <a:rPr lang="en-US" sz="2000" b="1" dirty="0">
                    <a:latin typeface="+mj-lt"/>
                  </a:rPr>
                  <a:t>IRA Distribution Plan</a:t>
                </a:r>
              </a:p>
              <a:p>
                <a:pPr>
                  <a:spcAft>
                    <a:spcPts val="1200"/>
                  </a:spcAft>
                </a:pPr>
                <a:r>
                  <a:rPr lang="en-US" sz="2000" b="1" dirty="0">
                    <a:latin typeface="+mj-lt"/>
                  </a:rPr>
                  <a:t>Withdrawal Strategy</a:t>
                </a:r>
              </a:p>
              <a:p>
                <a:pPr>
                  <a:spcAft>
                    <a:spcPts val="1200"/>
                  </a:spcAft>
                </a:pPr>
                <a:r>
                  <a:rPr lang="en-US" sz="2000" b="1" dirty="0">
                    <a:latin typeface="+mj-lt"/>
                  </a:rPr>
                  <a:t>IRA/RMD Strategy</a:t>
                </a:r>
              </a:p>
              <a:p>
                <a:pPr>
                  <a:spcAft>
                    <a:spcPts val="1200"/>
                  </a:spcAft>
                </a:pPr>
                <a:r>
                  <a:rPr lang="en-US" sz="2000" b="1" dirty="0">
                    <a:latin typeface="+mj-lt"/>
                  </a:rPr>
                  <a:t>Stretch IRA Strategy</a:t>
                </a:r>
              </a:p>
              <a:p>
                <a:pPr>
                  <a:spcAft>
                    <a:spcPts val="1200"/>
                  </a:spcAft>
                </a:pPr>
                <a:r>
                  <a:rPr lang="en-US" sz="2000" b="1" dirty="0">
                    <a:latin typeface="+mj-lt"/>
                  </a:rPr>
                  <a:t>Estate Tax Analysis</a:t>
                </a:r>
              </a:p>
              <a:p>
                <a:pPr>
                  <a:spcAft>
                    <a:spcPts val="1200"/>
                  </a:spcAft>
                </a:pPr>
                <a:r>
                  <a:rPr lang="en-US" sz="2000" b="1" dirty="0">
                    <a:latin typeface="+mj-lt"/>
                  </a:rPr>
                  <a:t>Portfolio Stress Test</a:t>
                </a:r>
              </a:p>
            </p:txBody>
          </p:sp>
        </p:grpSp>
        <p:grpSp>
          <p:nvGrpSpPr>
            <p:cNvPr id="15" name="Group 14">
              <a:extLst>
                <a:ext uri="{FF2B5EF4-FFF2-40B4-BE49-F238E27FC236}">
                  <a16:creationId xmlns:a16="http://schemas.microsoft.com/office/drawing/2014/main" xmlns="" id="{D6CF947F-8281-4347-8ED0-79BD29DF9834}"/>
                </a:ext>
              </a:extLst>
            </p:cNvPr>
            <p:cNvGrpSpPr/>
            <p:nvPr/>
          </p:nvGrpSpPr>
          <p:grpSpPr>
            <a:xfrm>
              <a:off x="650014" y="1676791"/>
              <a:ext cx="3065263" cy="3977440"/>
              <a:chOff x="650014" y="1676791"/>
              <a:chExt cx="3065263" cy="3977440"/>
            </a:xfrm>
          </p:grpSpPr>
          <p:sp>
            <p:nvSpPr>
              <p:cNvPr id="7" name="Rectangle 6">
                <a:extLst>
                  <a:ext uri="{FF2B5EF4-FFF2-40B4-BE49-F238E27FC236}">
                    <a16:creationId xmlns:a16="http://schemas.microsoft.com/office/drawing/2014/main" xmlns="" id="{8BCDBF0D-6AAC-415E-A725-94DEDCF79912}"/>
                  </a:ext>
                </a:extLst>
              </p:cNvPr>
              <p:cNvSpPr/>
              <p:nvPr/>
            </p:nvSpPr>
            <p:spPr>
              <a:xfrm>
                <a:off x="650014" y="1676791"/>
                <a:ext cx="3065263" cy="369332"/>
              </a:xfrm>
              <a:prstGeom prst="rect">
                <a:avLst/>
              </a:prstGeom>
            </p:spPr>
            <p:txBody>
              <a:bodyPr wrap="none">
                <a:spAutoFit/>
              </a:bodyPr>
              <a:lstStyle/>
              <a:p>
                <a:r>
                  <a:rPr lang="en-US" dirty="0">
                    <a:solidFill>
                      <a:srgbClr val="00B0F0"/>
                    </a:solidFill>
                    <a:latin typeface="Lato Black" panose="020F0502020204030203" pitchFamily="34" charset="0"/>
                    <a:ea typeface="Lato Black" panose="020F0502020204030203" pitchFamily="34" charset="0"/>
                    <a:cs typeface="Lato Black" panose="020F0502020204030203" pitchFamily="34" charset="0"/>
                  </a:rPr>
                  <a:t>Complete Tax Plan Analysis</a:t>
                </a:r>
              </a:p>
            </p:txBody>
          </p:sp>
          <p:sp>
            <p:nvSpPr>
              <p:cNvPr id="8" name="Rectangle: Rounded Corners 7">
                <a:extLst>
                  <a:ext uri="{FF2B5EF4-FFF2-40B4-BE49-F238E27FC236}">
                    <a16:creationId xmlns:a16="http://schemas.microsoft.com/office/drawing/2014/main" xmlns="" id="{69AD87D5-CB4D-4B34-BB7E-B17BBAD50FBB}"/>
                  </a:ext>
                </a:extLst>
              </p:cNvPr>
              <p:cNvSpPr/>
              <p:nvPr/>
            </p:nvSpPr>
            <p:spPr>
              <a:xfrm>
                <a:off x="728932" y="2654394"/>
                <a:ext cx="414223" cy="259739"/>
              </a:xfrm>
              <a:prstGeom prst="roundRect">
                <a:avLst>
                  <a:gd name="adj" fmla="val 671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02</a:t>
                </a:r>
              </a:p>
            </p:txBody>
          </p:sp>
          <p:sp>
            <p:nvSpPr>
              <p:cNvPr id="9" name="Rectangle: Rounded Corners 8">
                <a:extLst>
                  <a:ext uri="{FF2B5EF4-FFF2-40B4-BE49-F238E27FC236}">
                    <a16:creationId xmlns:a16="http://schemas.microsoft.com/office/drawing/2014/main" xmlns="" id="{012389A9-6126-47D0-B2CC-2DA41EAB4771}"/>
                  </a:ext>
                </a:extLst>
              </p:cNvPr>
              <p:cNvSpPr/>
              <p:nvPr/>
            </p:nvSpPr>
            <p:spPr>
              <a:xfrm>
                <a:off x="728932" y="3111077"/>
                <a:ext cx="414223" cy="259739"/>
              </a:xfrm>
              <a:prstGeom prst="roundRect">
                <a:avLst>
                  <a:gd name="adj" fmla="val 671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03</a:t>
                </a:r>
              </a:p>
            </p:txBody>
          </p:sp>
          <p:sp>
            <p:nvSpPr>
              <p:cNvPr id="10" name="Rectangle: Rounded Corners 9">
                <a:extLst>
                  <a:ext uri="{FF2B5EF4-FFF2-40B4-BE49-F238E27FC236}">
                    <a16:creationId xmlns:a16="http://schemas.microsoft.com/office/drawing/2014/main" xmlns="" id="{17CA3736-7B64-40B9-BD12-2CEBBEC0BEF5}"/>
                  </a:ext>
                </a:extLst>
              </p:cNvPr>
              <p:cNvSpPr/>
              <p:nvPr/>
            </p:nvSpPr>
            <p:spPr>
              <a:xfrm>
                <a:off x="728932" y="3567760"/>
                <a:ext cx="414223" cy="259739"/>
              </a:xfrm>
              <a:prstGeom prst="roundRect">
                <a:avLst>
                  <a:gd name="adj" fmla="val 671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04</a:t>
                </a:r>
              </a:p>
            </p:txBody>
          </p:sp>
          <p:sp>
            <p:nvSpPr>
              <p:cNvPr id="11" name="Rectangle: Rounded Corners 10">
                <a:extLst>
                  <a:ext uri="{FF2B5EF4-FFF2-40B4-BE49-F238E27FC236}">
                    <a16:creationId xmlns:a16="http://schemas.microsoft.com/office/drawing/2014/main" xmlns="" id="{1B80ACF1-C8F7-4AFE-B50F-1E991AEE34E7}"/>
                  </a:ext>
                </a:extLst>
              </p:cNvPr>
              <p:cNvSpPr/>
              <p:nvPr/>
            </p:nvSpPr>
            <p:spPr>
              <a:xfrm>
                <a:off x="728931" y="4024443"/>
                <a:ext cx="414223" cy="259739"/>
              </a:xfrm>
              <a:prstGeom prst="roundRect">
                <a:avLst>
                  <a:gd name="adj" fmla="val 671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05</a:t>
                </a:r>
              </a:p>
            </p:txBody>
          </p:sp>
          <p:sp>
            <p:nvSpPr>
              <p:cNvPr id="12" name="Rectangle: Rounded Corners 11">
                <a:extLst>
                  <a:ext uri="{FF2B5EF4-FFF2-40B4-BE49-F238E27FC236}">
                    <a16:creationId xmlns:a16="http://schemas.microsoft.com/office/drawing/2014/main" xmlns="" id="{26A8BA1D-9A1F-4564-838D-011A772B1D1A}"/>
                  </a:ext>
                </a:extLst>
              </p:cNvPr>
              <p:cNvSpPr/>
              <p:nvPr/>
            </p:nvSpPr>
            <p:spPr>
              <a:xfrm>
                <a:off x="728931" y="4474776"/>
                <a:ext cx="414223" cy="259739"/>
              </a:xfrm>
              <a:prstGeom prst="roundRect">
                <a:avLst>
                  <a:gd name="adj" fmla="val 671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06</a:t>
                </a:r>
              </a:p>
            </p:txBody>
          </p:sp>
          <p:sp>
            <p:nvSpPr>
              <p:cNvPr id="13" name="Rectangle: Rounded Corners 12">
                <a:extLst>
                  <a:ext uri="{FF2B5EF4-FFF2-40B4-BE49-F238E27FC236}">
                    <a16:creationId xmlns:a16="http://schemas.microsoft.com/office/drawing/2014/main" xmlns="" id="{D768B8C4-779D-4E44-98CA-D5851F0F811F}"/>
                  </a:ext>
                </a:extLst>
              </p:cNvPr>
              <p:cNvSpPr/>
              <p:nvPr/>
            </p:nvSpPr>
            <p:spPr>
              <a:xfrm>
                <a:off x="728930" y="4944159"/>
                <a:ext cx="414223" cy="259739"/>
              </a:xfrm>
              <a:prstGeom prst="roundRect">
                <a:avLst>
                  <a:gd name="adj" fmla="val 671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07</a:t>
                </a:r>
              </a:p>
            </p:txBody>
          </p:sp>
          <p:sp>
            <p:nvSpPr>
              <p:cNvPr id="14" name="Rectangle: Rounded Corners 13">
                <a:extLst>
                  <a:ext uri="{FF2B5EF4-FFF2-40B4-BE49-F238E27FC236}">
                    <a16:creationId xmlns:a16="http://schemas.microsoft.com/office/drawing/2014/main" xmlns="" id="{4AAC2B6B-DDDF-41FB-B4B5-44D63724DE41}"/>
                  </a:ext>
                </a:extLst>
              </p:cNvPr>
              <p:cNvSpPr/>
              <p:nvPr/>
            </p:nvSpPr>
            <p:spPr>
              <a:xfrm>
                <a:off x="728930" y="5394492"/>
                <a:ext cx="414223" cy="259739"/>
              </a:xfrm>
              <a:prstGeom prst="roundRect">
                <a:avLst>
                  <a:gd name="adj" fmla="val 6711"/>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latin typeface="Lato Light" panose="020F0502020204030203" pitchFamily="34" charset="0"/>
                    <a:ea typeface="Lato Light" panose="020F0502020204030203" pitchFamily="34" charset="0"/>
                    <a:cs typeface="Lato Light" panose="020F0502020204030203" pitchFamily="34" charset="0"/>
                  </a:rPr>
                  <a:t>08</a:t>
                </a:r>
              </a:p>
            </p:txBody>
          </p:sp>
        </p:grpSp>
      </p:grpSp>
      <p:pic>
        <p:nvPicPr>
          <p:cNvPr id="17" name="Picture 6">
            <a:extLst>
              <a:ext uri="{FF2B5EF4-FFF2-40B4-BE49-F238E27FC236}">
                <a16:creationId xmlns:a16="http://schemas.microsoft.com/office/drawing/2014/main" xmlns="" id="{BC674C9A-6120-4841-926D-3577E49FF9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2340" y="1861457"/>
            <a:ext cx="4797425" cy="299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a16="http://schemas.microsoft.com/office/drawing/2014/main" xmlns="" id="{A74695B2-4EC0-43F1-9F2A-6EED208C41E3}"/>
              </a:ext>
            </a:extLst>
          </p:cNvPr>
          <p:cNvGrpSpPr/>
          <p:nvPr/>
        </p:nvGrpSpPr>
        <p:grpSpPr>
          <a:xfrm>
            <a:off x="5953206" y="975959"/>
            <a:ext cx="4894989" cy="4789714"/>
            <a:chOff x="5953206" y="975959"/>
            <a:chExt cx="4894989" cy="4789714"/>
          </a:xfrm>
        </p:grpSpPr>
        <p:grpSp>
          <p:nvGrpSpPr>
            <p:cNvPr id="22" name="Group 21">
              <a:extLst>
                <a:ext uri="{FF2B5EF4-FFF2-40B4-BE49-F238E27FC236}">
                  <a16:creationId xmlns:a16="http://schemas.microsoft.com/office/drawing/2014/main" xmlns="" id="{F076B6DF-E6FE-4A7A-B363-BD1F3F445442}"/>
                </a:ext>
              </a:extLst>
            </p:cNvPr>
            <p:cNvGrpSpPr/>
            <p:nvPr/>
          </p:nvGrpSpPr>
          <p:grpSpPr>
            <a:xfrm>
              <a:off x="5953206" y="975959"/>
              <a:ext cx="4885475" cy="4789714"/>
              <a:chOff x="5953206" y="975959"/>
              <a:chExt cx="4885475" cy="4789714"/>
            </a:xfrm>
          </p:grpSpPr>
          <p:sp>
            <p:nvSpPr>
              <p:cNvPr id="21" name="Freeform: Shape 20">
                <a:extLst>
                  <a:ext uri="{FF2B5EF4-FFF2-40B4-BE49-F238E27FC236}">
                    <a16:creationId xmlns:a16="http://schemas.microsoft.com/office/drawing/2014/main" xmlns="" id="{4C4DF32F-C48F-4329-9AF6-DD9B39F161B4}"/>
                  </a:ext>
                </a:extLst>
              </p:cNvPr>
              <p:cNvSpPr/>
              <p:nvPr/>
            </p:nvSpPr>
            <p:spPr>
              <a:xfrm rot="19297697">
                <a:off x="6048776" y="2642029"/>
                <a:ext cx="4789905" cy="1690512"/>
              </a:xfrm>
              <a:custGeom>
                <a:avLst/>
                <a:gdLst>
                  <a:gd name="connsiteX0" fmla="*/ 4681426 w 4789905"/>
                  <a:gd name="connsiteY0" fmla="*/ 0 h 1690512"/>
                  <a:gd name="connsiteX1" fmla="*/ 4736419 w 4789905"/>
                  <a:gd name="connsiteY1" fmla="*/ 207558 h 1690512"/>
                  <a:gd name="connsiteX2" fmla="*/ 4630189 w 4789905"/>
                  <a:gd name="connsiteY2" fmla="*/ 1572210 h 1690512"/>
                  <a:gd name="connsiteX3" fmla="*/ 4577636 w 4789905"/>
                  <a:gd name="connsiteY3" fmla="*/ 1690512 h 1690512"/>
                  <a:gd name="connsiteX4" fmla="*/ 210969 w 4789905"/>
                  <a:gd name="connsiteY4" fmla="*/ 1690512 h 1690512"/>
                  <a:gd name="connsiteX5" fmla="*/ 192788 w 4789905"/>
                  <a:gd name="connsiteY5" fmla="*/ 1653081 h 1690512"/>
                  <a:gd name="connsiteX6" fmla="*/ 86269 w 4789905"/>
                  <a:gd name="connsiteY6" fmla="*/ 71772 h 1690512"/>
                  <a:gd name="connsiteX7" fmla="*/ 109962 w 4789905"/>
                  <a:gd name="connsiteY7" fmla="*/ 0 h 169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9905" h="1690512">
                    <a:moveTo>
                      <a:pt x="4681426" y="0"/>
                    </a:moveTo>
                    <a:lnTo>
                      <a:pt x="4736419" y="207558"/>
                    </a:lnTo>
                    <a:cubicBezTo>
                      <a:pt x="4832828" y="657407"/>
                      <a:pt x="4799776" y="1132583"/>
                      <a:pt x="4630189" y="1572210"/>
                    </a:cubicBezTo>
                    <a:lnTo>
                      <a:pt x="4577636" y="1690512"/>
                    </a:lnTo>
                    <a:lnTo>
                      <a:pt x="210969" y="1690512"/>
                    </a:lnTo>
                    <a:lnTo>
                      <a:pt x="192788" y="1653081"/>
                    </a:lnTo>
                    <a:cubicBezTo>
                      <a:pt x="-19464" y="1155848"/>
                      <a:pt x="-58715" y="596521"/>
                      <a:pt x="86269" y="71772"/>
                    </a:cubicBezTo>
                    <a:lnTo>
                      <a:pt x="109962"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xmlns="" id="{CFD2F15A-61C6-4794-BBB9-5BB7A8CC441A}"/>
                  </a:ext>
                </a:extLst>
              </p:cNvPr>
              <p:cNvSpPr/>
              <p:nvPr/>
            </p:nvSpPr>
            <p:spPr>
              <a:xfrm>
                <a:off x="5953206" y="975959"/>
                <a:ext cx="4789714" cy="4789714"/>
              </a:xfrm>
              <a:prstGeom prst="ellipse">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xmlns="" id="{3E567DED-B8B7-4369-B43B-BAC295412F2E}"/>
                </a:ext>
              </a:extLst>
            </p:cNvPr>
            <p:cNvSpPr txBox="1"/>
            <p:nvPr/>
          </p:nvSpPr>
          <p:spPr>
            <a:xfrm rot="19307798">
              <a:off x="6039263" y="2875948"/>
              <a:ext cx="4808932" cy="1200329"/>
            </a:xfrm>
            <a:prstGeom prst="rect">
              <a:avLst/>
            </a:prstGeom>
            <a:noFill/>
            <a:ln w="9525">
              <a:noFill/>
            </a:ln>
          </p:spPr>
          <p:txBody>
            <a:bodyPr wrap="square">
              <a:spAutoFit/>
            </a:bodyPr>
            <a:lstStyle/>
            <a:p>
              <a:pPr algn="ctr">
                <a:defRPr/>
              </a:pPr>
              <a:r>
                <a:rPr lang="en-US" sz="7200" b="1" dirty="0">
                  <a:solidFill>
                    <a:schemeClr val="bg1"/>
                  </a:solidFill>
                  <a:latin typeface="Calibri" panose="020F0502020204030204" pitchFamily="34" charset="0"/>
                  <a:ea typeface="Segoe UI" panose="020B0502040204020203" pitchFamily="34" charset="0"/>
                  <a:cs typeface="Segoe UI" panose="020B0502040204020203" pitchFamily="34" charset="0"/>
                </a:rPr>
                <a:t>ANSWERS!</a:t>
              </a:r>
            </a:p>
          </p:txBody>
        </p:sp>
      </p:grpSp>
    </p:spTree>
    <p:extLst>
      <p:ext uri="{BB962C8B-B14F-4D97-AF65-F5344CB8AC3E}">
        <p14:creationId xmlns:p14="http://schemas.microsoft.com/office/powerpoint/2010/main" val="3832866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 Tax Eval Form.3.1.2017.pdf - Adobe Acrobat Reader DC">
            <a:extLst>
              <a:ext uri="{FF2B5EF4-FFF2-40B4-BE49-F238E27FC236}">
                <a16:creationId xmlns:a16="http://schemas.microsoft.com/office/drawing/2014/main" xmlns="" id="{EE960047-DE5A-4F55-8A5A-5EA3F8464436}"/>
              </a:ext>
            </a:extLst>
          </p:cNvPr>
          <p:cNvPicPr>
            <a:picLocks noChangeAspect="1"/>
          </p:cNvPicPr>
          <p:nvPr/>
        </p:nvPicPr>
        <p:blipFill rotWithShape="1">
          <a:blip r:embed="rId3"/>
          <a:srcRect l="14498" t="13586" r="34558" b="3880"/>
          <a:stretch/>
        </p:blipFill>
        <p:spPr>
          <a:xfrm>
            <a:off x="3658170" y="622921"/>
            <a:ext cx="4287857" cy="5360190"/>
          </a:xfrm>
          <a:prstGeom prst="rect">
            <a:avLst/>
          </a:prstGeom>
        </p:spPr>
      </p:pic>
    </p:spTree>
    <p:extLst>
      <p:ext uri="{BB962C8B-B14F-4D97-AF65-F5344CB8AC3E}">
        <p14:creationId xmlns:p14="http://schemas.microsoft.com/office/powerpoint/2010/main" val="27915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9F955D84-48FE-4706-8F1D-FB6E57BCCD44}"/>
              </a:ext>
            </a:extLst>
          </p:cNvPr>
          <p:cNvPicPr>
            <a:picLocks noGrp="1" noChangeAspect="1"/>
          </p:cNvPicPr>
          <p:nvPr>
            <p:ph type="pic" sz="quarter" idx="10"/>
          </p:nvPr>
        </p:nvPicPr>
        <p:blipFill>
          <a:blip r:embed="rId3"/>
          <a:srcRect l="16912" r="16912"/>
          <a:stretch>
            <a:fillRect/>
          </a:stretch>
        </p:blipFill>
        <p:spPr/>
      </p:pic>
    </p:spTree>
    <p:extLst>
      <p:ext uri="{BB962C8B-B14F-4D97-AF65-F5344CB8AC3E}">
        <p14:creationId xmlns:p14="http://schemas.microsoft.com/office/powerpoint/2010/main" val="2949130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A4C10B1-800D-449A-AB10-5B008843B06F}"/>
              </a:ext>
            </a:extLst>
          </p:cNvPr>
          <p:cNvSpPr/>
          <p:nvPr/>
        </p:nvSpPr>
        <p:spPr>
          <a:xfrm>
            <a:off x="1064919" y="4086162"/>
            <a:ext cx="10062163" cy="634020"/>
          </a:xfrm>
          <a:prstGeom prst="rect">
            <a:avLst/>
          </a:prstGeom>
        </p:spPr>
        <p:txBody>
          <a:bodyPr wrap="square">
            <a:spAutoFit/>
          </a:bodyPr>
          <a:lstStyle/>
          <a:p>
            <a:pPr algn="ctr">
              <a:lnSpc>
                <a:spcPct val="80000"/>
              </a:lnSpc>
            </a:pPr>
            <a:r>
              <a:rPr lang="en-US" sz="4400" b="1" dirty="0">
                <a:latin typeface="Lato" panose="020F0502020204030203" pitchFamily="34" charset="0"/>
                <a:ea typeface="Lato" panose="020F0502020204030203" pitchFamily="34" charset="0"/>
                <a:cs typeface="Lato" panose="020F0502020204030203" pitchFamily="34" charset="0"/>
              </a:rPr>
              <a:t>What color is a YIELD sign?</a:t>
            </a:r>
          </a:p>
        </p:txBody>
      </p:sp>
      <p:sp>
        <p:nvSpPr>
          <p:cNvPr id="7" name="Text Placeholder 1">
            <a:extLst>
              <a:ext uri="{FF2B5EF4-FFF2-40B4-BE49-F238E27FC236}">
                <a16:creationId xmlns:a16="http://schemas.microsoft.com/office/drawing/2014/main" xmlns="" id="{B54ED68E-9CA7-440E-ACE8-4A9B659ED7FC}"/>
              </a:ext>
            </a:extLst>
          </p:cNvPr>
          <p:cNvSpPr txBox="1">
            <a:spLocks/>
          </p:cNvSpPr>
          <p:nvPr/>
        </p:nvSpPr>
        <p:spPr>
          <a:xfrm>
            <a:off x="791370" y="2960238"/>
            <a:ext cx="10609261" cy="50867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2060"/>
                </a:solidFill>
                <a:latin typeface="Lato Black" panose="020F0502020204030203" pitchFamily="34" charset="0"/>
                <a:ea typeface="Lato Black" panose="020F0502020204030203" pitchFamily="34" charset="0"/>
                <a:cs typeface="Lato Black" panose="020F050202020403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5400" dirty="0"/>
              <a:t>Quiz Questions</a:t>
            </a:r>
          </a:p>
        </p:txBody>
      </p:sp>
      <p:pic>
        <p:nvPicPr>
          <p:cNvPr id="6" name="Picture 5">
            <a:extLst>
              <a:ext uri="{FF2B5EF4-FFF2-40B4-BE49-F238E27FC236}">
                <a16:creationId xmlns:a16="http://schemas.microsoft.com/office/drawing/2014/main" xmlns="" id="{1ABE8FFB-91BB-467A-800A-CB604C945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5515" y="308024"/>
            <a:ext cx="3870898" cy="2447208"/>
          </a:xfrm>
          <a:prstGeom prst="rect">
            <a:avLst/>
          </a:prstGeom>
        </p:spPr>
      </p:pic>
    </p:spTree>
    <p:extLst>
      <p:ext uri="{BB962C8B-B14F-4D97-AF65-F5344CB8AC3E}">
        <p14:creationId xmlns:p14="http://schemas.microsoft.com/office/powerpoint/2010/main" val="2875286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8F1897A0-A7C3-4573-AB5B-EA26083EAD75}"/>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15214" b="15214"/>
          <a:stretch>
            <a:fillRect/>
          </a:stretch>
        </p:blipFill>
        <p:spPr/>
      </p:pic>
    </p:spTree>
    <p:extLst>
      <p:ext uri="{BB962C8B-B14F-4D97-AF65-F5344CB8AC3E}">
        <p14:creationId xmlns:p14="http://schemas.microsoft.com/office/powerpoint/2010/main" val="3610162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xmlns="" id="{FA2B2A50-3844-4238-8903-A5FDD7025177}"/>
              </a:ext>
            </a:extLst>
          </p:cNvPr>
          <p:cNvPicPr>
            <a:picLocks noGrp="1" noChangeAspect="1"/>
          </p:cNvPicPr>
          <p:nvPr>
            <p:ph type="pic" sz="quarter" idx="10"/>
          </p:nvPr>
        </p:nvPicPr>
        <p:blipFill rotWithShape="1">
          <a:blip r:embed="rId3"/>
          <a:srcRect l="35925" t="3760" r="3400" b="34696"/>
          <a:stretch/>
        </p:blipFill>
        <p:spPr>
          <a:xfrm>
            <a:off x="3682253" y="739589"/>
            <a:ext cx="4827494" cy="4827494"/>
          </a:xfrm>
        </p:spPr>
      </p:pic>
    </p:spTree>
    <p:extLst>
      <p:ext uri="{BB962C8B-B14F-4D97-AF65-F5344CB8AC3E}">
        <p14:creationId xmlns:p14="http://schemas.microsoft.com/office/powerpoint/2010/main" val="891198855"/>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2426</TotalTime>
  <Words>6752</Words>
  <Application>Microsoft Office PowerPoint</Application>
  <PresentationFormat>Widescreen</PresentationFormat>
  <Paragraphs>684</Paragraphs>
  <Slides>55</Slides>
  <Notes>51</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55</vt:i4>
      </vt:variant>
    </vt:vector>
  </HeadingPairs>
  <TitlesOfParts>
    <vt:vector size="74" baseType="lpstr">
      <vt:lpstr>Open Sans Semibold</vt:lpstr>
      <vt:lpstr>Calibri</vt:lpstr>
      <vt:lpstr>MinionPro-Bold</vt:lpstr>
      <vt:lpstr>Segoe UI</vt:lpstr>
      <vt:lpstr>Lucida Grande</vt:lpstr>
      <vt:lpstr>Arial</vt:lpstr>
      <vt:lpstr>Gill Sans</vt:lpstr>
      <vt:lpstr>Times New Roman</vt:lpstr>
      <vt:lpstr>Lato</vt:lpstr>
      <vt:lpstr>Calibri Light</vt:lpstr>
      <vt:lpstr>Wingdings</vt:lpstr>
      <vt:lpstr>Trebuchet MS</vt:lpstr>
      <vt:lpstr>MinionPro-BoldCn</vt:lpstr>
      <vt:lpstr>Lato Black</vt:lpstr>
      <vt:lpstr>Lato Light</vt:lpstr>
      <vt:lpstr>Arial</vt:lpstr>
      <vt:lpstr>ＭＳ Ｐゴシック</vt:lpstr>
      <vt:lpstr>MinionPro-Regular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rrgraphdesign@gmail.com</dc:creator>
  <cp:lastModifiedBy>Cory Garcia</cp:lastModifiedBy>
  <cp:revision>178</cp:revision>
  <cp:lastPrinted>2020-02-25T20:51:41Z</cp:lastPrinted>
  <dcterms:created xsi:type="dcterms:W3CDTF">2017-06-11T06:56:48Z</dcterms:created>
  <dcterms:modified xsi:type="dcterms:W3CDTF">2020-02-25T23:51:53Z</dcterms:modified>
</cp:coreProperties>
</file>